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s/slide76.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83.xml" ContentType="application/vnd.openxmlformats-officedocument.presentationml.slide+xml"/>
  <Override PartName="/ppt/slideLayouts/slideLayout6.xml" ContentType="application/vnd.openxmlformats-officedocument.presentationml.slideLayout+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s/slide79.xml" ContentType="application/vnd.openxmlformats-officedocument.presentationml.slide+xml"/>
  <Override PartName="/ppt/slides/slide7.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68.xml" ContentType="application/vnd.openxmlformats-officedocument.presentationml.slide+xml"/>
  <Override PartName="/ppt/slides/slide77.xml" ContentType="application/vnd.openxmlformats-officedocument.presentationml.slide+xml"/>
  <Override PartName="/ppt/slides/slide88.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s/slide66.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Layouts/slideLayout7.xml" ContentType="application/vnd.openxmlformats-officedocument.presentationml.slideLayout+xml"/>
  <Default Extension="png" ContentType="image/png"/>
  <Default Extension="bin" ContentType="application/vnd.openxmlformats-officedocument.oleObject"/>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slides/slide64.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Override PartName="/ppt/slides/slide71.xml" ContentType="application/vnd.openxmlformats-officedocument.presentationml.slide+xml"/>
  <Override PartName="/ppt/slides/slide80.xml" ContentType="application/vnd.openxmlformats-officedocument.presentationml.slide+xml"/>
  <Override PartName="/ppt/slides/slide82.xml" ContentType="application/vnd.openxmlformats-officedocument.presentationml.slide+xml"/>
  <Default Extension="jpeg" ContentType="image/jpeg"/>
  <Override PartName="/ppt/slideLayouts/slideLayout3.xml" ContentType="application/vnd.openxmlformats-officedocument.presentationml.slideLayout+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Override PartName="/ppt/slideLayouts/slideLayout10.xml" ContentType="application/vnd.openxmlformats-officedocument.presentationml.slideLayout+xml"/>
  <Default Extension="vml" ContentType="application/vnd.openxmlformats-officedocument.vmlDrawing"/>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slides/slide78.xml" ContentType="application/vnd.openxmlformats-officedocument.presentationml.slide+xml"/>
  <Override PartName="/ppt/slides/slide87.xml" ContentType="application/vnd.openxmlformats-officedocument.presentationml.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1" r:id="rId1"/>
  </p:sldMasterIdLst>
  <p:notesMasterIdLst>
    <p:notesMasterId r:id="rId90"/>
  </p:notesMasterIdLst>
  <p:sldIdLst>
    <p:sldId id="385" r:id="rId2"/>
    <p:sldId id="256" r:id="rId3"/>
    <p:sldId id="273" r:id="rId4"/>
    <p:sldId id="390" r:id="rId5"/>
    <p:sldId id="285" r:id="rId6"/>
    <p:sldId id="389" r:id="rId7"/>
    <p:sldId id="286" r:id="rId8"/>
    <p:sldId id="288" r:id="rId9"/>
    <p:sldId id="289" r:id="rId10"/>
    <p:sldId id="290" r:id="rId11"/>
    <p:sldId id="394" r:id="rId12"/>
    <p:sldId id="292" r:id="rId13"/>
    <p:sldId id="393" r:id="rId14"/>
    <p:sldId id="293" r:id="rId15"/>
    <p:sldId id="295" r:id="rId16"/>
    <p:sldId id="371" r:id="rId17"/>
    <p:sldId id="373" r:id="rId18"/>
    <p:sldId id="294" r:id="rId19"/>
    <p:sldId id="297" r:id="rId20"/>
    <p:sldId id="298" r:id="rId21"/>
    <p:sldId id="375" r:id="rId22"/>
    <p:sldId id="301" r:id="rId23"/>
    <p:sldId id="376" r:id="rId24"/>
    <p:sldId id="377" r:id="rId25"/>
    <p:sldId id="305" r:id="rId26"/>
    <p:sldId id="306" r:id="rId27"/>
    <p:sldId id="307" r:id="rId28"/>
    <p:sldId id="308" r:id="rId29"/>
    <p:sldId id="309" r:id="rId30"/>
    <p:sldId id="378" r:id="rId31"/>
    <p:sldId id="311" r:id="rId32"/>
    <p:sldId id="312" r:id="rId33"/>
    <p:sldId id="313" r:id="rId34"/>
    <p:sldId id="314" r:id="rId35"/>
    <p:sldId id="315" r:id="rId36"/>
    <p:sldId id="316" r:id="rId37"/>
    <p:sldId id="317" r:id="rId38"/>
    <p:sldId id="318" r:id="rId39"/>
    <p:sldId id="319" r:id="rId40"/>
    <p:sldId id="320" r:id="rId41"/>
    <p:sldId id="321" r:id="rId42"/>
    <p:sldId id="322" r:id="rId43"/>
    <p:sldId id="398" r:id="rId44"/>
    <p:sldId id="323" r:id="rId45"/>
    <p:sldId id="379" r:id="rId46"/>
    <p:sldId id="380" r:id="rId47"/>
    <p:sldId id="326" r:id="rId48"/>
    <p:sldId id="381" r:id="rId49"/>
    <p:sldId id="329" r:id="rId50"/>
    <p:sldId id="330" r:id="rId51"/>
    <p:sldId id="331" r:id="rId52"/>
    <p:sldId id="382" r:id="rId53"/>
    <p:sldId id="333" r:id="rId54"/>
    <p:sldId id="334" r:id="rId55"/>
    <p:sldId id="335" r:id="rId56"/>
    <p:sldId id="336" r:id="rId57"/>
    <p:sldId id="337" r:id="rId58"/>
    <p:sldId id="338" r:id="rId59"/>
    <p:sldId id="339" r:id="rId60"/>
    <p:sldId id="384" r:id="rId61"/>
    <p:sldId id="340" r:id="rId62"/>
    <p:sldId id="341" r:id="rId63"/>
    <p:sldId id="342" r:id="rId64"/>
    <p:sldId id="343" r:id="rId65"/>
    <p:sldId id="344" r:id="rId66"/>
    <p:sldId id="345" r:id="rId67"/>
    <p:sldId id="346" r:id="rId68"/>
    <p:sldId id="347" r:id="rId69"/>
    <p:sldId id="349" r:id="rId70"/>
    <p:sldId id="350" r:id="rId71"/>
    <p:sldId id="351" r:id="rId72"/>
    <p:sldId id="352" r:id="rId73"/>
    <p:sldId id="353" r:id="rId74"/>
    <p:sldId id="354" r:id="rId75"/>
    <p:sldId id="355" r:id="rId76"/>
    <p:sldId id="356" r:id="rId77"/>
    <p:sldId id="357" r:id="rId78"/>
    <p:sldId id="358" r:id="rId79"/>
    <p:sldId id="359" r:id="rId80"/>
    <p:sldId id="360" r:id="rId81"/>
    <p:sldId id="361" r:id="rId82"/>
    <p:sldId id="387" r:id="rId83"/>
    <p:sldId id="278" r:id="rId84"/>
    <p:sldId id="277" r:id="rId85"/>
    <p:sldId id="276" r:id="rId86"/>
    <p:sldId id="396" r:id="rId87"/>
    <p:sldId id="388" r:id="rId88"/>
    <p:sldId id="279" r:id="rId89"/>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108" d="100"/>
          <a:sy n="108" d="100"/>
        </p:scale>
        <p:origin x="-1704" y="-78"/>
      </p:cViewPr>
      <p:guideLst>
        <p:guide orient="horz" pos="216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1.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3A8CB11-FA79-4CE3-929A-027A5B99012D}" type="datetimeFigureOut">
              <a:rPr lang="zh-CN" altLang="en-US" smtClean="0"/>
              <a:pPr/>
              <a:t>2018/11/2</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2223E5F-05F4-4AEE-8654-C527A520B7DD}"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B2223E5F-05F4-4AEE-8654-C527A520B7DD}" type="slidenum">
              <a:rPr lang="zh-CN" altLang="en-US" smtClean="0"/>
              <a:pPr/>
              <a:t>33</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B2223E5F-05F4-4AEE-8654-C527A520B7DD}" type="slidenum">
              <a:rPr lang="zh-CN" altLang="en-US" smtClean="0"/>
              <a:pPr/>
              <a:t>52</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Ref idx="1003">
        <a:schemeClr val="bg1"/>
      </p:bgRef>
    </p:bg>
    <p:spTree>
      <p:nvGrpSpPr>
        <p:cNvPr id="1" name=""/>
        <p:cNvGrpSpPr/>
        <p:nvPr/>
      </p:nvGrpSpPr>
      <p:grpSpPr>
        <a:xfrm>
          <a:off x="0" y="0"/>
          <a:ext cx="0" cy="0"/>
          <a:chOff x="0" y="0"/>
          <a:chExt cx="0" cy="0"/>
        </a:xfrm>
      </p:grpSpPr>
      <p:sp>
        <p:nvSpPr>
          <p:cNvPr id="12" name="矩形 11"/>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13" name="圆角矩形 12"/>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9" name="副标题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zh-CN" altLang="en-US" smtClean="0"/>
              <a:t>单击此处编辑母版副标题样式</a:t>
            </a:r>
            <a:endParaRPr kumimoji="0" lang="en-US"/>
          </a:p>
        </p:txBody>
      </p:sp>
      <p:sp>
        <p:nvSpPr>
          <p:cNvPr id="28" name="日期占位符 27"/>
          <p:cNvSpPr>
            <a:spLocks noGrp="1"/>
          </p:cNvSpPr>
          <p:nvPr>
            <p:ph type="dt" sz="half" idx="10"/>
          </p:nvPr>
        </p:nvSpPr>
        <p:spPr/>
        <p:txBody>
          <a:bodyPr/>
          <a:lstStyle/>
          <a:p>
            <a:fld id="{530820CF-B880-4189-942D-D702A7CBA730}" type="datetimeFigureOut">
              <a:rPr lang="zh-CN" altLang="en-US" smtClean="0"/>
              <a:pPr/>
              <a:t>2018/11/2</a:t>
            </a:fld>
            <a:endParaRPr lang="zh-CN" altLang="en-US"/>
          </a:p>
        </p:txBody>
      </p:sp>
      <p:sp>
        <p:nvSpPr>
          <p:cNvPr id="17" name="页脚占位符 16"/>
          <p:cNvSpPr>
            <a:spLocks noGrp="1"/>
          </p:cNvSpPr>
          <p:nvPr>
            <p:ph type="ftr" sz="quarter" idx="11"/>
          </p:nvPr>
        </p:nvSpPr>
        <p:spPr/>
        <p:txBody>
          <a:bodyPr/>
          <a:lstStyle/>
          <a:p>
            <a:endParaRPr lang="zh-CN" altLang="en-US"/>
          </a:p>
        </p:txBody>
      </p:sp>
      <p:sp>
        <p:nvSpPr>
          <p:cNvPr id="29" name="灯片编号占位符 28"/>
          <p:cNvSpPr>
            <a:spLocks noGrp="1"/>
          </p:cNvSpPr>
          <p:nvPr>
            <p:ph type="sldNum" sz="quarter" idx="12"/>
          </p:nvPr>
        </p:nvSpPr>
        <p:spPr/>
        <p:txBody>
          <a:bodyPr lIns="0" tIns="0" rIns="0" bIns="0">
            <a:noAutofit/>
          </a:bodyPr>
          <a:lstStyle>
            <a:lvl1pPr>
              <a:defRPr sz="1400">
                <a:solidFill>
                  <a:srgbClr val="FFFFFF"/>
                </a:solidFill>
              </a:defRPr>
            </a:lvl1pPr>
          </a:lstStyle>
          <a:p>
            <a:fld id="{0C913308-F349-4B6D-A68A-DD1791B4A57B}" type="slidenum">
              <a:rPr lang="zh-CN" altLang="en-US" smtClean="0"/>
              <a:pPr/>
              <a:t>‹#›</a:t>
            </a:fld>
            <a:endParaRPr lang="zh-CN" altLang="en-US"/>
          </a:p>
        </p:txBody>
      </p:sp>
      <p:sp>
        <p:nvSpPr>
          <p:cNvPr id="7" name="矩形 6"/>
          <p:cNvSpPr/>
          <p:nvPr/>
        </p:nvSpPr>
        <p:spPr>
          <a:xfrm>
            <a:off x="62931" y="1449303"/>
            <a:ext cx="9021537" cy="1527349"/>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矩形 9"/>
          <p:cNvSpPr/>
          <p:nvPr/>
        </p:nvSpPr>
        <p:spPr>
          <a:xfrm>
            <a:off x="62931" y="1396720"/>
            <a:ext cx="9021537" cy="12058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矩形 10"/>
          <p:cNvSpPr/>
          <p:nvPr/>
        </p:nvSpPr>
        <p:spPr>
          <a:xfrm>
            <a:off x="62931" y="2976649"/>
            <a:ext cx="9021537" cy="110532"/>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标题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kumimoji="0" lang="zh-CN" altLang="en-US" smtClean="0"/>
              <a:t>单击此处编辑母版标题样式</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0" lang="zh-CN" altLang="en-US" smtClean="0"/>
              <a:t>单击此处编辑母版标题样式</a:t>
            </a:r>
            <a:endParaRPr kumimoji="0" lang="en-US"/>
          </a:p>
        </p:txBody>
      </p:sp>
      <p:sp>
        <p:nvSpPr>
          <p:cNvPr id="3" name="竖排文字占位符 2"/>
          <p:cNvSpPr>
            <a:spLocks noGrp="1"/>
          </p:cNvSpPr>
          <p:nvPr>
            <p:ph type="body" orient="vert" idx="1"/>
          </p:nvPr>
        </p:nvSpPr>
        <p:spPr/>
        <p:txBody>
          <a:bodyPr vert="eaVer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2018/11/2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41"/>
            <a:ext cx="2011680" cy="5851525"/>
          </a:xfrm>
        </p:spPr>
        <p:txBody>
          <a:bodyPr vert="eaVert"/>
          <a:lstStyle/>
          <a:p>
            <a:r>
              <a:rPr kumimoji="0" lang="zh-CN" altLang="en-US" smtClean="0"/>
              <a:t>单击此处编辑母版标题样式</a:t>
            </a:r>
            <a:endParaRPr kumimoji="0" lang="en-US"/>
          </a:p>
        </p:txBody>
      </p:sp>
      <p:sp>
        <p:nvSpPr>
          <p:cNvPr id="3" name="竖排文字占位符 2"/>
          <p:cNvSpPr>
            <a:spLocks noGrp="1"/>
          </p:cNvSpPr>
          <p:nvPr>
            <p:ph type="body" orient="vert" idx="1"/>
          </p:nvPr>
        </p:nvSpPr>
        <p:spPr>
          <a:xfrm>
            <a:off x="914400" y="274640"/>
            <a:ext cx="5562600" cy="5851525"/>
          </a:xfrm>
        </p:spPr>
        <p:txBody>
          <a:bodyPr vert="eaVer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2018/11/2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457200" y="277813"/>
            <a:ext cx="8229600" cy="5853112"/>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3" name="日期占位符 2"/>
          <p:cNvSpPr>
            <a:spLocks noGrp="1"/>
          </p:cNvSpPr>
          <p:nvPr>
            <p:ph type="dt" sz="half" idx="10"/>
          </p:nvPr>
        </p:nvSpPr>
        <p:spPr>
          <a:xfrm>
            <a:off x="457200" y="6243638"/>
            <a:ext cx="2133600" cy="457200"/>
          </a:xfrm>
        </p:spPr>
        <p:txBody>
          <a:bodyPr/>
          <a:lstStyle>
            <a:lvl1pPr>
              <a:defRPr/>
            </a:lvl1pPr>
          </a:lstStyle>
          <a:p>
            <a:endParaRPr lang="en-US" altLang="zh-CN"/>
          </a:p>
        </p:txBody>
      </p:sp>
      <p:sp>
        <p:nvSpPr>
          <p:cNvPr id="4" name="页脚占位符 3"/>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5" name="灯片编号占位符 4"/>
          <p:cNvSpPr>
            <a:spLocks noGrp="1"/>
          </p:cNvSpPr>
          <p:nvPr>
            <p:ph type="sldNum" sz="quarter" idx="12"/>
          </p:nvPr>
        </p:nvSpPr>
        <p:spPr>
          <a:xfrm>
            <a:off x="6553200" y="6243638"/>
            <a:ext cx="2133600" cy="457200"/>
          </a:xfrm>
        </p:spPr>
        <p:txBody>
          <a:bodyPr/>
          <a:lstStyle>
            <a:lvl1pPr>
              <a:defRPr/>
            </a:lvl1pPr>
          </a:lstStyle>
          <a:p>
            <a:fld id="{382EBE42-1F38-4957-9654-51FA92E70516}" type="slidenum">
              <a:rPr lang="en-US" altLang="zh-CN"/>
              <a:pPr/>
              <a:t>‹#›</a:t>
            </a:fld>
            <a:endParaRPr lang="en-US" altLang="zh-CN"/>
          </a:p>
        </p:txBody>
      </p:sp>
    </p:spTree>
  </p:cSld>
  <p:clrMapOvr>
    <a:masterClrMapping/>
  </p:clrMapOvr>
  <p:transition spd="med">
    <p:fade thruBlk="1"/>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0" lang="zh-CN" altLang="en-US" smtClean="0"/>
              <a:t>单击此处编辑母版标题样式</a:t>
            </a:r>
            <a:endParaRPr kumimoji="0" 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2018/11/2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
        <p:nvSpPr>
          <p:cNvPr id="8" name="内容占位符 7"/>
          <p:cNvSpPr>
            <a:spLocks noGrp="1"/>
          </p:cNvSpPr>
          <p:nvPr>
            <p:ph sz="quarter" idx="1"/>
          </p:nvPr>
        </p:nvSpPr>
        <p:spPr>
          <a:xfrm>
            <a:off x="914400" y="1447800"/>
            <a:ext cx="7772400" cy="4572000"/>
          </a:xfrm>
        </p:spPr>
        <p:txBody>
          <a:bodyPr vert="horz"/>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bg>
      <p:bgRef idx="1003">
        <a:schemeClr val="bg1"/>
      </p:bgRef>
    </p:bg>
    <p:spTree>
      <p:nvGrpSpPr>
        <p:cNvPr id="1" name=""/>
        <p:cNvGrpSpPr/>
        <p:nvPr/>
      </p:nvGrpSpPr>
      <p:grpSpPr>
        <a:xfrm>
          <a:off x="0" y="0"/>
          <a:ext cx="0" cy="0"/>
          <a:chOff x="0" y="0"/>
          <a:chExt cx="0" cy="0"/>
        </a:xfrm>
      </p:grpSpPr>
      <p:sp>
        <p:nvSpPr>
          <p:cNvPr id="11" name="矩形 10"/>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10" name="圆角矩形 9"/>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 name="标题 1"/>
          <p:cNvSpPr>
            <a:spLocks noGrp="1"/>
          </p:cNvSpPr>
          <p:nvPr>
            <p:ph type="title"/>
          </p:nvPr>
        </p:nvSpPr>
        <p:spPr>
          <a:xfrm>
            <a:off x="722313" y="952500"/>
            <a:ext cx="7772400" cy="1362075"/>
          </a:xfrm>
        </p:spPr>
        <p:txBody>
          <a:bodyPr anchor="b" anchorCtr="0"/>
          <a:lstStyle>
            <a:lvl1pPr algn="l">
              <a:buNone/>
              <a:defRPr sz="4000" b="0" cap="none"/>
            </a:lvl1pPr>
          </a:lstStyle>
          <a:p>
            <a:r>
              <a:rPr kumimoji="0" lang="zh-CN" altLang="en-US" smtClean="0"/>
              <a:t>单击此处编辑母版标题样式</a:t>
            </a:r>
            <a:endParaRPr kumimoji="0" lang="en-US"/>
          </a:p>
        </p:txBody>
      </p:sp>
      <p:sp>
        <p:nvSpPr>
          <p:cNvPr id="3" name="文本占位符 2"/>
          <p:cNvSpPr>
            <a:spLocks noGrp="1"/>
          </p:cNvSpPr>
          <p:nvPr>
            <p:ph type="body" idx="1"/>
          </p:nvPr>
        </p:nvSpPr>
        <p:spPr>
          <a:xfrm>
            <a:off x="722313" y="2547938"/>
            <a:ext cx="7772400" cy="1338262"/>
          </a:xfrm>
        </p:spPr>
        <p:txBody>
          <a:bodyPr anchor="t" anchorCtr="0"/>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zh-CN" altLang="en-US" smtClean="0"/>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2018/11/2</a:t>
            </a:fld>
            <a:endParaRPr lang="zh-CN" altLang="en-US"/>
          </a:p>
        </p:txBody>
      </p:sp>
      <p:sp>
        <p:nvSpPr>
          <p:cNvPr id="5" name="页脚占位符 4"/>
          <p:cNvSpPr>
            <a:spLocks noGrp="1"/>
          </p:cNvSpPr>
          <p:nvPr>
            <p:ph type="ftr" sz="quarter" idx="11"/>
          </p:nvPr>
        </p:nvSpPr>
        <p:spPr>
          <a:xfrm>
            <a:off x="800100" y="6172200"/>
            <a:ext cx="4000500" cy="457200"/>
          </a:xfrm>
        </p:spPr>
        <p:txBody>
          <a:bodyPr/>
          <a:lstStyle/>
          <a:p>
            <a:endParaRPr lang="zh-CN" altLang="en-US"/>
          </a:p>
        </p:txBody>
      </p:sp>
      <p:sp>
        <p:nvSpPr>
          <p:cNvPr id="7" name="矩形 6"/>
          <p:cNvSpPr/>
          <p:nvPr/>
        </p:nvSpPr>
        <p:spPr>
          <a:xfrm flipV="1">
            <a:off x="69412" y="2376830"/>
            <a:ext cx="9013515" cy="9144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矩形 7"/>
          <p:cNvSpPr/>
          <p:nvPr/>
        </p:nvSpPr>
        <p:spPr>
          <a:xfrm>
            <a:off x="69146" y="2341475"/>
            <a:ext cx="9013781" cy="4571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矩形 8"/>
          <p:cNvSpPr/>
          <p:nvPr/>
        </p:nvSpPr>
        <p:spPr>
          <a:xfrm>
            <a:off x="68306" y="2468880"/>
            <a:ext cx="9014621" cy="45720"/>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6" name="灯片编号占位符 5"/>
          <p:cNvSpPr>
            <a:spLocks noGrp="1"/>
          </p:cNvSpPr>
          <p:nvPr>
            <p:ph type="sldNum" sz="quarter" idx="12"/>
          </p:nvPr>
        </p:nvSpPr>
        <p:spPr>
          <a:xfrm>
            <a:off x="146304" y="6208776"/>
            <a:ext cx="457200" cy="457200"/>
          </a:xfrm>
        </p:spPr>
        <p:txBody>
          <a:bodyPr/>
          <a:lstStyle/>
          <a:p>
            <a:fld id="{0C913308-F349-4B6D-A68A-DD1791B4A57B}" type="slidenum">
              <a:rPr lang="zh-CN" altLang="en-US" smtClean="0"/>
              <a:pPr/>
              <a:t>‹#›</a:t>
            </a:fld>
            <a:endParaRPr lang="zh-CN" altLang="en-US"/>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0" lang="zh-CN" altLang="en-US" smtClean="0"/>
              <a:t>单击此处编辑母版标题样式</a:t>
            </a:r>
            <a:endParaRPr kumimoji="0" 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pPr/>
              <a:t>2018/11/2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sp>
        <p:nvSpPr>
          <p:cNvPr id="9" name="内容占位符 8"/>
          <p:cNvSpPr>
            <a:spLocks noGrp="1"/>
          </p:cNvSpPr>
          <p:nvPr>
            <p:ph sz="quarter" idx="1"/>
          </p:nvPr>
        </p:nvSpPr>
        <p:spPr>
          <a:xfrm>
            <a:off x="914400" y="1447800"/>
            <a:ext cx="3749040" cy="4572000"/>
          </a:xfrm>
        </p:spPr>
        <p:txBody>
          <a:bodyPr vert="horz"/>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11" name="内容占位符 10"/>
          <p:cNvSpPr>
            <a:spLocks noGrp="1"/>
          </p:cNvSpPr>
          <p:nvPr>
            <p:ph sz="quarter" idx="2"/>
          </p:nvPr>
        </p:nvSpPr>
        <p:spPr>
          <a:xfrm>
            <a:off x="4933950" y="1447800"/>
            <a:ext cx="3749040" cy="4572000"/>
          </a:xfrm>
        </p:spPr>
        <p:txBody>
          <a:bodyPr vert="horz"/>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914400" y="273050"/>
            <a:ext cx="7772400" cy="1143000"/>
          </a:xfrm>
        </p:spPr>
        <p:txBody>
          <a:bodyPr anchor="b" anchorCtr="0"/>
          <a:lstStyle>
            <a:lvl1pPr>
              <a:defRPr/>
            </a:lvl1pPr>
          </a:lstStyle>
          <a:p>
            <a:r>
              <a:rPr kumimoji="0" lang="zh-CN" altLang="en-US" smtClean="0"/>
              <a:t>单击此处编辑母版标题样式</a:t>
            </a:r>
            <a:endParaRPr kumimoji="0" lang="en-US"/>
          </a:p>
        </p:txBody>
      </p:sp>
      <p:sp>
        <p:nvSpPr>
          <p:cNvPr id="3" name="文本占位符 2"/>
          <p:cNvSpPr>
            <a:spLocks noGrp="1"/>
          </p:cNvSpPr>
          <p:nvPr>
            <p:ph type="body" idx="1"/>
          </p:nvPr>
        </p:nvSpPr>
        <p:spPr>
          <a:xfrm>
            <a:off x="914400" y="1447800"/>
            <a:ext cx="3733800" cy="762000"/>
          </a:xfrm>
          <a:noFill/>
          <a:ln w="12700" cap="sq" cmpd="sng" algn="ctr">
            <a:noFill/>
            <a:prstDash val="solid"/>
          </a:ln>
        </p:spPr>
        <p:txBody>
          <a:bodyPr lIns="91440" anchor="b" anchorCtr="0">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zh-CN" altLang="en-US" smtClean="0"/>
              <a:t>单击此处编辑母版文本样式</a:t>
            </a:r>
          </a:p>
        </p:txBody>
      </p:sp>
      <p:sp>
        <p:nvSpPr>
          <p:cNvPr id="4" name="文本占位符 3"/>
          <p:cNvSpPr>
            <a:spLocks noGrp="1"/>
          </p:cNvSpPr>
          <p:nvPr>
            <p:ph type="body" sz="half" idx="3"/>
          </p:nvPr>
        </p:nvSpPr>
        <p:spPr>
          <a:xfrm>
            <a:off x="4953000" y="1447800"/>
            <a:ext cx="3733800" cy="762000"/>
          </a:xfrm>
          <a:noFill/>
          <a:ln w="12700" cap="sq" cmpd="sng" algn="ctr">
            <a:noFill/>
            <a:prstDash val="solid"/>
          </a:ln>
        </p:spPr>
        <p:txBody>
          <a:bodyPr lIns="91440" anchor="b" anchorCtr="0">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zh-CN" altLang="en-US" smtClean="0"/>
              <a:t>单击此处编辑母版文本样式</a:t>
            </a:r>
          </a:p>
        </p:txBody>
      </p:sp>
      <p:sp>
        <p:nvSpPr>
          <p:cNvPr id="7" name="日期占位符 6"/>
          <p:cNvSpPr>
            <a:spLocks noGrp="1"/>
          </p:cNvSpPr>
          <p:nvPr>
            <p:ph type="dt" sz="half" idx="10"/>
          </p:nvPr>
        </p:nvSpPr>
        <p:spPr/>
        <p:txBody>
          <a:bodyPr/>
          <a:lstStyle/>
          <a:p>
            <a:fld id="{530820CF-B880-4189-942D-D702A7CBA730}" type="datetimeFigureOut">
              <a:rPr lang="zh-CN" altLang="en-US" smtClean="0"/>
              <a:pPr/>
              <a:t>2018/11/2</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pPr/>
              <a:t>‹#›</a:t>
            </a:fld>
            <a:endParaRPr lang="zh-CN" altLang="en-US"/>
          </a:p>
        </p:txBody>
      </p:sp>
      <p:sp>
        <p:nvSpPr>
          <p:cNvPr id="11" name="内容占位符 10"/>
          <p:cNvSpPr>
            <a:spLocks noGrp="1"/>
          </p:cNvSpPr>
          <p:nvPr>
            <p:ph sz="half" idx="2"/>
          </p:nvPr>
        </p:nvSpPr>
        <p:spPr>
          <a:xfrm>
            <a:off x="914400" y="2247900"/>
            <a:ext cx="3733800" cy="3886200"/>
          </a:xfrm>
        </p:spPr>
        <p:txBody>
          <a:bodyPr vert="horz"/>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13" name="内容占位符 12"/>
          <p:cNvSpPr>
            <a:spLocks noGrp="1"/>
          </p:cNvSpPr>
          <p:nvPr>
            <p:ph sz="half" idx="4"/>
          </p:nvPr>
        </p:nvSpPr>
        <p:spPr>
          <a:xfrm>
            <a:off x="4953000" y="2247900"/>
            <a:ext cx="3733800" cy="3886200"/>
          </a:xfrm>
        </p:spPr>
        <p:txBody>
          <a:bodyPr vert="horz"/>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0" lang="zh-CN" altLang="en-US" smtClean="0"/>
              <a:t>单击此处编辑母版标题样式</a:t>
            </a:r>
            <a:endParaRPr kumimoji="0" lang="en-US"/>
          </a:p>
        </p:txBody>
      </p:sp>
      <p:sp>
        <p:nvSpPr>
          <p:cNvPr id="3" name="日期占位符 2"/>
          <p:cNvSpPr>
            <a:spLocks noGrp="1"/>
          </p:cNvSpPr>
          <p:nvPr>
            <p:ph type="dt" sz="half" idx="10"/>
          </p:nvPr>
        </p:nvSpPr>
        <p:spPr/>
        <p:txBody>
          <a:bodyPr/>
          <a:lstStyle/>
          <a:p>
            <a:fld id="{530820CF-B880-4189-942D-D702A7CBA730}" type="datetimeFigureOut">
              <a:rPr lang="zh-CN" altLang="en-US" smtClean="0"/>
              <a:pPr/>
              <a:t>2018/11/2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pPr/>
              <a:t>2018/11/2</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8" name="矩形 7"/>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useBgFill="1">
        <p:nvSpPr>
          <p:cNvPr id="9" name="圆角矩形 8"/>
          <p:cNvSpPr/>
          <p:nvPr/>
        </p:nvSpPr>
        <p:spPr>
          <a:xfrm>
            <a:off x="64008" y="69755"/>
            <a:ext cx="9013372" cy="6693408"/>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 name="标题 1"/>
          <p:cNvSpPr>
            <a:spLocks noGrp="1"/>
          </p:cNvSpPr>
          <p:nvPr>
            <p:ph type="title"/>
          </p:nvPr>
        </p:nvSpPr>
        <p:spPr>
          <a:xfrm>
            <a:off x="914400" y="273050"/>
            <a:ext cx="7772400" cy="1143000"/>
          </a:xfrm>
        </p:spPr>
        <p:txBody>
          <a:bodyPr anchor="b" anchorCtr="0"/>
          <a:lstStyle>
            <a:lvl1pPr algn="l">
              <a:buNone/>
              <a:defRPr sz="4000" b="0"/>
            </a:lvl1pPr>
          </a:lstStyle>
          <a:p>
            <a:r>
              <a:rPr kumimoji="0" lang="zh-CN" altLang="en-US" smtClean="0"/>
              <a:t>单击此处编辑母版标题样式</a:t>
            </a:r>
            <a:endParaRPr kumimoji="0" lang="en-US"/>
          </a:p>
        </p:txBody>
      </p:sp>
      <p:sp>
        <p:nvSpPr>
          <p:cNvPr id="3" name="文本占位符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eaLnBrk="1" latinLnBrk="0" hangingPunct="1"/>
            <a:r>
              <a:rPr kumimoji="0"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pPr/>
              <a:t>2018/11/2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sp>
        <p:nvSpPr>
          <p:cNvPr id="11" name="内容占位符 10"/>
          <p:cNvSpPr>
            <a:spLocks noGrp="1"/>
          </p:cNvSpPr>
          <p:nvPr>
            <p:ph sz="quarter" idx="1"/>
          </p:nvPr>
        </p:nvSpPr>
        <p:spPr>
          <a:xfrm>
            <a:off x="2971800" y="1600200"/>
            <a:ext cx="5715000" cy="4495800"/>
          </a:xfrm>
        </p:spPr>
        <p:txBody>
          <a:bodyPr vert="horz"/>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914400" y="4900550"/>
            <a:ext cx="7315200" cy="522288"/>
          </a:xfrm>
        </p:spPr>
        <p:txBody>
          <a:bodyPr anchor="ctr">
            <a:noAutofit/>
          </a:bodyPr>
          <a:lstStyle>
            <a:lvl1pPr algn="l">
              <a:buNone/>
              <a:defRPr sz="2800" b="0"/>
            </a:lvl1pPr>
          </a:lstStyle>
          <a:p>
            <a:r>
              <a:rPr kumimoji="0" lang="zh-CN" altLang="en-US" smtClean="0"/>
              <a:t>单击此处编辑母版标题样式</a:t>
            </a:r>
            <a:endParaRPr kumimoji="0" lang="en-US"/>
          </a:p>
        </p:txBody>
      </p:sp>
      <p:sp>
        <p:nvSpPr>
          <p:cNvPr id="4" name="文本占位符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eaLnBrk="1" latinLnBrk="0" hangingPunct="1"/>
            <a:r>
              <a:rPr kumimoji="0"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pPr/>
              <a:t>2018/11/2</a:t>
            </a:fld>
            <a:endParaRPr lang="zh-CN" altLang="en-US"/>
          </a:p>
        </p:txBody>
      </p:sp>
      <p:sp>
        <p:nvSpPr>
          <p:cNvPr id="6" name="页脚占位符 5"/>
          <p:cNvSpPr>
            <a:spLocks noGrp="1"/>
          </p:cNvSpPr>
          <p:nvPr>
            <p:ph type="ftr" sz="quarter" idx="11"/>
          </p:nvPr>
        </p:nvSpPr>
        <p:spPr>
          <a:xfrm>
            <a:off x="914400" y="6172200"/>
            <a:ext cx="3886200" cy="457200"/>
          </a:xfrm>
        </p:spPr>
        <p:txBody>
          <a:bodyPr/>
          <a:lstStyle/>
          <a:p>
            <a:endParaRPr lang="zh-CN" altLang="en-US"/>
          </a:p>
        </p:txBody>
      </p:sp>
      <p:sp>
        <p:nvSpPr>
          <p:cNvPr id="7" name="灯片编号占位符 6"/>
          <p:cNvSpPr>
            <a:spLocks noGrp="1"/>
          </p:cNvSpPr>
          <p:nvPr>
            <p:ph type="sldNum" sz="quarter" idx="12"/>
          </p:nvPr>
        </p:nvSpPr>
        <p:spPr>
          <a:xfrm>
            <a:off x="146304" y="6208776"/>
            <a:ext cx="457200" cy="457200"/>
          </a:xfrm>
        </p:spPr>
        <p:txBody>
          <a:bodyPr/>
          <a:lstStyle/>
          <a:p>
            <a:fld id="{0C913308-F349-4B6D-A68A-DD1791B4A57B}" type="slidenum">
              <a:rPr lang="zh-CN" altLang="en-US" smtClean="0"/>
              <a:pPr/>
              <a:t>‹#›</a:t>
            </a:fld>
            <a:endParaRPr lang="zh-CN" altLang="en-US"/>
          </a:p>
        </p:txBody>
      </p:sp>
      <p:sp>
        <p:nvSpPr>
          <p:cNvPr id="11" name="矩形 10"/>
          <p:cNvSpPr/>
          <p:nvPr/>
        </p:nvSpPr>
        <p:spPr>
          <a:xfrm flipV="1">
            <a:off x="68307" y="4683555"/>
            <a:ext cx="9006840" cy="9144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矩形 11"/>
          <p:cNvSpPr/>
          <p:nvPr/>
        </p:nvSpPr>
        <p:spPr>
          <a:xfrm>
            <a:off x="68508" y="4650474"/>
            <a:ext cx="9006639" cy="4571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矩形 12"/>
          <p:cNvSpPr/>
          <p:nvPr/>
        </p:nvSpPr>
        <p:spPr>
          <a:xfrm>
            <a:off x="68510" y="4773224"/>
            <a:ext cx="9006637" cy="4880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 name="图片占位符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lstStyle>
            <a:lvl1pPr marL="0" indent="0">
              <a:buNone/>
              <a:defRPr sz="3200"/>
            </a:lvl1pPr>
          </a:lstStyle>
          <a:p>
            <a:r>
              <a:rPr kumimoji="0" lang="zh-CN" altLang="en-US" smtClean="0"/>
              <a:t>单击图标添加图片</a:t>
            </a:r>
            <a:endParaRPr kumimoji="0"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矩形 8"/>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8" name="圆角矩形 7"/>
          <p:cNvSpPr/>
          <p:nvPr/>
        </p:nvSpPr>
        <p:spPr>
          <a:xfrm>
            <a:off x="64008" y="69755"/>
            <a:ext cx="9013372" cy="6693408"/>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2" name="标题占位符 21"/>
          <p:cNvSpPr>
            <a:spLocks noGrp="1"/>
          </p:cNvSpPr>
          <p:nvPr>
            <p:ph type="title"/>
          </p:nvPr>
        </p:nvSpPr>
        <p:spPr>
          <a:xfrm>
            <a:off x="914400" y="274638"/>
            <a:ext cx="7772400" cy="1143000"/>
          </a:xfrm>
          <a:prstGeom prst="rect">
            <a:avLst/>
          </a:prstGeom>
        </p:spPr>
        <p:txBody>
          <a:bodyPr bIns="91440" anchor="b" anchorCtr="0">
            <a:normAutofit/>
          </a:bodyPr>
          <a:lstStyle/>
          <a:p>
            <a:r>
              <a:rPr kumimoji="0" lang="zh-CN" altLang="en-US" smtClean="0"/>
              <a:t>单击此处编辑母版标题样式</a:t>
            </a:r>
            <a:endParaRPr kumimoji="0" lang="en-US"/>
          </a:p>
        </p:txBody>
      </p:sp>
      <p:sp>
        <p:nvSpPr>
          <p:cNvPr id="13" name="文本占位符 12"/>
          <p:cNvSpPr>
            <a:spLocks noGrp="1"/>
          </p:cNvSpPr>
          <p:nvPr>
            <p:ph type="body" idx="1"/>
          </p:nvPr>
        </p:nvSpPr>
        <p:spPr>
          <a:xfrm>
            <a:off x="914400" y="1447800"/>
            <a:ext cx="7772400" cy="4572000"/>
          </a:xfrm>
          <a:prstGeom prst="rect">
            <a:avLst/>
          </a:prstGeom>
        </p:spPr>
        <p:txBody>
          <a:bodyPr>
            <a:normAutofit/>
          </a:bodyPr>
          <a:lstStyle/>
          <a:p>
            <a:pPr lvl="0" eaLnBrk="1" latinLnBrk="0" hangingPunct="1"/>
            <a:r>
              <a:rPr kumimoji="0" lang="zh-CN" altLang="en-US" smtClean="0"/>
              <a:t>单击此处编辑母版文本样式</a:t>
            </a:r>
          </a:p>
          <a:p>
            <a:pPr lvl="1" eaLnBrk="1" latinLnBrk="0" hangingPunct="1"/>
            <a:r>
              <a:rPr kumimoji="0" lang="zh-CN" altLang="en-US" smtClean="0"/>
              <a:t>第二级</a:t>
            </a:r>
          </a:p>
          <a:p>
            <a:pPr lvl="2" eaLnBrk="1" latinLnBrk="0" hangingPunct="1"/>
            <a:r>
              <a:rPr kumimoji="0" lang="zh-CN" altLang="en-US" smtClean="0"/>
              <a:t>第三级</a:t>
            </a:r>
          </a:p>
          <a:p>
            <a:pPr lvl="3" eaLnBrk="1" latinLnBrk="0" hangingPunct="1"/>
            <a:r>
              <a:rPr kumimoji="0" lang="zh-CN" altLang="en-US" smtClean="0"/>
              <a:t>第四级</a:t>
            </a:r>
          </a:p>
          <a:p>
            <a:pPr lvl="4" eaLnBrk="1" latinLnBrk="0" hangingPunct="1"/>
            <a:r>
              <a:rPr kumimoji="0" lang="zh-CN" altLang="en-US" smtClean="0"/>
              <a:t>第五级</a:t>
            </a:r>
            <a:endParaRPr kumimoji="0" lang="en-US"/>
          </a:p>
        </p:txBody>
      </p:sp>
      <p:sp>
        <p:nvSpPr>
          <p:cNvPr id="14" name="日期占位符 13"/>
          <p:cNvSpPr>
            <a:spLocks noGrp="1"/>
          </p:cNvSpPr>
          <p:nvPr>
            <p:ph type="dt" sz="half" idx="2"/>
          </p:nvPr>
        </p:nvSpPr>
        <p:spPr>
          <a:xfrm>
            <a:off x="6172200" y="6191250"/>
            <a:ext cx="2476500" cy="476250"/>
          </a:xfrm>
          <a:prstGeom prst="rect">
            <a:avLst/>
          </a:prstGeom>
        </p:spPr>
        <p:txBody>
          <a:bodyPr anchor="ctr" anchorCtr="0"/>
          <a:lstStyle>
            <a:lvl1pPr algn="r" eaLnBrk="1" latinLnBrk="0" hangingPunct="1">
              <a:defRPr kumimoji="0" sz="1400">
                <a:solidFill>
                  <a:schemeClr val="tx2"/>
                </a:solidFill>
              </a:defRPr>
            </a:lvl1pPr>
          </a:lstStyle>
          <a:p>
            <a:fld id="{530820CF-B880-4189-942D-D702A7CBA730}" type="datetimeFigureOut">
              <a:rPr lang="zh-CN" altLang="en-US" smtClean="0"/>
              <a:pPr/>
              <a:t>2018/11/2</a:t>
            </a:fld>
            <a:endParaRPr lang="zh-CN" altLang="en-US"/>
          </a:p>
        </p:txBody>
      </p:sp>
      <p:sp>
        <p:nvSpPr>
          <p:cNvPr id="3" name="页脚占位符 2"/>
          <p:cNvSpPr>
            <a:spLocks noGrp="1"/>
          </p:cNvSpPr>
          <p:nvPr>
            <p:ph type="ftr" sz="quarter" idx="3"/>
          </p:nvPr>
        </p:nvSpPr>
        <p:spPr>
          <a:xfrm>
            <a:off x="914400" y="6172200"/>
            <a:ext cx="3962400" cy="457200"/>
          </a:xfrm>
          <a:prstGeom prst="rect">
            <a:avLst/>
          </a:prstGeom>
        </p:spPr>
        <p:txBody>
          <a:bodyPr anchor="ctr" anchorCtr="0"/>
          <a:lstStyle>
            <a:lvl1pPr eaLnBrk="1" latinLnBrk="0" hangingPunct="1">
              <a:defRPr kumimoji="0" sz="1400">
                <a:solidFill>
                  <a:schemeClr val="tx2"/>
                </a:solidFill>
              </a:defRPr>
            </a:lvl1pPr>
          </a:lstStyle>
          <a:p>
            <a:endParaRPr lang="zh-CN" altLang="en-US"/>
          </a:p>
        </p:txBody>
      </p:sp>
      <p:sp>
        <p:nvSpPr>
          <p:cNvPr id="23" name="灯片编号占位符 22"/>
          <p:cNvSpPr>
            <a:spLocks noGrp="1"/>
          </p:cNvSpPr>
          <p:nvPr>
            <p:ph type="sldNum" sz="quarter" idx="4"/>
          </p:nvPr>
        </p:nvSpPr>
        <p:spPr>
          <a:xfrm>
            <a:off x="146304" y="6210300"/>
            <a:ext cx="457200" cy="457200"/>
          </a:xfrm>
          <a:prstGeom prst="ellipse">
            <a:avLst/>
          </a:prstGeom>
          <a:solidFill>
            <a:schemeClr val="accent1"/>
          </a:solidFill>
        </p:spPr>
        <p:txBody>
          <a:bodyPr wrap="none" lIns="0" tIns="0" rIns="0" bIns="0" anchor="ctr" anchorCtr="1">
            <a:noAutofit/>
          </a:bodyPr>
          <a:lstStyle>
            <a:lvl1pPr algn="ctr" eaLnBrk="1" latinLnBrk="0" hangingPunct="1">
              <a:defRPr kumimoji="0" sz="1400">
                <a:solidFill>
                  <a:srgbClr val="FFFFFF"/>
                </a:solidFill>
                <a:latin typeface="+mj-lt"/>
                <a:ea typeface="+mj-ea"/>
                <a:cs typeface="+mj-cs"/>
              </a:defRPr>
            </a:lvl1pPr>
          </a:lstStyle>
          <a:p>
            <a:fld id="{0C913308-F349-4B6D-A68A-DD1791B4A57B}"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sldLayoutIdLst>
    <p:sldLayoutId id="2147483752" r:id="rId1"/>
    <p:sldLayoutId id="2147483753" r:id="rId2"/>
    <p:sldLayoutId id="2147483754" r:id="rId3"/>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Lst>
  <p:txStyles>
    <p:titleStyle>
      <a:lvl1pPr algn="l" rtl="0" eaLnBrk="1" latinLnBrk="0" hangingPunct="1">
        <a:spcBef>
          <a:spcPct val="0"/>
        </a:spcBef>
        <a:buNone/>
        <a:defRPr kumimoji="0" sz="4000" kern="1200">
          <a:solidFill>
            <a:schemeClr val="tx2"/>
          </a:solidFill>
          <a:latin typeface="+mj-lt"/>
          <a:ea typeface="+mj-ea"/>
          <a:cs typeface="+mj-cs"/>
        </a:defRPr>
      </a:lvl1pPr>
    </p:titleStyle>
    <p:bodyStyle>
      <a:lvl1pPr marL="274320" indent="-274320" algn="l" rtl="0" eaLnBrk="1" latinLnBrk="0" hangingPunct="1">
        <a:spcBef>
          <a:spcPts val="580"/>
        </a:spcBef>
        <a:buClr>
          <a:schemeClr val="accent1"/>
        </a:buClr>
        <a:buSzPct val="85000"/>
        <a:buFont typeface="Wingdings 2"/>
        <a:buChar char=""/>
        <a:defRPr kumimoji="0" sz="2600" kern="1200">
          <a:solidFill>
            <a:schemeClr val="tx1"/>
          </a:solidFill>
          <a:latin typeface="+mn-lt"/>
          <a:ea typeface="+mn-ea"/>
          <a:cs typeface="+mn-cs"/>
        </a:defRPr>
      </a:lvl1pPr>
      <a:lvl2pPr marL="548640" indent="-228600" algn="l" rtl="0" eaLnBrk="1" latinLnBrk="0" hangingPunct="1">
        <a:spcBef>
          <a:spcPts val="370"/>
        </a:spcBef>
        <a:buClr>
          <a:schemeClr val="accent2"/>
        </a:buClr>
        <a:buSzPct val="85000"/>
        <a:buFont typeface="Wingdings 2"/>
        <a:buChar char=""/>
        <a:defRPr kumimoji="0" sz="2400" kern="1200">
          <a:solidFill>
            <a:schemeClr val="tx1"/>
          </a:solidFill>
          <a:latin typeface="+mn-lt"/>
          <a:ea typeface="+mn-ea"/>
          <a:cs typeface="+mn-cs"/>
        </a:defRPr>
      </a:lvl2pPr>
      <a:lvl3pPr marL="822960" indent="-228600" algn="l" rtl="0" eaLnBrk="1" latinLnBrk="0" hangingPunct="1">
        <a:spcBef>
          <a:spcPts val="370"/>
        </a:spcBef>
        <a:buClr>
          <a:schemeClr val="accent1">
            <a:tint val="60000"/>
          </a:schemeClr>
        </a:buClr>
        <a:buSzPct val="8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ts val="370"/>
        </a:spcBef>
        <a:buClr>
          <a:schemeClr val="accent3"/>
        </a:buClr>
        <a:buSzPct val="80000"/>
        <a:buFont typeface="Wingdings 2"/>
        <a:buChar char=""/>
        <a:defRPr kumimoji="0" sz="2000" kern="1200">
          <a:solidFill>
            <a:schemeClr val="tx1"/>
          </a:solidFill>
          <a:latin typeface="+mn-lt"/>
          <a:ea typeface="+mn-ea"/>
          <a:cs typeface="+mn-cs"/>
        </a:defRPr>
      </a:lvl4pPr>
      <a:lvl5pPr marL="1371600" indent="-228600" algn="l" rtl="0" eaLnBrk="1" latinLnBrk="0" hangingPunct="1">
        <a:spcBef>
          <a:spcPts val="370"/>
        </a:spcBef>
        <a:buClr>
          <a:schemeClr val="accent3"/>
        </a:buClr>
        <a:buFontTx/>
        <a:buChar char="o"/>
        <a:defRPr kumimoji="0"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hyperlink" Target="http://baike.baidu.com/image/7d98931059333734203f2e34"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slide" Target="slide22.xml"/><Relationship Id="rId1" Type="http://schemas.openxmlformats.org/officeDocument/2006/relationships/slideLayout" Target="../slideLayouts/slideLayout2.xml"/><Relationship Id="rId4" Type="http://schemas.openxmlformats.org/officeDocument/2006/relationships/image" Target="../media/image20.jpeg"/></Relationships>
</file>

<file path=ppt/slides/_rels/slide22.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oleObject" Target="../embeddings/oleObject1.bin"/><Relationship Id="rId5" Type="http://schemas.openxmlformats.org/officeDocument/2006/relationships/image" Target="../media/image23.jpeg"/><Relationship Id="rId4" Type="http://schemas.openxmlformats.org/officeDocument/2006/relationships/hyperlink" Target="http://image.baidu.com/i?ct=503316480&amp;z=0&amp;tn=baiduimagedetail&amp;word=%C0%EE%CF%C8%C4%EE&amp;in=72&amp;cl=2&amp;cm=1&amp;sc=0&amp;lm=-1&amp;pn=71&amp;rn=1"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hyperlink" Target="http://photo.16dao.com/pics/57/list_10214.htm" TargetMode="Externa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hyperlink" Target="http://baike.baidu.com/view/160794.htm" TargetMode="External"/><Relationship Id="rId1" Type="http://schemas.openxmlformats.org/officeDocument/2006/relationships/slideLayout" Target="../slideLayouts/slideLayout2.xml"/><Relationship Id="rId4" Type="http://schemas.openxmlformats.org/officeDocument/2006/relationships/image" Target="../media/image29.jpeg"/></Relationships>
</file>

<file path=ppt/slides/_rels/slide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35.jpeg"/><Relationship Id="rId4" Type="http://schemas.openxmlformats.org/officeDocument/2006/relationships/image" Target="../media/image31.jpeg"/></Relationships>
</file>

<file path=ppt/slides/_rels/slide34.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png"/><Relationship Id="rId1" Type="http://schemas.openxmlformats.org/officeDocument/2006/relationships/slideLayout" Target="../slideLayouts/slideLayout7.xml"/><Relationship Id="rId6" Type="http://schemas.openxmlformats.org/officeDocument/2006/relationships/image" Target="../media/image39.png"/><Relationship Id="rId5" Type="http://schemas.openxmlformats.org/officeDocument/2006/relationships/image" Target="../media/image38.jpeg"/><Relationship Id="rId4" Type="http://schemas.openxmlformats.org/officeDocument/2006/relationships/hyperlink" Target="http://baike.sogou.com/PicBooklet.v?relateImageGroupIds=&amp;lemmaId=153139&amp;picUrls=/p/20110928/20110928075526-575824175.jpg,/p/20110928/20110928075116-954351854.jpg,/p/20110928/20110928075444-1691308605.jpg,/p/20110928/20110928075500-1808053367.jpg,/p/20110928/20110928075638-1515112386.jpg&amp;type=1"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jpe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hyperlink" Target="http://www.dbk2008.com/cp/resource/articles/145/&#26032;&#27665;&#20027;&#20027;&#20041;&#38761;&#21629;&#26102;&#26399;&#38761;&#21629;&#26681;&#25454;&#22320;&#27861;&#35268;26002.html" TargetMode="Externa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hyperlink" Target="http://www.kongfz.com/bookstore/1947/book_5863461.html" TargetMode="External"/><Relationship Id="rId1" Type="http://schemas.openxmlformats.org/officeDocument/2006/relationships/slideLayout" Target="../slideLayouts/slideLayout2.xml"/><Relationship Id="rId4" Type="http://schemas.openxmlformats.org/officeDocument/2006/relationships/image" Target="../media/image49.jpe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1.jpe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53.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55.jpeg"/><Relationship Id="rId1" Type="http://schemas.openxmlformats.org/officeDocument/2006/relationships/slideLayout" Target="../slideLayouts/slideLayout2.xml"/><Relationship Id="rId4" Type="http://schemas.openxmlformats.org/officeDocument/2006/relationships/image" Target="../media/image57.jpeg"/></Relationships>
</file>

<file path=ppt/slides/_rels/slide51.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58.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hyperlink" Target="http://www.china.com.cn/military/txt/2007-02/27/content_7874621_13.htm" TargetMode="Externa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61.jpe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hyperlink" Target="http://tupian.baike.com/doc/%E6%9D%8E%E6%B5%8E%E6%B7%B1/a1_04_35_01200000185359136323356400631_jpg.html" TargetMode="External"/><Relationship Id="rId1" Type="http://schemas.openxmlformats.org/officeDocument/2006/relationships/slideLayout" Target="../slideLayouts/slideLayout2.xml"/><Relationship Id="rId4" Type="http://schemas.openxmlformats.org/officeDocument/2006/relationships/image" Target="../media/image65.jpe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image" Target="../media/image67.jpeg"/><Relationship Id="rId1" Type="http://schemas.openxmlformats.org/officeDocument/2006/relationships/slideLayout" Target="../slideLayouts/slideLayout7.xml"/><Relationship Id="rId4" Type="http://schemas.openxmlformats.org/officeDocument/2006/relationships/image" Target="../media/image69.jpeg"/></Relationships>
</file>

<file path=ppt/slides/_rels/slide64.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image" Target="../media/image70.png"/><Relationship Id="rId1" Type="http://schemas.openxmlformats.org/officeDocument/2006/relationships/slideLayout" Target="../slideLayouts/slideLayout7.xml"/><Relationship Id="rId5" Type="http://schemas.openxmlformats.org/officeDocument/2006/relationships/image" Target="../media/image73.jpeg"/><Relationship Id="rId4" Type="http://schemas.openxmlformats.org/officeDocument/2006/relationships/image" Target="../media/image72.jpeg"/></Relationships>
</file>

<file path=ppt/slides/_rels/slide65.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image" Target="../media/image74.jpeg"/><Relationship Id="rId1" Type="http://schemas.openxmlformats.org/officeDocument/2006/relationships/slideLayout" Target="../slideLayouts/slideLayout7.xml"/><Relationship Id="rId5" Type="http://schemas.openxmlformats.org/officeDocument/2006/relationships/image" Target="../media/image77.jpeg"/><Relationship Id="rId4" Type="http://schemas.openxmlformats.org/officeDocument/2006/relationships/image" Target="../media/image76.jpe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80.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82.jpe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84.jpe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hyperlink" Target="http://image.baidu.com/i?ct=503316480&amp;z=0&amp;tn=baiduimagedetail&amp;word=%D6%D0%B9%FA%C8%CB%C3%F1%D5%FE%D6%CE%D0%AD%C9%CC%BB%E1%D2%E9%B9%B2%CD%AC%B8%D9%C1%EC&amp;in=1&amp;cl=2&amp;cm=1&amp;sc=0&amp;lm=-1&amp;pn=0&amp;rn=1" TargetMode="Externa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jpeg"/><Relationship Id="rId1" Type="http://schemas.openxmlformats.org/officeDocument/2006/relationships/slideLayout" Target="../slideLayouts/slideLayout7.xml"/><Relationship Id="rId4" Type="http://schemas.openxmlformats.org/officeDocument/2006/relationships/image" Target="../media/image88.jpeg"/></Relationships>
</file>

<file path=ppt/slides/_rels/slide76.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hyperlink" Target="http://txln19078426.poco.cn/lastphoto_v2.htx&amp;id=322480&amp;user_id=19078426&amp;p=16" TargetMode="Externa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hyperlink" Target="http://www.bjys.gov.cn/export/sites/ys/fs2/dd/1181372212578.html" TargetMode="Externa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92.jpe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93.jpeg"/><Relationship Id="rId2" Type="http://schemas.openxmlformats.org/officeDocument/2006/relationships/hyperlink" Target="http://image.baidu.com/i?ct=503316480&amp;z=0&amp;tn=baiduimagedetail&amp;word=%D4%BF%B3%D7&amp;in=1&amp;cl=2&amp;cm=1&amp;sc=0&amp;lm=-1&amp;pn=0&amp;rn=1" TargetMode="External"/><Relationship Id="rId1" Type="http://schemas.openxmlformats.org/officeDocument/2006/relationships/slideLayout" Target="../slideLayouts/slideLayout2.xml"/><Relationship Id="rId5" Type="http://schemas.openxmlformats.org/officeDocument/2006/relationships/image" Target="../media/image94.jpeg"/><Relationship Id="rId4" Type="http://schemas.openxmlformats.org/officeDocument/2006/relationships/hyperlink" Target="http://image.baidu.com/i?ct=503316480&amp;z=0&amp;tn=baiduimagedetail&amp;word=%CD%BC%CA%E9%D4%C4%B6%C1&amp;in=9238&amp;cl=2&amp;cm=1&amp;sc=0&amp;lm=-1&amp;pn=19&amp;rn=1" TargetMode="External"/></Relationships>
</file>

<file path=ppt/slides/_rels/slide85.xml.rels><?xml version="1.0" encoding="UTF-8" standalone="yes"?>
<Relationships xmlns="http://schemas.openxmlformats.org/package/2006/relationships"><Relationship Id="rId2" Type="http://schemas.openxmlformats.org/officeDocument/2006/relationships/image" Target="../media/image95.jpe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8" Type="http://schemas.openxmlformats.org/officeDocument/2006/relationships/hyperlink" Target="https://baike.baidu.com/pic/%E5%BC%80%E5%9B%BD%E5%A4%A7%E5%85%B8/2589085/0/86d6277f9e2f0708e55258b9ed24b899a901f230?fr=lemma&amp;ct=single" TargetMode="External"/><Relationship Id="rId3" Type="http://schemas.openxmlformats.org/officeDocument/2006/relationships/image" Target="../media/image96.jpeg"/><Relationship Id="rId7" Type="http://schemas.openxmlformats.org/officeDocument/2006/relationships/image" Target="../media/image98.jpeg"/><Relationship Id="rId2" Type="http://schemas.openxmlformats.org/officeDocument/2006/relationships/hyperlink" Target="http://v.qq.com/x/cover/wy6hc6zmivc1ehu.html" TargetMode="External"/><Relationship Id="rId1" Type="http://schemas.openxmlformats.org/officeDocument/2006/relationships/slideLayout" Target="../slideLayouts/slideLayout7.xml"/><Relationship Id="rId6" Type="http://schemas.openxmlformats.org/officeDocument/2006/relationships/hyperlink" Target="http://www.1905.com/vod/play/85983.shtml?fr=vodplay_xgdy01_f04" TargetMode="External"/><Relationship Id="rId11" Type="http://schemas.openxmlformats.org/officeDocument/2006/relationships/image" Target="../media/image100.jpeg"/><Relationship Id="rId5" Type="http://schemas.openxmlformats.org/officeDocument/2006/relationships/image" Target="../media/image97.jpeg"/><Relationship Id="rId10" Type="http://schemas.openxmlformats.org/officeDocument/2006/relationships/hyperlink" Target="https://baike.baidu.com/pic/%E5%A4%A7%E8%BD%AC%E6%8A%98/6311971/0/8cb1cb1349540923bc8d62049e58d109b2de49e7?fr=lemma&amp;ct=single" TargetMode="External"/><Relationship Id="rId4" Type="http://schemas.openxmlformats.org/officeDocument/2006/relationships/hyperlink" Target="https://baike.baidu.com/pic/%E9%87%8D%E5%BA%86%E8%B0%88%E5%88%A4/2676320/0/5243fbf2b211931351cc4adc61380cd790238dcb?fr=lemma&amp;ct=single" TargetMode="External"/><Relationship Id="rId9" Type="http://schemas.openxmlformats.org/officeDocument/2006/relationships/image" Target="../media/image99.jpeg"/></Relationships>
</file>

<file path=ppt/slides/_rels/slide87.xml.rels><?xml version="1.0" encoding="UTF-8" standalone="yes"?>
<Relationships xmlns="http://schemas.openxmlformats.org/package/2006/relationships"><Relationship Id="rId2" Type="http://schemas.openxmlformats.org/officeDocument/2006/relationships/image" Target="../media/image101.jpe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103.jpeg"/><Relationship Id="rId2" Type="http://schemas.openxmlformats.org/officeDocument/2006/relationships/image" Target="../media/image102.jpeg"/><Relationship Id="rId1" Type="http://schemas.openxmlformats.org/officeDocument/2006/relationships/slideLayout" Target="../slideLayouts/slideLayout2.xml"/><Relationship Id="rId5" Type="http://schemas.openxmlformats.org/officeDocument/2006/relationships/image" Target="../media/image105.jpeg"/><Relationship Id="rId4" Type="http://schemas.openxmlformats.org/officeDocument/2006/relationships/image" Target="../media/image104.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251520" y="1484784"/>
            <a:ext cx="8496944"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bevelT w="19050" h="19050" prst="angle"/>
              <a:contourClr>
                <a:schemeClr val="accent3">
                  <a:tint val="100000"/>
                  <a:shade val="100000"/>
                  <a:satMod val="100000"/>
                  <a:hueMod val="100000"/>
                </a:schemeClr>
              </a:contourClr>
            </a:sp3d>
          </a:bodyPr>
          <a:lstStyle/>
          <a:p>
            <a:pPr algn="ctr"/>
            <a:r>
              <a:rPr lang="zh-CN" altLang="en-US" sz="5400" b="1" smtClean="0">
                <a:solidFill>
                  <a:srgbClr val="002060"/>
                </a:solidFill>
                <a:effectLst>
                  <a:outerShdw blurRad="50000" dist="30000" dir="5400000" algn="tl" rotWithShape="0">
                    <a:srgbClr val="000000">
                      <a:alpha val="30000"/>
                    </a:srgbClr>
                  </a:outerShdw>
                </a:effectLst>
                <a:latin typeface="华文新魏" pitchFamily="2" charset="-122"/>
                <a:ea typeface="华文新魏" pitchFamily="2" charset="-122"/>
                <a:cs typeface="+mj-cs"/>
              </a:rPr>
              <a:t>专题八   为</a:t>
            </a:r>
            <a:r>
              <a:rPr lang="zh-CN" altLang="en-US" sz="5400" b="1" dirty="0" smtClean="0">
                <a:solidFill>
                  <a:srgbClr val="002060"/>
                </a:solidFill>
                <a:effectLst>
                  <a:outerShdw blurRad="50000" dist="30000" dir="5400000" algn="tl" rotWithShape="0">
                    <a:srgbClr val="000000">
                      <a:alpha val="30000"/>
                    </a:srgbClr>
                  </a:outerShdw>
                </a:effectLst>
                <a:latin typeface="华文新魏" pitchFamily="2" charset="-122"/>
                <a:ea typeface="华文新魏" pitchFamily="2" charset="-122"/>
                <a:cs typeface="+mj-cs"/>
              </a:rPr>
              <a:t>新中国而奋斗</a:t>
            </a:r>
          </a:p>
        </p:txBody>
      </p:sp>
      <p:sp>
        <p:nvSpPr>
          <p:cNvPr id="9" name="矩形 8"/>
          <p:cNvSpPr/>
          <p:nvPr/>
        </p:nvSpPr>
        <p:spPr>
          <a:xfrm>
            <a:off x="4067944" y="3068960"/>
            <a:ext cx="3278970" cy="584775"/>
          </a:xfrm>
          <a:prstGeom prst="rect">
            <a:avLst/>
          </a:prstGeom>
          <a:noFill/>
        </p:spPr>
        <p:txBody>
          <a:bodyPr wrap="square" lIns="91440" tIns="45720" rIns="91440" bIns="45720">
            <a:spAutoFit/>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r>
              <a:rPr lang="zh-CN" altLang="en-US" sz="3200" b="1" dirty="0" smtClean="0">
                <a:solidFill>
                  <a:srgbClr val="002060"/>
                </a:solidFill>
                <a:latin typeface="华文新魏" pitchFamily="2" charset="-122"/>
                <a:ea typeface="华文新魏" pitchFamily="2" charset="-122"/>
                <a:cs typeface="+mj-cs"/>
              </a:rPr>
              <a:t>主讲人   赵雪飞</a:t>
            </a:r>
          </a:p>
        </p:txBody>
      </p:sp>
      <p:sp>
        <p:nvSpPr>
          <p:cNvPr id="10" name="矩形 9"/>
          <p:cNvSpPr/>
          <p:nvPr/>
        </p:nvSpPr>
        <p:spPr>
          <a:xfrm>
            <a:off x="7668344" y="3429000"/>
            <a:ext cx="1152128" cy="461665"/>
          </a:xfrm>
          <a:prstGeom prst="rect">
            <a:avLst/>
          </a:prstGeom>
        </p:spPr>
        <p:txBody>
          <a:bodyPr wrap="square">
            <a:spAutoFit/>
          </a:bodyPr>
          <a:lstStyle/>
          <a:p>
            <a:r>
              <a:rPr lang="en-US" altLang="zh-CN" sz="2400" b="1" dirty="0" smtClean="0"/>
              <a:t>2018.9</a:t>
            </a:r>
            <a:endParaRPr lang="zh-CN" altLang="en-US" sz="2400" b="1" dirty="0"/>
          </a:p>
        </p:txBody>
      </p:sp>
      <p:pic>
        <p:nvPicPr>
          <p:cNvPr id="8" name="Picture 2" descr="http://a1.att.hudong.com/88/58/16300000688565126412583146678.jpg"/>
          <p:cNvPicPr>
            <a:picLocks noChangeAspect="1" noChangeArrowheads="1"/>
          </p:cNvPicPr>
          <p:nvPr/>
        </p:nvPicPr>
        <p:blipFill>
          <a:blip r:embed="rId2" cstate="print"/>
          <a:srcRect/>
          <a:stretch>
            <a:fillRect/>
          </a:stretch>
        </p:blipFill>
        <p:spPr bwMode="auto">
          <a:xfrm>
            <a:off x="179512" y="3933056"/>
            <a:ext cx="4248472" cy="2924944"/>
          </a:xfrm>
          <a:prstGeom prst="rect">
            <a:avLst/>
          </a:prstGeom>
          <a:noFill/>
        </p:spPr>
      </p:pic>
      <p:pic>
        <p:nvPicPr>
          <p:cNvPr id="11" name="Picture 4" descr="http://p0.so.qhimgs1.com/bdr/_240_/t013c4026e5d7c79150.jpg"/>
          <p:cNvPicPr>
            <a:picLocks noChangeAspect="1" noChangeArrowheads="1"/>
          </p:cNvPicPr>
          <p:nvPr/>
        </p:nvPicPr>
        <p:blipFill>
          <a:blip r:embed="rId3" cstate="print"/>
          <a:srcRect/>
          <a:stretch>
            <a:fillRect/>
          </a:stretch>
        </p:blipFill>
        <p:spPr bwMode="auto">
          <a:xfrm>
            <a:off x="4788024" y="3933056"/>
            <a:ext cx="4151861" cy="2780928"/>
          </a:xfrm>
          <a:prstGeom prst="rect">
            <a:avLst/>
          </a:prstGeom>
          <a:noFill/>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5250" name="Rectangle 2"/>
          <p:cNvSpPr>
            <a:spLocks noGrp="1" noChangeArrowheads="1"/>
          </p:cNvSpPr>
          <p:nvPr>
            <p:ph type="title"/>
          </p:nvPr>
        </p:nvSpPr>
        <p:spPr>
          <a:xfrm>
            <a:off x="323528" y="277813"/>
            <a:ext cx="8363272" cy="919162"/>
          </a:xfrm>
        </p:spPr>
        <p:txBody>
          <a:bodyPr>
            <a:normAutofit/>
          </a:bodyPr>
          <a:lstStyle/>
          <a:p>
            <a:r>
              <a:rPr lang="zh-CN" altLang="en-US" sz="4000" b="1" dirty="0">
                <a:solidFill>
                  <a:schemeClr val="tx1"/>
                </a:solidFill>
                <a:effectLst/>
                <a:latin typeface="华文新魏" pitchFamily="2" charset="-122"/>
                <a:ea typeface="华文新魏" pitchFamily="2" charset="-122"/>
              </a:rPr>
              <a:t>美国采取的主要方法</a:t>
            </a:r>
          </a:p>
        </p:txBody>
      </p:sp>
      <p:sp>
        <p:nvSpPr>
          <p:cNvPr id="565251" name="Rectangle 3"/>
          <p:cNvSpPr>
            <a:spLocks noGrp="1" noChangeArrowheads="1"/>
          </p:cNvSpPr>
          <p:nvPr>
            <p:ph sz="quarter" idx="1"/>
          </p:nvPr>
        </p:nvSpPr>
        <p:spPr>
          <a:xfrm>
            <a:off x="467544" y="1700213"/>
            <a:ext cx="8076380" cy="2908300"/>
          </a:xfrm>
          <a:noFill/>
        </p:spPr>
        <p:txBody>
          <a:bodyPr/>
          <a:lstStyle/>
          <a:p>
            <a:r>
              <a:rPr lang="zh-CN" altLang="en-US" sz="2400" b="1" dirty="0">
                <a:solidFill>
                  <a:srgbClr val="FF0000"/>
                </a:solidFill>
                <a:latin typeface="华文新魏" pitchFamily="2" charset="-122"/>
                <a:ea typeface="华文新魏" pitchFamily="2" charset="-122"/>
              </a:rPr>
              <a:t>一方面</a:t>
            </a:r>
            <a:r>
              <a:rPr lang="zh-CN" altLang="en-US" sz="2400" b="1" dirty="0">
                <a:latin typeface="华文新魏" pitchFamily="2" charset="-122"/>
                <a:ea typeface="华文新魏" pitchFamily="2" charset="-122"/>
              </a:rPr>
              <a:t>，要求国民党政府实行某种程度的改革，诱使或迫使共产党交出军队，实现中国在国民党领导下的</a:t>
            </a:r>
            <a:r>
              <a:rPr lang="zh-CN" altLang="en-US" sz="2400" b="1" dirty="0">
                <a:latin typeface="Arial"/>
                <a:ea typeface="华文新魏" pitchFamily="2" charset="-122"/>
              </a:rPr>
              <a:t>“</a:t>
            </a:r>
            <a:r>
              <a:rPr lang="zh-CN" altLang="en-US" sz="2400" b="1" dirty="0">
                <a:latin typeface="华文新魏" pitchFamily="2" charset="-122"/>
                <a:ea typeface="华文新魏" pitchFamily="2" charset="-122"/>
              </a:rPr>
              <a:t>统一</a:t>
            </a:r>
            <a:r>
              <a:rPr lang="zh-CN" altLang="en-US" sz="2400" b="1" dirty="0">
                <a:latin typeface="Arial"/>
                <a:ea typeface="华文新魏" pitchFamily="2" charset="-122"/>
              </a:rPr>
              <a:t>”</a:t>
            </a:r>
            <a:r>
              <a:rPr lang="zh-CN" altLang="en-US" sz="2400" b="1" dirty="0">
                <a:latin typeface="华文新魏" pitchFamily="2" charset="-122"/>
                <a:ea typeface="华文新魏" pitchFamily="2" charset="-122"/>
              </a:rPr>
              <a:t>；</a:t>
            </a:r>
          </a:p>
          <a:p>
            <a:r>
              <a:rPr lang="zh-CN" altLang="en-US" sz="2400" b="1" dirty="0">
                <a:solidFill>
                  <a:srgbClr val="FF0000"/>
                </a:solidFill>
                <a:latin typeface="华文新魏" pitchFamily="2" charset="-122"/>
                <a:ea typeface="华文新魏" pitchFamily="2" charset="-122"/>
              </a:rPr>
              <a:t>另一方面</a:t>
            </a:r>
            <a:r>
              <a:rPr lang="zh-CN" altLang="en-US" sz="2400" b="1" dirty="0">
                <a:latin typeface="华文新魏" pitchFamily="2" charset="-122"/>
                <a:ea typeface="华文新魏" pitchFamily="2" charset="-122"/>
              </a:rPr>
              <a:t>，通过给予经济、政治、军备等方面的援助，</a:t>
            </a:r>
            <a:r>
              <a:rPr lang="zh-CN" altLang="en-US" sz="2400" b="1" dirty="0">
                <a:latin typeface="Arial"/>
                <a:ea typeface="华文新魏" pitchFamily="2" charset="-122"/>
              </a:rPr>
              <a:t>“</a:t>
            </a:r>
            <a:r>
              <a:rPr lang="zh-CN" altLang="en-US" sz="2400" b="1" dirty="0">
                <a:latin typeface="华文新魏" pitchFamily="2" charset="-122"/>
                <a:ea typeface="华文新魏" pitchFamily="2" charset="-122"/>
              </a:rPr>
              <a:t>帮助国民党把他们的权力在中国最大可能的地区里面建立起来</a:t>
            </a:r>
            <a:r>
              <a:rPr lang="zh-CN" altLang="en-US" sz="2400" b="1" dirty="0">
                <a:latin typeface="Arial"/>
                <a:ea typeface="华文新魏" pitchFamily="2" charset="-122"/>
              </a:rPr>
              <a:t>”</a:t>
            </a:r>
            <a:r>
              <a:rPr lang="zh-CN" altLang="en-US" sz="2400" b="1" dirty="0">
                <a:latin typeface="华文新魏" pitchFamily="2" charset="-122"/>
                <a:ea typeface="华文新魏" pitchFamily="2" charset="-122"/>
              </a:rPr>
              <a:t>。 </a:t>
            </a:r>
          </a:p>
        </p:txBody>
      </p:sp>
    </p:spTree>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7897ff4d38f2d674cce2ab696e6f4747"/>
          <p:cNvPicPr>
            <a:picLocks noChangeAspect="1" noChangeArrowheads="1"/>
          </p:cNvPicPr>
          <p:nvPr/>
        </p:nvPicPr>
        <p:blipFill>
          <a:blip r:embed="rId2" cstate="print"/>
          <a:srcRect/>
          <a:stretch>
            <a:fillRect/>
          </a:stretch>
        </p:blipFill>
        <p:spPr bwMode="auto">
          <a:xfrm>
            <a:off x="4860032" y="908720"/>
            <a:ext cx="3847926" cy="2736303"/>
          </a:xfrm>
          <a:prstGeom prst="rect">
            <a:avLst/>
          </a:prstGeom>
          <a:noFill/>
          <a:ln w="9525">
            <a:noFill/>
            <a:miter lim="800000"/>
            <a:headEnd/>
            <a:tailEnd/>
          </a:ln>
        </p:spPr>
      </p:pic>
      <p:sp>
        <p:nvSpPr>
          <p:cNvPr id="5" name="矩形 4"/>
          <p:cNvSpPr/>
          <p:nvPr/>
        </p:nvSpPr>
        <p:spPr>
          <a:xfrm>
            <a:off x="4932040" y="3717032"/>
            <a:ext cx="3635896" cy="246221"/>
          </a:xfrm>
          <a:prstGeom prst="rect">
            <a:avLst/>
          </a:prstGeom>
        </p:spPr>
        <p:txBody>
          <a:bodyPr wrap="square">
            <a:spAutoFit/>
          </a:bodyPr>
          <a:lstStyle/>
          <a:p>
            <a:pPr>
              <a:lnSpc>
                <a:spcPts val="1200"/>
              </a:lnSpc>
              <a:spcBef>
                <a:spcPct val="50000"/>
              </a:spcBef>
              <a:defRPr/>
            </a:pPr>
            <a:r>
              <a:rPr lang="zh-CN" altLang="en-US" sz="1400" b="1" dirty="0" smtClean="0">
                <a:latin typeface="+mn-ea"/>
              </a:rPr>
              <a:t>美国总统杜鲁门在向记者阐述他的对华政策 </a:t>
            </a:r>
            <a:endParaRPr lang="zh-CN" altLang="en-US" sz="1400" b="1" dirty="0">
              <a:latin typeface="+mn-ea"/>
            </a:endParaRPr>
          </a:p>
        </p:txBody>
      </p:sp>
      <p:sp>
        <p:nvSpPr>
          <p:cNvPr id="7" name="云形标注 6"/>
          <p:cNvSpPr/>
          <p:nvPr/>
        </p:nvSpPr>
        <p:spPr>
          <a:xfrm>
            <a:off x="683568" y="1772816"/>
            <a:ext cx="3960440" cy="4824536"/>
          </a:xfrm>
          <a:prstGeom prst="cloudCallout">
            <a:avLst>
              <a:gd name="adj1" fmla="val 115314"/>
              <a:gd name="adj2" fmla="val -5213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内容占位符 2"/>
          <p:cNvSpPr>
            <a:spLocks noGrp="1"/>
          </p:cNvSpPr>
          <p:nvPr>
            <p:ph sz="quarter" idx="1"/>
          </p:nvPr>
        </p:nvSpPr>
        <p:spPr>
          <a:xfrm>
            <a:off x="1115616" y="2348880"/>
            <a:ext cx="3456384" cy="3421360"/>
          </a:xfrm>
        </p:spPr>
        <p:txBody>
          <a:bodyPr>
            <a:normAutofit/>
          </a:bodyPr>
          <a:lstStyle/>
          <a:p>
            <a:r>
              <a:rPr lang="zh-CN" altLang="en-US" sz="2000" b="1" dirty="0" smtClean="0">
                <a:latin typeface="+mn-ea"/>
              </a:rPr>
              <a:t>蒋介石的权力只及于西南一隅，华南和华东仍被日军占领着，长江以北则连任何一种中央政府的影子也没有。事实上，蒋介石甚至再占领华南都有极大的困难。</a:t>
            </a:r>
            <a:br>
              <a:rPr lang="zh-CN" altLang="en-US" sz="2000" b="1" dirty="0" smtClean="0">
                <a:latin typeface="+mn-ea"/>
              </a:rPr>
            </a:br>
            <a:r>
              <a:rPr lang="zh-CN" altLang="en-US" sz="2000" b="1" dirty="0" smtClean="0">
                <a:latin typeface="+mn-ea"/>
              </a:rPr>
              <a:t>              </a:t>
            </a:r>
            <a:r>
              <a:rPr lang="en-US" altLang="zh-CN" sz="2000" b="1" dirty="0" smtClean="0">
                <a:latin typeface="+mn-ea"/>
              </a:rPr>
              <a:t>——《</a:t>
            </a:r>
            <a:r>
              <a:rPr lang="zh-CN" altLang="en-US" sz="2000" b="1" dirty="0" smtClean="0">
                <a:latin typeface="+mn-ea"/>
              </a:rPr>
              <a:t>杜鲁门回忆录</a:t>
            </a:r>
            <a:r>
              <a:rPr lang="en-US" altLang="zh-CN" sz="2000" b="1" dirty="0" smtClean="0">
                <a:latin typeface="+mn-ea"/>
              </a:rPr>
              <a:t>》</a:t>
            </a:r>
            <a:r>
              <a:rPr lang="zh-CN" altLang="en-US" sz="2000" b="1" dirty="0" smtClean="0">
                <a:latin typeface="+mn-ea"/>
              </a:rPr>
              <a:t>第</a:t>
            </a:r>
            <a:r>
              <a:rPr lang="en-US" altLang="zh-CN" sz="2000" b="1" dirty="0" smtClean="0">
                <a:latin typeface="+mn-ea"/>
              </a:rPr>
              <a:t>2</a:t>
            </a:r>
            <a:r>
              <a:rPr lang="zh-CN" altLang="en-US" sz="2000" b="1" dirty="0" smtClean="0">
                <a:latin typeface="+mn-ea"/>
              </a:rPr>
              <a:t>卷，世界知识出版社</a:t>
            </a:r>
            <a:r>
              <a:rPr lang="en-US" altLang="zh-CN" sz="2000" b="1" dirty="0" smtClean="0">
                <a:latin typeface="+mn-ea"/>
              </a:rPr>
              <a:t>1965</a:t>
            </a:r>
            <a:r>
              <a:rPr lang="zh-CN" altLang="en-US" sz="2000" b="1" dirty="0" smtClean="0">
                <a:latin typeface="+mn-ea"/>
              </a:rPr>
              <a:t>年版</a:t>
            </a: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02" name="Rectangle 2"/>
          <p:cNvSpPr>
            <a:spLocks noGrp="1" noChangeArrowheads="1"/>
          </p:cNvSpPr>
          <p:nvPr>
            <p:ph type="title"/>
          </p:nvPr>
        </p:nvSpPr>
        <p:spPr>
          <a:xfrm>
            <a:off x="323528" y="260648"/>
            <a:ext cx="8568952" cy="1143000"/>
          </a:xfrm>
        </p:spPr>
        <p:txBody>
          <a:bodyPr>
            <a:noAutofit/>
          </a:bodyPr>
          <a:lstStyle/>
          <a:p>
            <a:r>
              <a:rPr lang="en-US" altLang="zh-CN" sz="4000" b="1" dirty="0">
                <a:solidFill>
                  <a:schemeClr val="tx1"/>
                </a:solidFill>
                <a:effectLst/>
                <a:latin typeface="华文新魏" pitchFamily="2" charset="-122"/>
                <a:ea typeface="华文新魏" pitchFamily="2" charset="-122"/>
              </a:rPr>
              <a:t>2</a:t>
            </a:r>
            <a:r>
              <a:rPr lang="zh-CN" altLang="en-US" sz="4000" b="1" dirty="0">
                <a:solidFill>
                  <a:schemeClr val="tx1"/>
                </a:solidFill>
                <a:effectLst/>
                <a:latin typeface="华文新魏" pitchFamily="2" charset="-122"/>
                <a:ea typeface="华文新魏" pitchFamily="2" charset="-122"/>
              </a:rPr>
              <a:t>、中国共产党争取和平民主的方针</a:t>
            </a:r>
          </a:p>
        </p:txBody>
      </p:sp>
      <p:sp>
        <p:nvSpPr>
          <p:cNvPr id="716803" name="Rectangle 3"/>
          <p:cNvSpPr>
            <a:spLocks noGrp="1" noChangeArrowheads="1"/>
          </p:cNvSpPr>
          <p:nvPr>
            <p:ph sz="quarter" idx="1"/>
          </p:nvPr>
        </p:nvSpPr>
        <p:spPr>
          <a:xfrm>
            <a:off x="395536" y="2276872"/>
            <a:ext cx="4752528" cy="2952353"/>
          </a:xfrm>
        </p:spPr>
        <p:txBody>
          <a:bodyPr>
            <a:normAutofit lnSpcReduction="10000"/>
          </a:bodyPr>
          <a:lstStyle/>
          <a:p>
            <a:r>
              <a:rPr lang="en-US" altLang="zh-CN" sz="2400" b="1" dirty="0">
                <a:latin typeface="华文新魏" pitchFamily="2" charset="-122"/>
                <a:ea typeface="华文新魏" pitchFamily="2" charset="-122"/>
              </a:rPr>
              <a:t>1945</a:t>
            </a:r>
            <a:r>
              <a:rPr lang="zh-CN" altLang="en-US" sz="2400" b="1" dirty="0">
                <a:latin typeface="华文新魏" pitchFamily="2" charset="-122"/>
                <a:ea typeface="华文新魏" pitchFamily="2" charset="-122"/>
              </a:rPr>
              <a:t>年</a:t>
            </a:r>
            <a:r>
              <a:rPr lang="en-US" altLang="zh-CN" sz="2400" b="1" dirty="0">
                <a:latin typeface="华文新魏" pitchFamily="2" charset="-122"/>
                <a:ea typeface="华文新魏" pitchFamily="2" charset="-122"/>
              </a:rPr>
              <a:t>5</a:t>
            </a:r>
            <a:r>
              <a:rPr lang="zh-CN" altLang="en-US" sz="2400" b="1" dirty="0">
                <a:latin typeface="华文新魏" pitchFamily="2" charset="-122"/>
                <a:ea typeface="华文新魏" pitchFamily="2" charset="-122"/>
              </a:rPr>
              <a:t>月中共召开</a:t>
            </a:r>
            <a:r>
              <a:rPr lang="zh-CN" altLang="en-US" sz="2400" b="1" dirty="0">
                <a:solidFill>
                  <a:srgbClr val="FF0000"/>
                </a:solidFill>
                <a:latin typeface="华文新魏" pitchFamily="2" charset="-122"/>
                <a:ea typeface="华文新魏" pitchFamily="2" charset="-122"/>
              </a:rPr>
              <a:t>七大</a:t>
            </a:r>
            <a:r>
              <a:rPr lang="zh-CN" altLang="en-US" sz="2400" b="1" dirty="0">
                <a:latin typeface="华文新魏" pitchFamily="2" charset="-122"/>
                <a:ea typeface="华文新魏" pitchFamily="2" charset="-122"/>
              </a:rPr>
              <a:t>时，毛泽东提出对蒋介石拟采取“</a:t>
            </a:r>
            <a:r>
              <a:rPr lang="zh-CN" altLang="en-US" sz="2400" b="1" dirty="0">
                <a:solidFill>
                  <a:srgbClr val="FF0000"/>
                </a:solidFill>
                <a:latin typeface="华文新魏" pitchFamily="2" charset="-122"/>
                <a:ea typeface="华文新魏" pitchFamily="2" charset="-122"/>
              </a:rPr>
              <a:t>洗脸</a:t>
            </a:r>
            <a:r>
              <a:rPr lang="zh-CN" altLang="en-US" sz="2400" b="1" dirty="0">
                <a:latin typeface="华文新魏" pitchFamily="2" charset="-122"/>
                <a:ea typeface="华文新魏" pitchFamily="2" charset="-122"/>
              </a:rPr>
              <a:t>”政策而不是“杀头”政策。</a:t>
            </a:r>
          </a:p>
          <a:p>
            <a:r>
              <a:rPr lang="en-US" altLang="zh-CN" sz="2400" b="1" dirty="0">
                <a:latin typeface="华文新魏" pitchFamily="2" charset="-122"/>
                <a:ea typeface="华文新魏" pitchFamily="2" charset="-122"/>
              </a:rPr>
              <a:t>8</a:t>
            </a:r>
            <a:r>
              <a:rPr lang="zh-CN" altLang="en-US" sz="2400" b="1" dirty="0">
                <a:latin typeface="华文新魏" pitchFamily="2" charset="-122"/>
                <a:ea typeface="华文新魏" pitchFamily="2" charset="-122"/>
              </a:rPr>
              <a:t>月</a:t>
            </a:r>
            <a:r>
              <a:rPr lang="en-US" altLang="zh-CN" sz="2400" b="1" dirty="0">
                <a:latin typeface="华文新魏" pitchFamily="2" charset="-122"/>
                <a:ea typeface="华文新魏" pitchFamily="2" charset="-122"/>
              </a:rPr>
              <a:t>24</a:t>
            </a:r>
            <a:r>
              <a:rPr lang="zh-CN" altLang="en-US" sz="2400" b="1" dirty="0">
                <a:latin typeface="华文新魏" pitchFamily="2" charset="-122"/>
                <a:ea typeface="华文新魏" pitchFamily="2" charset="-122"/>
              </a:rPr>
              <a:t>日，毛泽东进一步指出，抗战结束，和平建设阶段开始。</a:t>
            </a:r>
          </a:p>
          <a:p>
            <a:r>
              <a:rPr lang="en-US" altLang="zh-CN" sz="2400" b="1" dirty="0">
                <a:latin typeface="华文新魏" pitchFamily="2" charset="-122"/>
                <a:ea typeface="华文新魏" pitchFamily="2" charset="-122"/>
              </a:rPr>
              <a:t>8</a:t>
            </a:r>
            <a:r>
              <a:rPr lang="zh-CN" altLang="en-US" sz="2400" b="1" dirty="0">
                <a:latin typeface="华文新魏" pitchFamily="2" charset="-122"/>
                <a:ea typeface="华文新魏" pitchFamily="2" charset="-122"/>
              </a:rPr>
              <a:t>月</a:t>
            </a:r>
            <a:r>
              <a:rPr lang="en-US" altLang="zh-CN" sz="2400" b="1" dirty="0">
                <a:latin typeface="华文新魏" pitchFamily="2" charset="-122"/>
                <a:ea typeface="华文新魏" pitchFamily="2" charset="-122"/>
              </a:rPr>
              <a:t>25</a:t>
            </a:r>
            <a:r>
              <a:rPr lang="zh-CN" altLang="en-US" sz="2400" b="1" dirty="0">
                <a:latin typeface="华文新魏" pitchFamily="2" charset="-122"/>
                <a:ea typeface="华文新魏" pitchFamily="2" charset="-122"/>
              </a:rPr>
              <a:t>日，中共中央在对时局的宣言中明确提出“</a:t>
            </a:r>
            <a:r>
              <a:rPr lang="zh-CN" altLang="en-US" sz="2400" b="1" dirty="0">
                <a:solidFill>
                  <a:srgbClr val="FF0000"/>
                </a:solidFill>
                <a:latin typeface="华文新魏" pitchFamily="2" charset="-122"/>
                <a:ea typeface="华文新魏" pitchFamily="2" charset="-122"/>
              </a:rPr>
              <a:t>和平、民主、团结</a:t>
            </a:r>
            <a:r>
              <a:rPr lang="zh-CN" altLang="en-US" sz="2400" b="1" dirty="0">
                <a:latin typeface="华文新魏" pitchFamily="2" charset="-122"/>
                <a:ea typeface="华文新魏" pitchFamily="2" charset="-122"/>
              </a:rPr>
              <a:t>”的口号。 </a:t>
            </a:r>
          </a:p>
        </p:txBody>
      </p:sp>
      <p:pic>
        <p:nvPicPr>
          <p:cNvPr id="5" name="Picture 7" descr="xin_150402041128514509838"/>
          <p:cNvPicPr>
            <a:picLocks noChangeAspect="1" noChangeArrowheads="1"/>
          </p:cNvPicPr>
          <p:nvPr/>
        </p:nvPicPr>
        <p:blipFill>
          <a:blip r:embed="rId2" cstate="print"/>
          <a:srcRect/>
          <a:stretch>
            <a:fillRect/>
          </a:stretch>
        </p:blipFill>
        <p:spPr bwMode="auto">
          <a:xfrm>
            <a:off x="5220072" y="1628800"/>
            <a:ext cx="3672408" cy="4842825"/>
          </a:xfrm>
          <a:prstGeom prst="rect">
            <a:avLst/>
          </a:prstGeom>
          <a:noFill/>
        </p:spPr>
      </p:pic>
    </p:spTree>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
          </p:nvPr>
        </p:nvSpPr>
        <p:spPr>
          <a:xfrm>
            <a:off x="467544" y="2924944"/>
            <a:ext cx="8352928" cy="2808312"/>
          </a:xfrm>
        </p:spPr>
        <p:txBody>
          <a:bodyPr>
            <a:normAutofit/>
          </a:bodyPr>
          <a:lstStyle/>
          <a:p>
            <a:pPr eaLnBrk="0" hangingPunct="0">
              <a:defRPr/>
            </a:pPr>
            <a:r>
              <a:rPr lang="zh-CN" altLang="en-US" sz="2000" b="1" dirty="0" smtClean="0">
                <a:latin typeface="华文新魏" pitchFamily="2" charset="-122"/>
                <a:ea typeface="华文新魏" pitchFamily="2" charset="-122"/>
              </a:rPr>
              <a:t>“</a:t>
            </a:r>
            <a:r>
              <a:rPr lang="en-US" altLang="zh-CN" sz="2000" b="1" dirty="0" smtClean="0">
                <a:latin typeface="华文新魏" pitchFamily="2" charset="-122"/>
                <a:ea typeface="华文新魏" pitchFamily="2" charset="-122"/>
              </a:rPr>
              <a:t>……</a:t>
            </a:r>
            <a:r>
              <a:rPr lang="zh-CN" altLang="en-US" sz="2000" b="1" dirty="0" smtClean="0">
                <a:latin typeface="华文新魏" pitchFamily="2" charset="-122"/>
                <a:ea typeface="华文新魏" pitchFamily="2" charset="-122"/>
              </a:rPr>
              <a:t>举凡国际国内各种重要问题，亟待解决， 特请先生克日惠临陪都，共同商讨，事关国家大</a:t>
            </a:r>
            <a:r>
              <a:rPr lang="en-US" altLang="zh-CN" sz="2000" b="1" dirty="0" smtClean="0">
                <a:latin typeface="华文新魏" pitchFamily="2" charset="-122"/>
                <a:ea typeface="华文新魏" pitchFamily="2" charset="-122"/>
              </a:rPr>
              <a:t> </a:t>
            </a:r>
            <a:r>
              <a:rPr lang="zh-CN" altLang="en-US" sz="2000" b="1" dirty="0" smtClean="0">
                <a:latin typeface="华文新魏" pitchFamily="2" charset="-122"/>
                <a:ea typeface="华文新魏" pitchFamily="2" charset="-122"/>
              </a:rPr>
              <a:t>计，幸勿吝驾，临电不胜迫切悬盼之至。”</a:t>
            </a:r>
            <a:endParaRPr lang="en-US" altLang="zh-CN" sz="2000" b="1" dirty="0" smtClean="0">
              <a:latin typeface="华文新魏" pitchFamily="2" charset="-122"/>
              <a:ea typeface="华文新魏" pitchFamily="2" charset="-122"/>
            </a:endParaRPr>
          </a:p>
          <a:p>
            <a:pPr eaLnBrk="0" hangingPunct="0">
              <a:defRPr/>
            </a:pPr>
            <a:r>
              <a:rPr lang="zh-CN" altLang="en-US" sz="2000" b="1" dirty="0" smtClean="0">
                <a:latin typeface="华文新魏" pitchFamily="2" charset="-122"/>
                <a:ea typeface="华文新魏" pitchFamily="2" charset="-122"/>
              </a:rPr>
              <a:t>“</a:t>
            </a:r>
            <a:r>
              <a:rPr lang="en-US" altLang="zh-CN" sz="2000" b="1" dirty="0" smtClean="0">
                <a:latin typeface="华文新魏" pitchFamily="2" charset="-122"/>
                <a:ea typeface="华文新魏" pitchFamily="2" charset="-122"/>
              </a:rPr>
              <a:t>…… </a:t>
            </a:r>
            <a:r>
              <a:rPr lang="zh-CN" altLang="en-US" sz="2000" b="1" dirty="0" smtClean="0">
                <a:latin typeface="华文新魏" pitchFamily="2" charset="-122"/>
                <a:ea typeface="华文新魏" pitchFamily="2" charset="-122"/>
              </a:rPr>
              <a:t>大战方告终结，内争不容再有。如何以</a:t>
            </a:r>
            <a:r>
              <a:rPr lang="en-US" altLang="zh-CN" sz="2000" b="1" dirty="0" smtClean="0">
                <a:latin typeface="华文新魏" pitchFamily="2" charset="-122"/>
                <a:ea typeface="华文新魏" pitchFamily="2" charset="-122"/>
              </a:rPr>
              <a:t> </a:t>
            </a:r>
            <a:r>
              <a:rPr lang="zh-CN" altLang="en-US" sz="2000" b="1" dirty="0" smtClean="0">
                <a:latin typeface="华文新魏" pitchFamily="2" charset="-122"/>
                <a:ea typeface="华文新魏" pitchFamily="2" charset="-122"/>
              </a:rPr>
              <a:t>建国之功收抗战之果，甚有赖于先生之惠然一行， 共定大计，则受益拜惠，岂仅个人而已哉！</a:t>
            </a:r>
            <a:r>
              <a:rPr lang="en-US" altLang="zh-CN" sz="2000" b="1" dirty="0" smtClean="0">
                <a:latin typeface="华文新魏" pitchFamily="2" charset="-122"/>
                <a:ea typeface="华文新魏" pitchFamily="2" charset="-122"/>
              </a:rPr>
              <a:t>……</a:t>
            </a:r>
            <a:r>
              <a:rPr lang="zh-CN" altLang="en-US" sz="2000" b="1" dirty="0" smtClean="0">
                <a:latin typeface="华文新魏" pitchFamily="2" charset="-122"/>
                <a:ea typeface="华文新魏" pitchFamily="2" charset="-122"/>
              </a:rPr>
              <a:t>”</a:t>
            </a:r>
            <a:endParaRPr lang="en-US" altLang="zh-CN" sz="2000" b="1" dirty="0" smtClean="0">
              <a:latin typeface="华文新魏" pitchFamily="2" charset="-122"/>
              <a:ea typeface="华文新魏" pitchFamily="2" charset="-122"/>
            </a:endParaRPr>
          </a:p>
          <a:p>
            <a:pPr eaLnBrk="0" hangingPunct="0">
              <a:defRPr/>
            </a:pPr>
            <a:r>
              <a:rPr lang="zh-CN" altLang="en-US" sz="2000" b="1" dirty="0" smtClean="0">
                <a:latin typeface="华文新魏" pitchFamily="2" charset="-122"/>
                <a:ea typeface="华文新魏" pitchFamily="2" charset="-122"/>
              </a:rPr>
              <a:t>“</a:t>
            </a:r>
            <a:r>
              <a:rPr lang="en-US" altLang="zh-CN" sz="2000" b="1" dirty="0" smtClean="0">
                <a:latin typeface="华文新魏" pitchFamily="2" charset="-122"/>
                <a:ea typeface="华文新魏" pitchFamily="2" charset="-122"/>
              </a:rPr>
              <a:t>……</a:t>
            </a:r>
            <a:r>
              <a:rPr lang="zh-CN" altLang="en-US" sz="2000" b="1" dirty="0" smtClean="0">
                <a:latin typeface="华文新魏" pitchFamily="2" charset="-122"/>
                <a:ea typeface="华文新魏" pitchFamily="2" charset="-122"/>
              </a:rPr>
              <a:t>惟目前各种重要问题，均待与先生面商，</a:t>
            </a:r>
            <a:r>
              <a:rPr lang="en-US" altLang="zh-CN" sz="2000" b="1" dirty="0" smtClean="0">
                <a:latin typeface="华文新魏" pitchFamily="2" charset="-122"/>
                <a:ea typeface="华文新魏" pitchFamily="2" charset="-122"/>
              </a:rPr>
              <a:t> </a:t>
            </a:r>
            <a:r>
              <a:rPr lang="zh-CN" altLang="en-US" sz="2000" b="1" dirty="0" smtClean="0">
                <a:latin typeface="华文新魏" pitchFamily="2" charset="-122"/>
                <a:ea typeface="华文新魏" pitchFamily="2" charset="-122"/>
              </a:rPr>
              <a:t>时机迫切，</a:t>
            </a:r>
            <a:r>
              <a:rPr lang="en-US" altLang="zh-CN" sz="2000" b="1" dirty="0" smtClean="0">
                <a:latin typeface="华文新魏" pitchFamily="2" charset="-122"/>
                <a:ea typeface="华文新魏" pitchFamily="2" charset="-122"/>
              </a:rPr>
              <a:t>……</a:t>
            </a:r>
            <a:r>
              <a:rPr lang="zh-CN" altLang="en-US" sz="2000" b="1" dirty="0" smtClean="0">
                <a:latin typeface="华文新魏" pitchFamily="2" charset="-122"/>
                <a:ea typeface="华文新魏" pitchFamily="2" charset="-122"/>
              </a:rPr>
              <a:t>国家前途实利赖之。兹巳准备飞 机迎接，特再驰电速驾！”</a:t>
            </a:r>
            <a:endParaRPr lang="en-US" altLang="zh-CN" sz="2000" b="1" dirty="0" smtClean="0">
              <a:latin typeface="华文新魏" pitchFamily="2" charset="-122"/>
              <a:ea typeface="华文新魏" pitchFamily="2" charset="-122"/>
            </a:endParaRPr>
          </a:p>
          <a:p>
            <a:endParaRPr lang="zh-CN" altLang="en-US" sz="2400" b="1" dirty="0" smtClean="0">
              <a:latin typeface="华文新魏" pitchFamily="2" charset="-122"/>
              <a:ea typeface="华文新魏" pitchFamily="2" charset="-122"/>
            </a:endParaRPr>
          </a:p>
        </p:txBody>
      </p:sp>
      <p:sp>
        <p:nvSpPr>
          <p:cNvPr id="4" name="标题 14"/>
          <p:cNvSpPr>
            <a:spLocks noGrp="1"/>
          </p:cNvSpPr>
          <p:nvPr>
            <p:ph type="title"/>
          </p:nvPr>
        </p:nvSpPr>
        <p:spPr>
          <a:xfrm>
            <a:off x="323528" y="274638"/>
            <a:ext cx="8363272" cy="778098"/>
          </a:xfrm>
        </p:spPr>
        <p:txBody>
          <a:bodyPr/>
          <a:lstStyle/>
          <a:p>
            <a:r>
              <a:rPr lang="en-US" altLang="zh-CN" b="1" dirty="0" smtClean="0">
                <a:latin typeface="华文新魏" pitchFamily="2" charset="-122"/>
                <a:ea typeface="华文新魏" pitchFamily="2" charset="-122"/>
              </a:rPr>
              <a:t>3</a:t>
            </a:r>
            <a:r>
              <a:rPr lang="zh-CN" altLang="en-US" b="1" dirty="0" smtClean="0">
                <a:latin typeface="华文新魏" pitchFamily="2" charset="-122"/>
                <a:ea typeface="华文新魏" pitchFamily="2" charset="-122"/>
              </a:rPr>
              <a:t>、重庆谈判和政治协商会议</a:t>
            </a:r>
            <a:endParaRPr lang="zh-CN" altLang="en-US" dirty="0"/>
          </a:p>
        </p:txBody>
      </p:sp>
      <p:sp>
        <p:nvSpPr>
          <p:cNvPr id="5" name="矩形 4"/>
          <p:cNvSpPr/>
          <p:nvPr/>
        </p:nvSpPr>
        <p:spPr>
          <a:xfrm>
            <a:off x="539552" y="1196752"/>
            <a:ext cx="8280920" cy="830997"/>
          </a:xfrm>
          <a:prstGeom prst="rect">
            <a:avLst/>
          </a:prstGeom>
          <a:noFill/>
        </p:spPr>
        <p:txBody>
          <a:bodyPr wrap="square">
            <a:spAutoFit/>
          </a:bodyPr>
          <a:lstStyle/>
          <a:p>
            <a:pPr>
              <a:defRPr/>
            </a:pPr>
            <a:r>
              <a:rPr lang="en-US" altLang="zh-CN" sz="2400" b="1" dirty="0" smtClean="0">
                <a:ln w="1905"/>
                <a:effectLst>
                  <a:innerShdw blurRad="69850" dist="43180" dir="5400000">
                    <a:srgbClr val="000000">
                      <a:alpha val="65000"/>
                    </a:srgbClr>
                  </a:innerShdw>
                </a:effectLst>
                <a:latin typeface="华文新魏" pitchFamily="2" charset="-122"/>
                <a:ea typeface="华文新魏" pitchFamily="2" charset="-122"/>
              </a:rPr>
              <a:t>1945</a:t>
            </a:r>
            <a:r>
              <a:rPr lang="zh-CN" altLang="en-US" sz="2400" b="1" dirty="0" smtClean="0">
                <a:ln w="1905"/>
                <a:effectLst>
                  <a:innerShdw blurRad="69850" dist="43180" dir="5400000">
                    <a:srgbClr val="000000">
                      <a:alpha val="65000"/>
                    </a:srgbClr>
                  </a:innerShdw>
                </a:effectLst>
                <a:latin typeface="华文新魏" pitchFamily="2" charset="-122"/>
                <a:ea typeface="华文新魏" pitchFamily="2" charset="-122"/>
              </a:rPr>
              <a:t>年</a:t>
            </a:r>
            <a:r>
              <a:rPr lang="en-US" altLang="zh-CN" sz="2400" b="1" dirty="0" smtClean="0">
                <a:ln w="1905"/>
                <a:effectLst>
                  <a:innerShdw blurRad="69850" dist="43180" dir="5400000">
                    <a:srgbClr val="000000">
                      <a:alpha val="65000"/>
                    </a:srgbClr>
                  </a:innerShdw>
                </a:effectLst>
                <a:latin typeface="华文新魏" pitchFamily="2" charset="-122"/>
                <a:ea typeface="华文新魏" pitchFamily="2" charset="-122"/>
              </a:rPr>
              <a:t>8</a:t>
            </a:r>
            <a:r>
              <a:rPr lang="zh-CN" altLang="en-US" sz="2400" b="1" dirty="0" smtClean="0">
                <a:ln w="1905"/>
                <a:effectLst>
                  <a:innerShdw blurRad="69850" dist="43180" dir="5400000">
                    <a:srgbClr val="000000">
                      <a:alpha val="65000"/>
                    </a:srgbClr>
                  </a:innerShdw>
                </a:effectLst>
                <a:latin typeface="华文新魏" pitchFamily="2" charset="-122"/>
                <a:ea typeface="华文新魏" pitchFamily="2" charset="-122"/>
              </a:rPr>
              <a:t>月</a:t>
            </a:r>
            <a:r>
              <a:rPr lang="en-US" altLang="zh-CN" sz="2400" b="1" dirty="0" smtClean="0">
                <a:ln w="1905"/>
                <a:effectLst>
                  <a:innerShdw blurRad="69850" dist="43180" dir="5400000">
                    <a:srgbClr val="000000">
                      <a:alpha val="65000"/>
                    </a:srgbClr>
                  </a:innerShdw>
                </a:effectLst>
                <a:latin typeface="华文新魏" pitchFamily="2" charset="-122"/>
                <a:ea typeface="华文新魏" pitchFamily="2" charset="-122"/>
              </a:rPr>
              <a:t>14</a:t>
            </a:r>
            <a:r>
              <a:rPr lang="zh-CN" altLang="en-US" sz="2400" b="1" dirty="0" smtClean="0">
                <a:ln w="1905"/>
                <a:effectLst>
                  <a:innerShdw blurRad="69850" dist="43180" dir="5400000">
                    <a:srgbClr val="000000">
                      <a:alpha val="65000"/>
                    </a:srgbClr>
                  </a:innerShdw>
                </a:effectLst>
                <a:latin typeface="华文新魏" pitchFamily="2" charset="-122"/>
                <a:ea typeface="华文新魏" pitchFamily="2" charset="-122"/>
              </a:rPr>
              <a:t>日、</a:t>
            </a:r>
            <a:r>
              <a:rPr lang="en-US" altLang="zh-CN" sz="2400" b="1" dirty="0" smtClean="0">
                <a:ln w="1905"/>
                <a:effectLst>
                  <a:innerShdw blurRad="69850" dist="43180" dir="5400000">
                    <a:srgbClr val="000000">
                      <a:alpha val="65000"/>
                    </a:srgbClr>
                  </a:innerShdw>
                </a:effectLst>
                <a:latin typeface="华文新魏" pitchFamily="2" charset="-122"/>
                <a:ea typeface="华文新魏" pitchFamily="2" charset="-122"/>
              </a:rPr>
              <a:t>20</a:t>
            </a:r>
            <a:r>
              <a:rPr lang="zh-CN" altLang="en-US" sz="2400" b="1" dirty="0" smtClean="0">
                <a:ln w="1905"/>
                <a:effectLst>
                  <a:innerShdw blurRad="69850" dist="43180" dir="5400000">
                    <a:srgbClr val="000000">
                      <a:alpha val="65000"/>
                    </a:srgbClr>
                  </a:innerShdw>
                </a:effectLst>
                <a:latin typeface="华文新魏" pitchFamily="2" charset="-122"/>
                <a:ea typeface="华文新魏" pitchFamily="2" charset="-122"/>
              </a:rPr>
              <a:t>日、</a:t>
            </a:r>
            <a:r>
              <a:rPr lang="en-US" altLang="zh-CN" sz="2400" b="1" dirty="0" smtClean="0">
                <a:ln w="1905"/>
                <a:effectLst>
                  <a:innerShdw blurRad="69850" dist="43180" dir="5400000">
                    <a:srgbClr val="000000">
                      <a:alpha val="65000"/>
                    </a:srgbClr>
                  </a:innerShdw>
                </a:effectLst>
                <a:latin typeface="华文新魏" pitchFamily="2" charset="-122"/>
                <a:ea typeface="华文新魏" pitchFamily="2" charset="-122"/>
              </a:rPr>
              <a:t>23</a:t>
            </a:r>
            <a:r>
              <a:rPr lang="zh-CN" altLang="en-US" sz="2400" b="1" dirty="0" smtClean="0">
                <a:ln w="1905"/>
                <a:effectLst>
                  <a:innerShdw blurRad="69850" dist="43180" dir="5400000">
                    <a:srgbClr val="000000">
                      <a:alpha val="65000"/>
                    </a:srgbClr>
                  </a:innerShdw>
                </a:effectLst>
                <a:latin typeface="华文新魏" pitchFamily="2" charset="-122"/>
                <a:ea typeface="华文新魏" pitchFamily="2" charset="-122"/>
              </a:rPr>
              <a:t>日，蒋介石三次电邀毛泽东到重庆。</a:t>
            </a:r>
            <a:endParaRPr lang="zh-CN" altLang="en-US" sz="2400" b="1" dirty="0">
              <a:ln w="1905"/>
              <a:effectLst>
                <a:innerShdw blurRad="69850" dist="43180" dir="5400000">
                  <a:srgbClr val="000000">
                    <a:alpha val="65000"/>
                  </a:srgbClr>
                </a:innerShdw>
              </a:effectLst>
              <a:latin typeface="华文新魏" pitchFamily="2" charset="-122"/>
              <a:ea typeface="华文新魏" pitchFamily="2" charset="-122"/>
            </a:endParaRPr>
          </a:p>
        </p:txBody>
      </p:sp>
      <p:grpSp>
        <p:nvGrpSpPr>
          <p:cNvPr id="6" name="组合 5"/>
          <p:cNvGrpSpPr/>
          <p:nvPr/>
        </p:nvGrpSpPr>
        <p:grpSpPr>
          <a:xfrm>
            <a:off x="1331640" y="1772816"/>
            <a:ext cx="1681421" cy="1080120"/>
            <a:chOff x="251520" y="260648"/>
            <a:chExt cx="1681421" cy="1080120"/>
          </a:xfrm>
        </p:grpSpPr>
        <p:pic>
          <p:nvPicPr>
            <p:cNvPr id="7" name="Picture 4" descr="练习1"/>
            <p:cNvPicPr>
              <a:picLocks noChangeAspect="1" noChangeArrowheads="1"/>
            </p:cNvPicPr>
            <p:nvPr/>
          </p:nvPicPr>
          <p:blipFill>
            <a:blip r:embed="rId2" cstate="print"/>
            <a:srcRect/>
            <a:stretch>
              <a:fillRect/>
            </a:stretch>
          </p:blipFill>
          <p:spPr bwMode="auto">
            <a:xfrm>
              <a:off x="251520" y="260648"/>
              <a:ext cx="1681421" cy="1080120"/>
            </a:xfrm>
            <a:prstGeom prst="rect">
              <a:avLst/>
            </a:prstGeom>
            <a:noFill/>
            <a:ln w="9525">
              <a:noFill/>
              <a:miter lim="800000"/>
              <a:headEnd/>
              <a:tailEnd/>
            </a:ln>
          </p:spPr>
        </p:pic>
        <p:sp>
          <p:nvSpPr>
            <p:cNvPr id="8" name="Rectangle 5" descr="信纸"/>
            <p:cNvSpPr>
              <a:spLocks noChangeArrowheads="1"/>
            </p:cNvSpPr>
            <p:nvPr/>
          </p:nvSpPr>
          <p:spPr bwMode="auto">
            <a:xfrm>
              <a:off x="611560" y="404664"/>
              <a:ext cx="936104" cy="461665"/>
            </a:xfrm>
            <a:prstGeom prst="rect">
              <a:avLst/>
            </a:prstGeom>
            <a:noFill/>
            <a:ln w="9525">
              <a:noFill/>
              <a:miter lim="800000"/>
              <a:headEnd/>
              <a:tailEnd/>
            </a:ln>
            <a:effectLst/>
          </p:spPr>
          <p:txBody>
            <a:bodyPr wrap="square">
              <a:spAutoFit/>
            </a:bodyPr>
            <a:lstStyle/>
            <a:p>
              <a:pPr algn="ctr">
                <a:buFont typeface="Arial" pitchFamily="34" charset="0"/>
                <a:buNone/>
                <a:defRPr/>
              </a:pPr>
              <a:r>
                <a:rPr lang="zh-CN" altLang="en-US" sz="2400" b="1" dirty="0">
                  <a:solidFill>
                    <a:srgbClr val="800000"/>
                  </a:solidFill>
                  <a:effectLst>
                    <a:outerShdw blurRad="38100" dist="38100" dir="2700000" algn="tl">
                      <a:srgbClr val="C0C0C0"/>
                    </a:outerShdw>
                  </a:effectLst>
                  <a:latin typeface="华文新魏" pitchFamily="2" charset="-122"/>
                  <a:ea typeface="华文新魏" pitchFamily="2" charset="-122"/>
                </a:rPr>
                <a:t>材料</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4"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from="(-#ppt_w/2)" to="(#ppt_x)" calcmode="lin" valueType="num">
                                      <p:cBhvr>
                                        <p:cTn id="7" dur="600" fill="hold">
                                          <p:stCondLst>
                                            <p:cond delay="0"/>
                                          </p:stCondLst>
                                        </p:cTn>
                                        <p:tgtEl>
                                          <p:spTgt spid="5"/>
                                        </p:tgtEl>
                                        <p:attrNameLst>
                                          <p:attrName>ppt_x</p:attrName>
                                        </p:attrNameLst>
                                      </p:cBhvr>
                                    </p:anim>
                                    <p:anim from="0" to="-1.0" calcmode="lin" valueType="num">
                                      <p:cBhvr>
                                        <p:cTn id="8" dur="200" decel="50000" autoRev="1" fill="hold">
                                          <p:stCondLst>
                                            <p:cond delay="600"/>
                                          </p:stCondLst>
                                        </p:cTn>
                                        <p:tgtEl>
                                          <p:spTgt spid="5"/>
                                        </p:tgtEl>
                                        <p:attrNameLst>
                                          <p:attrName>xshear</p:attrName>
                                        </p:attrNameLst>
                                      </p:cBhvr>
                                    </p:anim>
                                    <p:animScale>
                                      <p:cBhvr>
                                        <p:cTn id="9" dur="200" decel="100000" autoRev="1" fill="hold">
                                          <p:stCondLst>
                                            <p:cond delay="600"/>
                                          </p:stCondLst>
                                        </p:cTn>
                                        <p:tgtEl>
                                          <p:spTgt spid="5"/>
                                        </p:tgtEl>
                                      </p:cBhvr>
                                      <p:from x="100000" y="100000"/>
                                      <p:to x="80000" y="100000"/>
                                    </p:animScale>
                                    <p:anim by="(#ppt_h/3+#ppt_w*0.1)" calcmode="lin" valueType="num">
                                      <p:cBhvr additive="sum">
                                        <p:cTn id="10" dur="200" decel="100000" autoRev="1" fill="hold">
                                          <p:stCondLst>
                                            <p:cond delay="600"/>
                                          </p:stCondLst>
                                        </p:cTn>
                                        <p:tgtEl>
                                          <p:spTgt spid="5"/>
                                        </p:tgtEl>
                                        <p:attrNameLst>
                                          <p:attrName>ppt_x</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4211960" y="1916832"/>
            <a:ext cx="4608512" cy="3958699"/>
            <a:chOff x="4572000" y="1628800"/>
            <a:chExt cx="4255455" cy="3670667"/>
          </a:xfrm>
        </p:grpSpPr>
        <p:pic>
          <p:nvPicPr>
            <p:cNvPr id="443395" name="Picture 3" descr="b168-5-23"/>
            <p:cNvPicPr>
              <a:picLocks noChangeAspect="1" noChangeArrowheads="1"/>
            </p:cNvPicPr>
            <p:nvPr/>
          </p:nvPicPr>
          <p:blipFill>
            <a:blip r:embed="rId2" cstate="print"/>
            <a:srcRect/>
            <a:stretch>
              <a:fillRect/>
            </a:stretch>
          </p:blipFill>
          <p:spPr bwMode="auto">
            <a:xfrm>
              <a:off x="4572000" y="1628800"/>
              <a:ext cx="4255455" cy="2880320"/>
            </a:xfrm>
            <a:prstGeom prst="rect">
              <a:avLst/>
            </a:prstGeom>
            <a:noFill/>
            <a:ln w="76200">
              <a:solidFill>
                <a:srgbClr val="000000"/>
              </a:solidFill>
              <a:miter lim="800000"/>
              <a:headEnd/>
              <a:tailEnd/>
            </a:ln>
          </p:spPr>
        </p:pic>
        <p:sp>
          <p:nvSpPr>
            <p:cNvPr id="443396" name="Rectangle 4"/>
            <p:cNvSpPr>
              <a:spLocks noChangeArrowheads="1"/>
            </p:cNvSpPr>
            <p:nvPr/>
          </p:nvSpPr>
          <p:spPr bwMode="auto">
            <a:xfrm>
              <a:off x="5076056" y="4653136"/>
              <a:ext cx="3527549" cy="646331"/>
            </a:xfrm>
            <a:prstGeom prst="rect">
              <a:avLst/>
            </a:prstGeom>
            <a:noFill/>
            <a:ln w="9525">
              <a:noFill/>
              <a:miter lim="800000"/>
              <a:headEnd/>
              <a:tailEnd/>
            </a:ln>
            <a:effectLst/>
          </p:spPr>
          <p:txBody>
            <a:bodyPr wrap="square">
              <a:spAutoFit/>
            </a:bodyPr>
            <a:lstStyle/>
            <a:p>
              <a:r>
                <a:rPr lang="zh-CN" altLang="en-US" sz="1200" b="1" dirty="0">
                  <a:latin typeface="华文新魏" pitchFamily="2" charset="-122"/>
                  <a:ea typeface="华文新魏" pitchFamily="2" charset="-122"/>
                </a:rPr>
                <a:t>毛泽东、周恩来和王若飞（右一）与前来迎接的国民党代表张治中（左一）、美国特使赫尔利（左三）飞赴重庆前在在延安机场。 </a:t>
              </a:r>
            </a:p>
          </p:txBody>
        </p:sp>
      </p:grpSp>
      <p:sp>
        <p:nvSpPr>
          <p:cNvPr id="443399" name="Rectangle 7"/>
          <p:cNvSpPr>
            <a:spLocks noChangeArrowheads="1"/>
          </p:cNvSpPr>
          <p:nvPr/>
        </p:nvSpPr>
        <p:spPr bwMode="auto">
          <a:xfrm>
            <a:off x="467545" y="1628800"/>
            <a:ext cx="3384376" cy="4248125"/>
          </a:xfrm>
          <a:prstGeom prst="rect">
            <a:avLst/>
          </a:prstGeom>
          <a:noFill/>
          <a:ln w="9525">
            <a:noFill/>
            <a:miter lim="800000"/>
            <a:headEnd/>
            <a:tailEnd/>
          </a:ln>
          <a:effectLst/>
        </p:spPr>
        <p:txBody>
          <a:bodyPr/>
          <a:lstStyle/>
          <a:p>
            <a:pPr marL="342900" indent="-342900">
              <a:spcBef>
                <a:spcPct val="20000"/>
              </a:spcBef>
              <a:buClr>
                <a:schemeClr val="accent1"/>
              </a:buClr>
              <a:buSzPct val="65000"/>
              <a:buFont typeface="Wingdings" pitchFamily="2" charset="2"/>
              <a:buChar char="n"/>
            </a:pPr>
            <a:r>
              <a:rPr lang="en-US" altLang="zh-CN" sz="2400" b="1" dirty="0">
                <a:latin typeface="华文新魏" pitchFamily="2" charset="-122"/>
                <a:ea typeface="华文新魏" pitchFamily="2" charset="-122"/>
              </a:rPr>
              <a:t>1945</a:t>
            </a:r>
            <a:r>
              <a:rPr lang="zh-CN" altLang="en-US" sz="2400" b="1" dirty="0">
                <a:latin typeface="华文新魏" pitchFamily="2" charset="-122"/>
                <a:ea typeface="华文新魏" pitchFamily="2" charset="-122"/>
              </a:rPr>
              <a:t>年</a:t>
            </a:r>
            <a:r>
              <a:rPr lang="en-US" altLang="zh-CN" sz="2400" b="1" dirty="0">
                <a:latin typeface="华文新魏" pitchFamily="2" charset="-122"/>
                <a:ea typeface="华文新魏" pitchFamily="2" charset="-122"/>
              </a:rPr>
              <a:t>8</a:t>
            </a:r>
            <a:r>
              <a:rPr lang="zh-CN" altLang="en-US" sz="2400" b="1" dirty="0">
                <a:latin typeface="华文新魏" pitchFamily="2" charset="-122"/>
                <a:ea typeface="华文新魏" pitchFamily="2" charset="-122"/>
              </a:rPr>
              <a:t>月</a:t>
            </a:r>
            <a:r>
              <a:rPr lang="en-US" altLang="zh-CN" sz="2400" b="1" dirty="0">
                <a:latin typeface="华文新魏" pitchFamily="2" charset="-122"/>
                <a:ea typeface="华文新魏" pitchFamily="2" charset="-122"/>
              </a:rPr>
              <a:t>28</a:t>
            </a:r>
            <a:r>
              <a:rPr lang="zh-CN" altLang="en-US" sz="2400" b="1" dirty="0">
                <a:latin typeface="华文新魏" pitchFamily="2" charset="-122"/>
                <a:ea typeface="华文新魏" pitchFamily="2" charset="-122"/>
              </a:rPr>
              <a:t>日毛泽东偕周恩来、王若飞赴重庆与国民党进行谈判。</a:t>
            </a:r>
          </a:p>
          <a:p>
            <a:pPr marL="342900" indent="-342900">
              <a:spcBef>
                <a:spcPct val="20000"/>
              </a:spcBef>
              <a:buClr>
                <a:schemeClr val="accent1"/>
              </a:buClr>
              <a:buSzPct val="65000"/>
              <a:buFont typeface="Wingdings" pitchFamily="2" charset="2"/>
              <a:buChar char="n"/>
            </a:pPr>
            <a:r>
              <a:rPr lang="en-US" altLang="zh-CN" sz="2400" b="1" dirty="0">
                <a:latin typeface="华文新魏" pitchFamily="2" charset="-122"/>
                <a:ea typeface="华文新魏" pitchFamily="2" charset="-122"/>
              </a:rPr>
              <a:t>10</a:t>
            </a:r>
            <a:r>
              <a:rPr lang="zh-CN" altLang="en-US" sz="2400" b="1" dirty="0">
                <a:latin typeface="华文新魏" pitchFamily="2" charset="-122"/>
                <a:ea typeface="华文新魏" pitchFamily="2" charset="-122"/>
              </a:rPr>
              <a:t>月</a:t>
            </a:r>
            <a:r>
              <a:rPr lang="en-US" altLang="zh-CN" sz="2400" b="1" dirty="0">
                <a:latin typeface="华文新魏" pitchFamily="2" charset="-122"/>
                <a:ea typeface="华文新魏" pitchFamily="2" charset="-122"/>
              </a:rPr>
              <a:t>10</a:t>
            </a:r>
            <a:r>
              <a:rPr lang="zh-CN" altLang="en-US" sz="2400" b="1" dirty="0">
                <a:latin typeface="华文新魏" pitchFamily="2" charset="-122"/>
                <a:ea typeface="华文新魏" pitchFamily="2" charset="-122"/>
              </a:rPr>
              <a:t>日，双方签署</a:t>
            </a:r>
            <a:r>
              <a:rPr lang="en-US" altLang="zh-CN" sz="2400" b="1" dirty="0">
                <a:solidFill>
                  <a:srgbClr val="FF0000"/>
                </a:solidFill>
                <a:latin typeface="华文新魏" pitchFamily="2" charset="-122"/>
                <a:ea typeface="华文新魏" pitchFamily="2" charset="-122"/>
              </a:rPr>
              <a:t>《</a:t>
            </a:r>
            <a:r>
              <a:rPr lang="zh-CN" altLang="en-US" sz="2400" b="1" dirty="0">
                <a:solidFill>
                  <a:srgbClr val="FF0000"/>
                </a:solidFill>
                <a:latin typeface="华文新魏" pitchFamily="2" charset="-122"/>
                <a:ea typeface="华文新魏" pitchFamily="2" charset="-122"/>
              </a:rPr>
              <a:t>政府与中共代表会谈纪要</a:t>
            </a:r>
            <a:r>
              <a:rPr lang="en-US" altLang="zh-CN" sz="2400" b="1" dirty="0">
                <a:solidFill>
                  <a:srgbClr val="FF0000"/>
                </a:solidFill>
                <a:latin typeface="华文新魏" pitchFamily="2" charset="-122"/>
                <a:ea typeface="华文新魏" pitchFamily="2" charset="-122"/>
              </a:rPr>
              <a:t>》</a:t>
            </a:r>
            <a:r>
              <a:rPr lang="zh-CN" altLang="en-US" sz="2400" b="1" dirty="0">
                <a:latin typeface="华文新魏" pitchFamily="2" charset="-122"/>
                <a:ea typeface="华文新魏" pitchFamily="2" charset="-122"/>
              </a:rPr>
              <a:t>即双十协定</a:t>
            </a:r>
            <a:r>
              <a:rPr lang="en-US" altLang="zh-CN" sz="2400" b="1" dirty="0">
                <a:latin typeface="华文新魏" pitchFamily="2" charset="-122"/>
                <a:ea typeface="华文新魏" pitchFamily="2" charset="-122"/>
              </a:rPr>
              <a:t>,</a:t>
            </a:r>
            <a:r>
              <a:rPr lang="zh-CN" altLang="en-US" sz="2400" b="1" dirty="0">
                <a:latin typeface="华文新魏" pitchFamily="2" charset="-122"/>
                <a:ea typeface="华文新魏" pitchFamily="2" charset="-122"/>
              </a:rPr>
              <a:t>确认和平建国的基本方针，同意“长期合作，坚决避免内战”。</a:t>
            </a:r>
          </a:p>
        </p:txBody>
      </p:sp>
      <p:sp>
        <p:nvSpPr>
          <p:cNvPr id="443400" name="Rectangle 8"/>
          <p:cNvSpPr>
            <a:spLocks noChangeArrowheads="1"/>
          </p:cNvSpPr>
          <p:nvPr/>
        </p:nvSpPr>
        <p:spPr bwMode="auto">
          <a:xfrm>
            <a:off x="323528" y="332656"/>
            <a:ext cx="8208912" cy="720725"/>
          </a:xfrm>
          <a:prstGeom prst="rect">
            <a:avLst/>
          </a:prstGeom>
          <a:noFill/>
          <a:ln w="9525">
            <a:noFill/>
            <a:miter lim="800000"/>
            <a:headEnd/>
            <a:tailEnd/>
          </a:ln>
          <a:effectLst/>
        </p:spPr>
        <p:txBody>
          <a:bodyPr/>
          <a:lstStyle/>
          <a:p>
            <a:r>
              <a:rPr lang="zh-CN" altLang="en-US" sz="4000" b="1" dirty="0">
                <a:latin typeface="华文新魏" pitchFamily="2" charset="-122"/>
                <a:ea typeface="华文新魏" pitchFamily="2" charset="-122"/>
                <a:cs typeface="+mj-cs"/>
              </a:rPr>
              <a:t>（</a:t>
            </a:r>
            <a:r>
              <a:rPr lang="en-US" altLang="zh-CN" sz="4000" b="1" dirty="0">
                <a:latin typeface="华文新魏" pitchFamily="2" charset="-122"/>
                <a:ea typeface="华文新魏" pitchFamily="2" charset="-122"/>
                <a:cs typeface="+mj-cs"/>
              </a:rPr>
              <a:t>1</a:t>
            </a:r>
            <a:r>
              <a:rPr lang="zh-CN" altLang="en-US" sz="4000" b="1" dirty="0">
                <a:latin typeface="华文新魏" pitchFamily="2" charset="-122"/>
                <a:ea typeface="华文新魏" pitchFamily="2" charset="-122"/>
                <a:cs typeface="+mj-cs"/>
              </a:rPr>
              <a:t>）重庆谈判</a:t>
            </a:r>
          </a:p>
        </p:txBody>
      </p:sp>
    </p:spTree>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9587" name="Rectangle 3"/>
          <p:cNvSpPr>
            <a:spLocks noGrp="1" noChangeArrowheads="1"/>
          </p:cNvSpPr>
          <p:nvPr>
            <p:ph sz="quarter" idx="1"/>
          </p:nvPr>
        </p:nvSpPr>
        <p:spPr>
          <a:xfrm>
            <a:off x="251520" y="2564904"/>
            <a:ext cx="5976664" cy="2765053"/>
          </a:xfrm>
          <a:solidFill>
            <a:schemeClr val="bg1"/>
          </a:solidFill>
        </p:spPr>
        <p:txBody>
          <a:bodyPr>
            <a:normAutofit/>
          </a:bodyPr>
          <a:lstStyle/>
          <a:p>
            <a:r>
              <a:rPr lang="en-US" altLang="zh-CN" b="1" dirty="0">
                <a:latin typeface="Arial"/>
                <a:ea typeface="华文新魏" pitchFamily="2" charset="-122"/>
              </a:rPr>
              <a:t>“</a:t>
            </a:r>
            <a:r>
              <a:rPr lang="zh-CN" altLang="en-US" b="1" dirty="0">
                <a:latin typeface="华文新魏" pitchFamily="2" charset="-122"/>
                <a:ea typeface="华文新魏" pitchFamily="2" charset="-122"/>
              </a:rPr>
              <a:t>阔别羊城十九秋，重逢握手喜渝州。弥天大勇诚能格，遍地劳民乱倘休。霖雨苍生新建国，云雷青史旧同舟。中山卡尔双源合，一笑昆仑顶上头。</a:t>
            </a:r>
            <a:r>
              <a:rPr lang="zh-CN" altLang="en-US" b="1" dirty="0" smtClean="0">
                <a:latin typeface="Arial"/>
                <a:ea typeface="华文新魏" pitchFamily="2" charset="-122"/>
              </a:rPr>
              <a:t>”</a:t>
            </a:r>
            <a:r>
              <a:rPr lang="zh-CN" altLang="en-US" b="1" dirty="0" smtClean="0">
                <a:latin typeface="华文新魏" pitchFamily="2" charset="-122"/>
                <a:ea typeface="华文新魏" pitchFamily="2" charset="-122"/>
              </a:rPr>
              <a:t>                            </a:t>
            </a:r>
            <a:endParaRPr lang="zh-CN" altLang="en-US" b="1" dirty="0">
              <a:latin typeface="华文新魏" pitchFamily="2" charset="-122"/>
              <a:ea typeface="华文新魏" pitchFamily="2" charset="-122"/>
            </a:endParaRPr>
          </a:p>
          <a:p>
            <a:r>
              <a:rPr lang="en-US" altLang="zh-CN" sz="2000" b="1" dirty="0" smtClean="0">
                <a:latin typeface="华文新魏" pitchFamily="2" charset="-122"/>
                <a:ea typeface="华文新魏" pitchFamily="2" charset="-122"/>
              </a:rPr>
              <a:t>                  </a:t>
            </a:r>
            <a:r>
              <a:rPr lang="en-US" altLang="zh-CN" sz="2600" b="1" dirty="0" smtClean="0">
                <a:latin typeface="华文新魏" pitchFamily="2" charset="-122"/>
                <a:ea typeface="华文新魏" pitchFamily="2" charset="-122"/>
              </a:rPr>
              <a:t>----</a:t>
            </a:r>
            <a:r>
              <a:rPr lang="en-US" altLang="zh-CN" sz="2600" b="1" dirty="0" smtClean="0"/>
              <a:t>《</a:t>
            </a:r>
            <a:r>
              <a:rPr lang="zh-CN" altLang="en-US" sz="2600" b="1" dirty="0"/>
              <a:t>赠毛润之老友</a:t>
            </a:r>
            <a:r>
              <a:rPr lang="en-US" altLang="zh-CN" sz="2600" b="1" dirty="0"/>
              <a:t>》</a:t>
            </a:r>
            <a:r>
              <a:rPr lang="en-US" altLang="zh-CN" sz="2600" dirty="0"/>
              <a:t>  </a:t>
            </a:r>
          </a:p>
        </p:txBody>
      </p:sp>
      <p:pic>
        <p:nvPicPr>
          <p:cNvPr id="579590" name="Picture 6" descr="7d98931059333734203f2e34">
            <a:hlinkClick r:id="rId2"/>
          </p:cNvPr>
          <p:cNvPicPr>
            <a:picLocks noChangeAspect="1" noChangeArrowheads="1"/>
          </p:cNvPicPr>
          <p:nvPr/>
        </p:nvPicPr>
        <p:blipFill>
          <a:blip r:embed="rId3" cstate="print"/>
          <a:srcRect/>
          <a:stretch>
            <a:fillRect/>
          </a:stretch>
        </p:blipFill>
        <p:spPr bwMode="auto">
          <a:xfrm>
            <a:off x="6372200" y="548680"/>
            <a:ext cx="2447925" cy="3238500"/>
          </a:xfrm>
          <a:prstGeom prst="rect">
            <a:avLst/>
          </a:prstGeom>
          <a:noFill/>
        </p:spPr>
      </p:pic>
      <p:sp>
        <p:nvSpPr>
          <p:cNvPr id="4" name="矩形 3"/>
          <p:cNvSpPr/>
          <p:nvPr/>
        </p:nvSpPr>
        <p:spPr>
          <a:xfrm>
            <a:off x="6444208" y="3789040"/>
            <a:ext cx="2323072" cy="338554"/>
          </a:xfrm>
          <a:prstGeom prst="rect">
            <a:avLst/>
          </a:prstGeom>
        </p:spPr>
        <p:txBody>
          <a:bodyPr wrap="none">
            <a:spAutoFit/>
          </a:bodyPr>
          <a:lstStyle/>
          <a:p>
            <a:r>
              <a:rPr lang="zh-CN" altLang="en-US" sz="1600" b="1" dirty="0" smtClean="0">
                <a:latin typeface="华文新魏" pitchFamily="2" charset="-122"/>
                <a:ea typeface="华文新魏" pitchFamily="2" charset="-122"/>
              </a:rPr>
              <a:t>柳亚子</a:t>
            </a:r>
            <a:r>
              <a:rPr lang="zh-CN" altLang="en-US" sz="1600" b="1" dirty="0" smtClean="0"/>
              <a:t>（</a:t>
            </a:r>
            <a:r>
              <a:rPr lang="en-US" altLang="zh-CN" sz="1600" b="1" dirty="0" smtClean="0"/>
              <a:t>1887--1958</a:t>
            </a:r>
            <a:r>
              <a:rPr lang="zh-CN" altLang="en-US" sz="1600" b="1" dirty="0" smtClean="0"/>
              <a:t>）</a:t>
            </a:r>
            <a:endParaRPr lang="zh-CN" altLang="en-US" sz="1600" dirty="0"/>
          </a:p>
        </p:txBody>
      </p:sp>
    </p:spTree>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67544" y="404664"/>
            <a:ext cx="8064896" cy="1287016"/>
          </a:xfrm>
        </p:spPr>
        <p:txBody>
          <a:bodyPr>
            <a:normAutofit fontScale="90000"/>
          </a:bodyPr>
          <a:lstStyle/>
          <a:p>
            <a:pPr algn="ctr"/>
            <a:r>
              <a:rPr lang="zh-CN" altLang="en-US" sz="4400" b="1" dirty="0" smtClean="0">
                <a:solidFill>
                  <a:schemeClr val="tx1"/>
                </a:solidFill>
              </a:rPr>
              <a:t>沁园春</a:t>
            </a:r>
            <a:r>
              <a:rPr lang="en-US" altLang="zh-CN" sz="4400" b="1" dirty="0" smtClean="0">
                <a:solidFill>
                  <a:schemeClr val="tx1"/>
                </a:solidFill>
              </a:rPr>
              <a:t>·</a:t>
            </a:r>
            <a:r>
              <a:rPr lang="zh-CN" altLang="en-US" sz="4400" b="1" dirty="0" smtClean="0">
                <a:solidFill>
                  <a:schemeClr val="tx1"/>
                </a:solidFill>
              </a:rPr>
              <a:t>次韵和毛主席吟雪之作</a:t>
            </a:r>
            <a:br>
              <a:rPr lang="zh-CN" altLang="en-US" sz="4400" b="1" dirty="0" smtClean="0">
                <a:solidFill>
                  <a:schemeClr val="tx1"/>
                </a:solidFill>
              </a:rPr>
            </a:br>
            <a:r>
              <a:rPr lang="zh-CN" altLang="en-US" sz="4400" b="1" dirty="0" smtClean="0">
                <a:solidFill>
                  <a:schemeClr val="tx1"/>
                </a:solidFill>
              </a:rPr>
              <a:t>柳亚子 </a:t>
            </a:r>
            <a:r>
              <a:rPr lang="en-US" altLang="zh-CN" sz="4400" b="1" dirty="0" smtClean="0">
                <a:solidFill>
                  <a:schemeClr val="tx1"/>
                </a:solidFill>
              </a:rPr>
              <a:t>1945</a:t>
            </a:r>
            <a:r>
              <a:rPr lang="zh-CN" altLang="en-US" sz="4400" b="1" dirty="0" smtClean="0">
                <a:solidFill>
                  <a:schemeClr val="tx1"/>
                </a:solidFill>
              </a:rPr>
              <a:t>年</a:t>
            </a:r>
            <a:r>
              <a:rPr lang="en-US" altLang="zh-CN" sz="4400" b="1" dirty="0" smtClean="0">
                <a:solidFill>
                  <a:schemeClr val="tx1"/>
                </a:solidFill>
              </a:rPr>
              <a:t>9</a:t>
            </a:r>
            <a:r>
              <a:rPr lang="zh-CN" altLang="en-US" sz="4400" b="1" dirty="0" smtClean="0">
                <a:solidFill>
                  <a:schemeClr val="tx1"/>
                </a:solidFill>
              </a:rPr>
              <a:t>月</a:t>
            </a:r>
            <a:endParaRPr lang="zh-CN" altLang="en-US" dirty="0"/>
          </a:p>
        </p:txBody>
      </p:sp>
      <p:sp>
        <p:nvSpPr>
          <p:cNvPr id="3" name="内容占位符 2"/>
          <p:cNvSpPr>
            <a:spLocks noGrp="1"/>
          </p:cNvSpPr>
          <p:nvPr>
            <p:ph sz="quarter" idx="1"/>
          </p:nvPr>
        </p:nvSpPr>
        <p:spPr>
          <a:xfrm>
            <a:off x="611560" y="2420888"/>
            <a:ext cx="7962088" cy="2088232"/>
          </a:xfrm>
        </p:spPr>
        <p:txBody>
          <a:bodyPr>
            <a:normAutofit/>
          </a:bodyPr>
          <a:lstStyle/>
          <a:p>
            <a:pPr>
              <a:lnSpc>
                <a:spcPct val="80000"/>
              </a:lnSpc>
            </a:pPr>
            <a:r>
              <a:rPr lang="zh-CN" altLang="en-US" sz="2400" b="1" dirty="0" smtClean="0"/>
              <a:t>廿载重逢，一阕新词，意共云飘。叹青梅酒滞，余怀惘惘</a:t>
            </a:r>
            <a:r>
              <a:rPr lang="en-US" altLang="zh-CN" sz="2400" b="1" dirty="0" smtClean="0"/>
              <a:t>(</a:t>
            </a:r>
            <a:r>
              <a:rPr lang="en-US" altLang="zh-CN" sz="2400" b="1" dirty="0" err="1" smtClean="0"/>
              <a:t>w</a:t>
            </a:r>
            <a:r>
              <a:rPr lang="en-US" altLang="en-US" sz="2400" b="1" dirty="0" err="1" smtClean="0"/>
              <a:t>ǎ</a:t>
            </a:r>
            <a:r>
              <a:rPr lang="en-US" altLang="zh-CN" sz="2400" b="1" dirty="0" err="1" smtClean="0"/>
              <a:t>ng</a:t>
            </a:r>
            <a:r>
              <a:rPr lang="en-US" altLang="zh-CN" sz="2400" b="1" dirty="0" smtClean="0"/>
              <a:t>)</a:t>
            </a:r>
            <a:r>
              <a:rPr lang="zh-CN" altLang="en-US" sz="2400" b="1" dirty="0" smtClean="0"/>
              <a:t>；黄河流浊，举世滔滔。邻笛山阳，伯仁由我，拔剑难平块垒高。伤心甚：哭无双国士，绝代妖娆。 </a:t>
            </a:r>
          </a:p>
          <a:p>
            <a:pPr>
              <a:lnSpc>
                <a:spcPct val="80000"/>
              </a:lnSpc>
            </a:pPr>
            <a:r>
              <a:rPr lang="zh-CN" altLang="en-US" sz="2400" b="1" dirty="0" smtClean="0"/>
              <a:t>      才华信美多娇，看千古词人共折腰。 算黄州太守，犹输气概；稼轩居士，只解牢骚。更笑胡儿，纳兰容若，艳想浓情着意雕。君与我，要上天下地，把握今朝。</a:t>
            </a:r>
            <a:endParaRPr lang="zh-CN" altLang="en-US" sz="2400" dirty="0" smtClean="0"/>
          </a:p>
          <a:p>
            <a:pPr>
              <a:buNone/>
            </a:pPr>
            <a:endParaRPr lang="zh-CN" altLang="en-US" sz="280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9552" y="764704"/>
            <a:ext cx="7962088" cy="1143000"/>
          </a:xfrm>
        </p:spPr>
        <p:txBody>
          <a:bodyPr>
            <a:normAutofit fontScale="90000"/>
          </a:bodyPr>
          <a:lstStyle/>
          <a:p>
            <a:pPr algn="ctr"/>
            <a:r>
              <a:rPr lang="zh-CN" altLang="en-US" sz="4400" b="1" dirty="0" smtClean="0">
                <a:solidFill>
                  <a:schemeClr val="tx1"/>
                </a:solidFill>
                <a:effectLst/>
                <a:latin typeface="+mn-ea"/>
                <a:ea typeface="+mn-ea"/>
              </a:rPr>
              <a:t>沁园春</a:t>
            </a:r>
            <a:r>
              <a:rPr lang="en-US" altLang="zh-CN" sz="4400" b="1" dirty="0" smtClean="0">
                <a:solidFill>
                  <a:schemeClr val="tx1"/>
                </a:solidFill>
                <a:effectLst/>
                <a:latin typeface="+mn-ea"/>
                <a:ea typeface="+mn-ea"/>
              </a:rPr>
              <a:t>·</a:t>
            </a:r>
            <a:r>
              <a:rPr lang="zh-CN" altLang="en-US" sz="4400" b="1" dirty="0" smtClean="0">
                <a:solidFill>
                  <a:schemeClr val="tx1"/>
                </a:solidFill>
                <a:effectLst/>
                <a:latin typeface="+mn-ea"/>
                <a:ea typeface="+mn-ea"/>
              </a:rPr>
              <a:t>雪</a:t>
            </a:r>
            <a:br>
              <a:rPr lang="zh-CN" altLang="en-US" sz="4400" b="1" dirty="0" smtClean="0">
                <a:solidFill>
                  <a:schemeClr val="tx1"/>
                </a:solidFill>
                <a:effectLst/>
                <a:latin typeface="+mn-ea"/>
                <a:ea typeface="+mn-ea"/>
              </a:rPr>
            </a:br>
            <a:r>
              <a:rPr lang="zh-CN" altLang="en-US" sz="4400" b="1" dirty="0" smtClean="0">
                <a:solidFill>
                  <a:schemeClr val="tx1"/>
                </a:solidFill>
                <a:effectLst/>
                <a:latin typeface="+mn-ea"/>
                <a:ea typeface="+mn-ea"/>
              </a:rPr>
              <a:t>毛泽东 </a:t>
            </a:r>
            <a:r>
              <a:rPr lang="en-US" altLang="zh-CN" sz="4400" b="1" dirty="0" smtClean="0">
                <a:solidFill>
                  <a:schemeClr val="tx1"/>
                </a:solidFill>
                <a:effectLst/>
                <a:latin typeface="+mn-ea"/>
                <a:ea typeface="+mn-ea"/>
              </a:rPr>
              <a:t>1936</a:t>
            </a:r>
            <a:r>
              <a:rPr lang="zh-CN" altLang="en-US" sz="4400" b="1" dirty="0" smtClean="0">
                <a:solidFill>
                  <a:schemeClr val="tx1"/>
                </a:solidFill>
                <a:effectLst/>
                <a:latin typeface="+mn-ea"/>
                <a:ea typeface="+mn-ea"/>
              </a:rPr>
              <a:t>年</a:t>
            </a:r>
            <a:r>
              <a:rPr lang="en-US" altLang="zh-CN" sz="4400" b="1" dirty="0" smtClean="0">
                <a:solidFill>
                  <a:schemeClr val="tx1"/>
                </a:solidFill>
                <a:effectLst/>
                <a:latin typeface="+mn-ea"/>
                <a:ea typeface="+mn-ea"/>
              </a:rPr>
              <a:t>2</a:t>
            </a:r>
            <a:r>
              <a:rPr lang="zh-CN" altLang="en-US" sz="4400" b="1" dirty="0" smtClean="0">
                <a:solidFill>
                  <a:schemeClr val="tx1"/>
                </a:solidFill>
                <a:effectLst/>
                <a:latin typeface="+mn-ea"/>
                <a:ea typeface="+mn-ea"/>
              </a:rPr>
              <a:t>月</a:t>
            </a:r>
            <a:endParaRPr lang="zh-CN" altLang="en-US" dirty="0">
              <a:effectLst/>
              <a:latin typeface="+mn-ea"/>
              <a:ea typeface="+mn-ea"/>
            </a:endParaRPr>
          </a:p>
        </p:txBody>
      </p:sp>
      <p:sp>
        <p:nvSpPr>
          <p:cNvPr id="3" name="内容占位符 2"/>
          <p:cNvSpPr>
            <a:spLocks noGrp="1"/>
          </p:cNvSpPr>
          <p:nvPr>
            <p:ph sz="quarter" idx="1"/>
          </p:nvPr>
        </p:nvSpPr>
        <p:spPr>
          <a:xfrm>
            <a:off x="683568" y="2636912"/>
            <a:ext cx="7890080" cy="2304256"/>
          </a:xfrm>
        </p:spPr>
        <p:txBody>
          <a:bodyPr>
            <a:normAutofit/>
          </a:bodyPr>
          <a:lstStyle/>
          <a:p>
            <a:pPr>
              <a:lnSpc>
                <a:spcPct val="80000"/>
              </a:lnSpc>
            </a:pPr>
            <a:r>
              <a:rPr lang="zh-CN" altLang="en-US" sz="2400" b="1" dirty="0" smtClean="0"/>
              <a:t>北国风光，千里冰封，万里雪飘。望长城内外，惟余莽莽；大河上下，顿失滔滔。山舞银蛇，原驰蜡象，欲与天公试比高。须晴日，看红装素裹，分外妖娆。</a:t>
            </a:r>
          </a:p>
          <a:p>
            <a:pPr>
              <a:lnSpc>
                <a:spcPct val="80000"/>
              </a:lnSpc>
            </a:pPr>
            <a:r>
              <a:rPr lang="zh-CN" altLang="en-US" sz="2400" b="1" dirty="0" smtClean="0"/>
              <a:t>       江山如此多娇，引无数英雄竟折腰。 惜秦皇汉武，略输文采；唐宗宋祖，稍逊风骚。一代天骄，成吉思汗，只识弯弓射大雕。俱往矣，数风流人物，还看今朝。</a:t>
            </a:r>
          </a:p>
          <a:p>
            <a:endParaRPr lang="zh-CN" altLang="en-US" sz="2400" b="1" dirty="0" smtClean="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8130" name="Picture 2" descr="002"/>
          <p:cNvPicPr>
            <a:picLocks noChangeAspect="1" noChangeArrowheads="1"/>
          </p:cNvPicPr>
          <p:nvPr/>
        </p:nvPicPr>
        <p:blipFill>
          <a:blip r:embed="rId2" cstate="print"/>
          <a:srcRect/>
          <a:stretch>
            <a:fillRect/>
          </a:stretch>
        </p:blipFill>
        <p:spPr bwMode="auto">
          <a:xfrm>
            <a:off x="467544" y="1196752"/>
            <a:ext cx="8208912" cy="5316601"/>
          </a:xfrm>
          <a:prstGeom prst="rect">
            <a:avLst/>
          </a:prstGeom>
          <a:noFill/>
        </p:spPr>
      </p:pic>
      <p:sp>
        <p:nvSpPr>
          <p:cNvPr id="688131" name="Text Box 3"/>
          <p:cNvSpPr txBox="1">
            <a:spLocks noChangeArrowheads="1"/>
          </p:cNvSpPr>
          <p:nvPr/>
        </p:nvSpPr>
        <p:spPr bwMode="auto">
          <a:xfrm>
            <a:off x="2195513" y="476250"/>
            <a:ext cx="5040312" cy="641350"/>
          </a:xfrm>
          <a:prstGeom prst="rect">
            <a:avLst/>
          </a:prstGeom>
          <a:noFill/>
          <a:ln w="9525">
            <a:noFill/>
            <a:miter lim="800000"/>
            <a:headEnd/>
            <a:tailEnd/>
          </a:ln>
          <a:effectLst/>
        </p:spPr>
        <p:txBody>
          <a:bodyPr>
            <a:spAutoFit/>
          </a:bodyPr>
          <a:lstStyle/>
          <a:p>
            <a:r>
              <a:rPr kumimoji="1" lang="zh-CN" altLang="en-US" sz="3600" b="1" dirty="0">
                <a:latin typeface="华文新魏" pitchFamily="2" charset="-122"/>
                <a:ea typeface="华文新魏" pitchFamily="2" charset="-122"/>
              </a:rPr>
              <a:t>毛泽东与各界人士会晤</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88131"/>
                                        </p:tgtEl>
                                        <p:attrNameLst>
                                          <p:attrName>style.visibility</p:attrName>
                                        </p:attrNameLst>
                                      </p:cBhvr>
                                      <p:to>
                                        <p:strVal val="visible"/>
                                      </p:to>
                                    </p:set>
                                    <p:animEffect transition="in" filter="blinds(horizontal)">
                                      <p:cBhvr>
                                        <p:cTn id="7" dur="500"/>
                                        <p:tgtEl>
                                          <p:spTgt spid="688131"/>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688130"/>
                                        </p:tgtEl>
                                        <p:attrNameLst>
                                          <p:attrName>style.visibility</p:attrName>
                                        </p:attrNameLst>
                                      </p:cBhvr>
                                      <p:to>
                                        <p:strVal val="visible"/>
                                      </p:to>
                                    </p:set>
                                    <p:animEffect transition="in" filter="blinds(horizontal)">
                                      <p:cBhvr>
                                        <p:cTn id="12" dur="500"/>
                                        <p:tgtEl>
                                          <p:spTgt spid="688130"/>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grpId="1" nodeType="clickEffect">
                                  <p:stCondLst>
                                    <p:cond delay="0"/>
                                  </p:stCondLst>
                                  <p:childTnLst>
                                    <p:set>
                                      <p:cBhvr>
                                        <p:cTn id="16" dur="1" fill="hold">
                                          <p:stCondLst>
                                            <p:cond delay="0"/>
                                          </p:stCondLst>
                                        </p:cTn>
                                        <p:tgtEl>
                                          <p:spTgt spid="688131"/>
                                        </p:tgtEl>
                                        <p:attrNameLst>
                                          <p:attrName>style.visibility</p:attrName>
                                        </p:attrNameLst>
                                      </p:cBhvr>
                                      <p:to>
                                        <p:strVal val="visible"/>
                                      </p:to>
                                    </p:set>
                                    <p:animEffect transition="in" filter="box(in)">
                                      <p:cBhvr>
                                        <p:cTn id="17" dur="500"/>
                                        <p:tgtEl>
                                          <p:spTgt spid="688131"/>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nodeType="clickEffect">
                                  <p:stCondLst>
                                    <p:cond delay="0"/>
                                  </p:stCondLst>
                                  <p:childTnLst>
                                    <p:set>
                                      <p:cBhvr>
                                        <p:cTn id="21" dur="1" fill="hold">
                                          <p:stCondLst>
                                            <p:cond delay="0"/>
                                          </p:stCondLst>
                                        </p:cTn>
                                        <p:tgtEl>
                                          <p:spTgt spid="688130"/>
                                        </p:tgtEl>
                                        <p:attrNameLst>
                                          <p:attrName>style.visibility</p:attrName>
                                        </p:attrNameLst>
                                      </p:cBhvr>
                                      <p:to>
                                        <p:strVal val="visible"/>
                                      </p:to>
                                    </p:set>
                                    <p:animEffect transition="in" filter="checkerboard(across)">
                                      <p:cBhvr>
                                        <p:cTn id="22" dur="500"/>
                                        <p:tgtEl>
                                          <p:spTgt spid="6881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8131" grpId="0"/>
      <p:bldP spid="688131" grpId="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5442" name="Picture 2" descr="4838"/>
          <p:cNvPicPr>
            <a:picLocks noChangeAspect="1" noChangeArrowheads="1"/>
          </p:cNvPicPr>
          <p:nvPr/>
        </p:nvPicPr>
        <p:blipFill>
          <a:blip r:embed="rId2" cstate="print"/>
          <a:srcRect/>
          <a:stretch>
            <a:fillRect/>
          </a:stretch>
        </p:blipFill>
        <p:spPr bwMode="auto">
          <a:xfrm>
            <a:off x="4787900" y="1196975"/>
            <a:ext cx="4032250" cy="2663825"/>
          </a:xfrm>
          <a:prstGeom prst="rect">
            <a:avLst/>
          </a:prstGeom>
          <a:noFill/>
        </p:spPr>
      </p:pic>
      <p:pic>
        <p:nvPicPr>
          <p:cNvPr id="445447" name="Picture 7" descr="62_2005020713484116112400"/>
          <p:cNvPicPr>
            <a:picLocks noChangeAspect="1" noChangeArrowheads="1"/>
          </p:cNvPicPr>
          <p:nvPr/>
        </p:nvPicPr>
        <p:blipFill>
          <a:blip r:embed="rId3" cstate="print"/>
          <a:srcRect/>
          <a:stretch>
            <a:fillRect/>
          </a:stretch>
        </p:blipFill>
        <p:spPr bwMode="auto">
          <a:xfrm>
            <a:off x="395288" y="2492375"/>
            <a:ext cx="4464050" cy="2736850"/>
          </a:xfrm>
          <a:prstGeom prst="rect">
            <a:avLst/>
          </a:prstGeom>
          <a:noFill/>
        </p:spPr>
      </p:pic>
      <p:sp>
        <p:nvSpPr>
          <p:cNvPr id="445448" name="Text Box 8"/>
          <p:cNvSpPr txBox="1">
            <a:spLocks noChangeArrowheads="1"/>
          </p:cNvSpPr>
          <p:nvPr/>
        </p:nvSpPr>
        <p:spPr bwMode="auto">
          <a:xfrm>
            <a:off x="468313" y="5445125"/>
            <a:ext cx="3816350" cy="641350"/>
          </a:xfrm>
          <a:prstGeom prst="rect">
            <a:avLst/>
          </a:prstGeom>
          <a:noFill/>
          <a:ln w="9525">
            <a:noFill/>
            <a:miter lim="800000"/>
            <a:headEnd/>
            <a:tailEnd/>
          </a:ln>
          <a:effectLst/>
        </p:spPr>
        <p:txBody>
          <a:bodyPr>
            <a:spAutoFit/>
          </a:bodyPr>
          <a:lstStyle/>
          <a:p>
            <a:pPr algn="ctr"/>
            <a:r>
              <a:rPr lang="zh-CN" altLang="en-US" b="1" dirty="0">
                <a:solidFill>
                  <a:srgbClr val="660066"/>
                </a:solidFill>
              </a:rPr>
              <a:t>马歇尔来华后组成的三人军事小组</a:t>
            </a:r>
          </a:p>
          <a:p>
            <a:pPr algn="ctr"/>
            <a:r>
              <a:rPr lang="zh-CN" altLang="en-US" b="1" dirty="0">
                <a:solidFill>
                  <a:srgbClr val="660066"/>
                </a:solidFill>
              </a:rPr>
              <a:t>张治中、马歇尔、周恩来</a:t>
            </a:r>
          </a:p>
        </p:txBody>
      </p:sp>
      <p:sp>
        <p:nvSpPr>
          <p:cNvPr id="445450" name="Rectangle 10"/>
          <p:cNvSpPr>
            <a:spLocks noChangeArrowheads="1"/>
          </p:cNvSpPr>
          <p:nvPr/>
        </p:nvSpPr>
        <p:spPr bwMode="auto">
          <a:xfrm>
            <a:off x="971600" y="260350"/>
            <a:ext cx="7632650" cy="579438"/>
          </a:xfrm>
          <a:prstGeom prst="rect">
            <a:avLst/>
          </a:prstGeom>
          <a:noFill/>
          <a:ln w="9525" algn="ctr">
            <a:noFill/>
            <a:miter lim="800000"/>
            <a:headEnd/>
            <a:tailEnd/>
          </a:ln>
          <a:effectLst/>
        </p:spPr>
        <p:txBody>
          <a:bodyPr wrap="square">
            <a:spAutoFit/>
          </a:bodyPr>
          <a:lstStyle/>
          <a:p>
            <a:r>
              <a:rPr lang="en-US" altLang="zh-CN" sz="3200" b="1" dirty="0">
                <a:solidFill>
                  <a:schemeClr val="tx1"/>
                </a:solidFill>
              </a:rPr>
              <a:t>1946</a:t>
            </a:r>
            <a:r>
              <a:rPr lang="zh-CN" altLang="en-US" sz="3200" b="1" dirty="0">
                <a:solidFill>
                  <a:schemeClr val="tx1"/>
                </a:solidFill>
              </a:rPr>
              <a:t>年</a:t>
            </a:r>
            <a:r>
              <a:rPr lang="en-US" altLang="zh-CN" sz="3200" b="1" dirty="0">
                <a:solidFill>
                  <a:schemeClr val="tx1"/>
                </a:solidFill>
              </a:rPr>
              <a:t>1</a:t>
            </a:r>
            <a:r>
              <a:rPr lang="zh-CN" altLang="en-US" sz="3200" b="1" dirty="0">
                <a:solidFill>
                  <a:schemeClr val="tx1"/>
                </a:solidFill>
              </a:rPr>
              <a:t>月</a:t>
            </a:r>
            <a:r>
              <a:rPr lang="en-US" altLang="zh-CN" sz="3200" b="1" dirty="0">
                <a:solidFill>
                  <a:schemeClr val="tx1"/>
                </a:solidFill>
              </a:rPr>
              <a:t>10</a:t>
            </a:r>
            <a:r>
              <a:rPr lang="zh-CN" altLang="en-US" sz="3200" b="1" dirty="0">
                <a:solidFill>
                  <a:schemeClr val="tx1"/>
                </a:solidFill>
              </a:rPr>
              <a:t>日国共双方下达停战令</a:t>
            </a:r>
            <a:r>
              <a:rPr lang="zh-CN" altLang="en-US" sz="3200" dirty="0">
                <a:solidFill>
                  <a:schemeClr val="tx1"/>
                </a:solidFill>
              </a:rPr>
              <a:t>。</a:t>
            </a:r>
          </a:p>
        </p:txBody>
      </p:sp>
      <p:sp>
        <p:nvSpPr>
          <p:cNvPr id="445451" name="Rectangle 11"/>
          <p:cNvSpPr>
            <a:spLocks noChangeArrowheads="1"/>
          </p:cNvSpPr>
          <p:nvPr/>
        </p:nvSpPr>
        <p:spPr bwMode="auto">
          <a:xfrm>
            <a:off x="5076825" y="4221163"/>
            <a:ext cx="4067175" cy="1036637"/>
          </a:xfrm>
          <a:prstGeom prst="rect">
            <a:avLst/>
          </a:prstGeom>
          <a:noFill/>
          <a:ln w="9525">
            <a:noFill/>
            <a:miter lim="800000"/>
            <a:headEnd/>
            <a:tailEnd/>
          </a:ln>
          <a:effectLst/>
        </p:spPr>
        <p:txBody>
          <a:bodyPr/>
          <a:lstStyle/>
          <a:p>
            <a:pPr marL="342900" indent="-342900">
              <a:lnSpc>
                <a:spcPct val="90000"/>
              </a:lnSpc>
              <a:spcBef>
                <a:spcPct val="20000"/>
              </a:spcBef>
              <a:buClr>
                <a:schemeClr val="accent1"/>
              </a:buClr>
              <a:buSzPct val="65000"/>
              <a:buFont typeface="Wingdings" pitchFamily="2" charset="2"/>
              <a:buChar char="n"/>
            </a:pPr>
            <a:r>
              <a:rPr lang="en-US" altLang="zh-CN" sz="2000" b="1" dirty="0">
                <a:solidFill>
                  <a:schemeClr val="tx1"/>
                </a:solidFill>
                <a:latin typeface="+mn-ea"/>
              </a:rPr>
              <a:t>1946</a:t>
            </a:r>
            <a:r>
              <a:rPr lang="zh-CN" altLang="en-US" sz="2000" b="1" dirty="0">
                <a:solidFill>
                  <a:schemeClr val="tx1"/>
                </a:solidFill>
                <a:latin typeface="+mn-ea"/>
              </a:rPr>
              <a:t>年</a:t>
            </a:r>
            <a:r>
              <a:rPr lang="en-US" altLang="zh-CN" sz="2000" b="1" dirty="0">
                <a:solidFill>
                  <a:schemeClr val="tx1"/>
                </a:solidFill>
                <a:latin typeface="+mn-ea"/>
              </a:rPr>
              <a:t>1</a:t>
            </a:r>
            <a:r>
              <a:rPr lang="zh-CN" altLang="en-US" sz="2000" b="1" dirty="0">
                <a:solidFill>
                  <a:schemeClr val="tx1"/>
                </a:solidFill>
                <a:latin typeface="+mn-ea"/>
              </a:rPr>
              <a:t>月</a:t>
            </a:r>
            <a:r>
              <a:rPr lang="en-US" altLang="zh-CN" sz="2000" b="1" dirty="0">
                <a:solidFill>
                  <a:schemeClr val="tx1"/>
                </a:solidFill>
                <a:latin typeface="+mn-ea"/>
              </a:rPr>
              <a:t>10</a:t>
            </a:r>
            <a:r>
              <a:rPr lang="zh-CN" altLang="en-US" sz="2000" b="1" dirty="0">
                <a:solidFill>
                  <a:schemeClr val="tx1"/>
                </a:solidFill>
                <a:latin typeface="+mn-ea"/>
              </a:rPr>
              <a:t>日，周恩来（左）与张群（中）签署</a:t>
            </a:r>
            <a:r>
              <a:rPr lang="en-US" altLang="zh-CN" sz="2000" b="1" dirty="0">
                <a:solidFill>
                  <a:schemeClr val="tx1"/>
                </a:solidFill>
                <a:latin typeface="+mn-ea"/>
              </a:rPr>
              <a:t>《</a:t>
            </a:r>
            <a:r>
              <a:rPr lang="zh-CN" altLang="en-US" sz="2000" b="1" dirty="0">
                <a:solidFill>
                  <a:schemeClr val="tx1"/>
                </a:solidFill>
                <a:latin typeface="+mn-ea"/>
              </a:rPr>
              <a:t>关于停止国内冲突的命令和声明</a:t>
            </a:r>
            <a:r>
              <a:rPr lang="en-US" altLang="zh-CN" sz="2000" b="1" dirty="0">
                <a:solidFill>
                  <a:schemeClr val="tx1"/>
                </a:solidFill>
                <a:latin typeface="+mn-ea"/>
              </a:rPr>
              <a:t>》 </a:t>
            </a:r>
          </a:p>
        </p:txBody>
      </p:sp>
    </p:spTree>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51520" y="188640"/>
            <a:ext cx="7786112" cy="792088"/>
          </a:xfrm>
        </p:spPr>
        <p:txBody>
          <a:bodyPr>
            <a:normAutofit fontScale="90000"/>
          </a:bodyPr>
          <a:lstStyle/>
          <a:p>
            <a:r>
              <a:rPr lang="zh-CN" altLang="en-US" sz="4400" b="1" dirty="0" smtClean="0">
                <a:solidFill>
                  <a:schemeClr val="tx1"/>
                </a:solidFill>
              </a:rPr>
              <a:t>教学目的与要求：</a:t>
            </a:r>
            <a:endParaRPr lang="zh-CN" altLang="en-US" sz="4400" b="1" dirty="0">
              <a:solidFill>
                <a:schemeClr val="tx1"/>
              </a:solidFill>
            </a:endParaRPr>
          </a:p>
        </p:txBody>
      </p:sp>
      <p:sp>
        <p:nvSpPr>
          <p:cNvPr id="3" name="内容占位符 2"/>
          <p:cNvSpPr>
            <a:spLocks noGrp="1"/>
          </p:cNvSpPr>
          <p:nvPr>
            <p:ph sz="quarter" idx="1"/>
          </p:nvPr>
        </p:nvSpPr>
        <p:spPr>
          <a:xfrm>
            <a:off x="323528" y="1484784"/>
            <a:ext cx="8568952" cy="3672408"/>
          </a:xfrm>
        </p:spPr>
        <p:txBody>
          <a:bodyPr>
            <a:noAutofit/>
          </a:bodyPr>
          <a:lstStyle/>
          <a:p>
            <a:pPr fontAlgn="auto">
              <a:lnSpc>
                <a:spcPts val="3600"/>
              </a:lnSpc>
              <a:spcBef>
                <a:spcPts val="0"/>
              </a:spcBef>
              <a:spcAft>
                <a:spcPts val="0"/>
              </a:spcAft>
              <a:defRPr/>
            </a:pPr>
            <a:r>
              <a:rPr lang="en-US" altLang="zh-CN" sz="2400" b="1" dirty="0" smtClean="0">
                <a:latin typeface="华文新魏" pitchFamily="2" charset="-122"/>
                <a:ea typeface="华文新魏" pitchFamily="2" charset="-122"/>
              </a:rPr>
              <a:t>1</a:t>
            </a:r>
            <a:r>
              <a:rPr lang="zh-CN" altLang="en-US" sz="2400" b="1" dirty="0" smtClean="0">
                <a:latin typeface="华文新魏" pitchFamily="2" charset="-122"/>
                <a:ea typeface="华文新魏" pitchFamily="2" charset="-122"/>
              </a:rPr>
              <a:t>、了解抗日战争胜利后的时局、国内不同的建国主张，认识中国人民为争取和平民主建国的努力及其失败的原因。</a:t>
            </a:r>
            <a:endParaRPr lang="en-US" altLang="zh-CN" sz="2400" b="1" dirty="0" smtClean="0">
              <a:latin typeface="华文新魏" pitchFamily="2" charset="-122"/>
              <a:ea typeface="华文新魏" pitchFamily="2" charset="-122"/>
            </a:endParaRPr>
          </a:p>
          <a:p>
            <a:pPr>
              <a:buFont typeface="Wingdings" pitchFamily="2" charset="2"/>
              <a:buNone/>
            </a:pPr>
            <a:r>
              <a:rPr lang="en-US" altLang="zh-CN" sz="2400" b="1" dirty="0" smtClean="0">
                <a:latin typeface="华文新魏" pitchFamily="2" charset="-122"/>
                <a:ea typeface="华文新魏" pitchFamily="2" charset="-122"/>
              </a:rPr>
              <a:t>2</a:t>
            </a:r>
            <a:r>
              <a:rPr lang="zh-CN" altLang="en-US" sz="2400" b="1" dirty="0" smtClean="0">
                <a:latin typeface="华文新魏" pitchFamily="2" charset="-122"/>
                <a:ea typeface="华文新魏" pitchFamily="2" charset="-122"/>
              </a:rPr>
              <a:t>、了解所面临的全面危机，认识这一政权遭到广大人民反对并迅速走向崩溃的根本原因。</a:t>
            </a:r>
            <a:endParaRPr lang="en-US" altLang="zh-CN" sz="2400" b="1" dirty="0" smtClean="0">
              <a:latin typeface="华文新魏" pitchFamily="2" charset="-122"/>
              <a:ea typeface="华文新魏" pitchFamily="2" charset="-122"/>
            </a:endParaRPr>
          </a:p>
          <a:p>
            <a:pPr>
              <a:buFont typeface="Wingdings" pitchFamily="2" charset="2"/>
              <a:buNone/>
            </a:pPr>
            <a:r>
              <a:rPr lang="en-US" altLang="zh-CN" sz="2400" b="1" dirty="0" smtClean="0">
                <a:latin typeface="华文新魏" pitchFamily="2" charset="-122"/>
                <a:ea typeface="华文新魏" pitchFamily="2" charset="-122"/>
              </a:rPr>
              <a:t>3</a:t>
            </a:r>
            <a:r>
              <a:rPr lang="zh-CN" altLang="en-US" sz="2400" b="1" dirty="0" smtClean="0">
                <a:latin typeface="华文新魏" pitchFamily="2" charset="-122"/>
                <a:ea typeface="华文新魏" pitchFamily="2" charset="-122"/>
              </a:rPr>
              <a:t>、了解“第三条道路”幻想破灭的历史必然性，认识人民共和国的创建和共产党执政地位的确立是历史和人民的选择。</a:t>
            </a:r>
          </a:p>
          <a:p>
            <a:pPr>
              <a:buFont typeface="Wingdings" pitchFamily="2" charset="2"/>
              <a:buNone/>
            </a:pPr>
            <a:r>
              <a:rPr lang="en-US" altLang="zh-CN" sz="2400" b="1" dirty="0" smtClean="0">
                <a:latin typeface="华文新魏" pitchFamily="2" charset="-122"/>
                <a:ea typeface="华文新魏" pitchFamily="2" charset="-122"/>
              </a:rPr>
              <a:t>4</a:t>
            </a:r>
            <a:r>
              <a:rPr lang="zh-CN" altLang="en-US" sz="2400" b="1" dirty="0" smtClean="0">
                <a:latin typeface="华文新魏" pitchFamily="2" charset="-122"/>
                <a:ea typeface="华文新魏" pitchFamily="2" charset="-122"/>
              </a:rPr>
              <a:t>、了解中国新民主主义革命胜利的基本经验，进一步认识“没有共产党就没有新中国”的真理。</a:t>
            </a:r>
          </a:p>
          <a:p>
            <a:pPr>
              <a:buFont typeface="Wingdings" pitchFamily="2" charset="2"/>
              <a:buNone/>
            </a:pPr>
            <a:endParaRPr lang="zh-CN" altLang="en-US" sz="2400" b="1" dirty="0" smtClean="0">
              <a:latin typeface="华文新魏" pitchFamily="2" charset="-122"/>
              <a:ea typeface="华文新魏" pitchFamily="2" charset="-122"/>
            </a:endParaRPr>
          </a:p>
        </p:txBody>
      </p:sp>
      <p:pic>
        <p:nvPicPr>
          <p:cNvPr id="124932" name="Picture 4" descr="http://p1.so.qhmsg.com/bdr/_240_/t0126d6d60d740ed701.jpg"/>
          <p:cNvPicPr>
            <a:picLocks noChangeAspect="1" noChangeArrowheads="1"/>
          </p:cNvPicPr>
          <p:nvPr/>
        </p:nvPicPr>
        <p:blipFill>
          <a:blip r:embed="rId2" cstate="print"/>
          <a:srcRect/>
          <a:stretch>
            <a:fillRect/>
          </a:stretch>
        </p:blipFill>
        <p:spPr bwMode="auto">
          <a:xfrm>
            <a:off x="7798858" y="5517232"/>
            <a:ext cx="1129117" cy="1173109"/>
          </a:xfrm>
          <a:prstGeom prst="rect">
            <a:avLst/>
          </a:prstGeom>
          <a:noFill/>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9762" name="Rectangle 2"/>
          <p:cNvSpPr>
            <a:spLocks noGrp="1" noChangeArrowheads="1"/>
          </p:cNvSpPr>
          <p:nvPr>
            <p:ph sz="quarter" idx="1"/>
          </p:nvPr>
        </p:nvSpPr>
        <p:spPr>
          <a:xfrm>
            <a:off x="395536" y="1700808"/>
            <a:ext cx="3960763" cy="4392612"/>
          </a:xfrm>
          <a:solidFill>
            <a:schemeClr val="bg1"/>
          </a:solidFill>
        </p:spPr>
        <p:txBody>
          <a:bodyPr>
            <a:normAutofit/>
          </a:bodyPr>
          <a:lstStyle/>
          <a:p>
            <a:pPr>
              <a:lnSpc>
                <a:spcPct val="80000"/>
              </a:lnSpc>
            </a:pPr>
            <a:r>
              <a:rPr kumimoji="1" lang="zh-CN" altLang="en-US" sz="2800" b="1" dirty="0">
                <a:latin typeface="华文新魏" pitchFamily="2" charset="-122"/>
                <a:ea typeface="华文新魏" pitchFamily="2" charset="-122"/>
              </a:rPr>
              <a:t>出席会议的有国民党、共产党、民主同盟、青年党和无党派人士的</a:t>
            </a:r>
            <a:r>
              <a:rPr kumimoji="1" lang="zh-CN" altLang="en-US" sz="2800" b="1" dirty="0" smtClean="0">
                <a:latin typeface="华文新魏" pitchFamily="2" charset="-122"/>
                <a:ea typeface="华文新魏" pitchFamily="2" charset="-122"/>
              </a:rPr>
              <a:t>代表。</a:t>
            </a:r>
            <a:endParaRPr kumimoji="1" lang="zh-CN" altLang="en-US" sz="2800" b="1" dirty="0">
              <a:latin typeface="华文新魏" pitchFamily="2" charset="-122"/>
              <a:ea typeface="华文新魏" pitchFamily="2" charset="-122"/>
            </a:endParaRPr>
          </a:p>
          <a:p>
            <a:pPr>
              <a:lnSpc>
                <a:spcPct val="80000"/>
              </a:lnSpc>
            </a:pPr>
            <a:r>
              <a:rPr kumimoji="1" lang="zh-CN" altLang="en-US" sz="2800" b="1" dirty="0">
                <a:latin typeface="华文新魏" pitchFamily="2" charset="-122"/>
                <a:ea typeface="华文新魏" pitchFamily="2" charset="-122"/>
              </a:rPr>
              <a:t>会议通过了有利于人民的</a:t>
            </a:r>
            <a:r>
              <a:rPr kumimoji="1" lang="zh-CN" altLang="en-US" sz="2800" b="1" dirty="0">
                <a:solidFill>
                  <a:srgbClr val="FF0000"/>
                </a:solidFill>
                <a:latin typeface="华文新魏" pitchFamily="2" charset="-122"/>
                <a:ea typeface="华文新魏" pitchFamily="2" charset="-122"/>
              </a:rPr>
              <a:t>协议</a:t>
            </a:r>
            <a:r>
              <a:rPr kumimoji="1" lang="zh-CN" altLang="en-US" sz="2800" b="1" dirty="0">
                <a:latin typeface="华文新魏" pitchFamily="2" charset="-122"/>
                <a:ea typeface="华文新魏" pitchFamily="2" charset="-122"/>
              </a:rPr>
              <a:t>：</a:t>
            </a:r>
          </a:p>
          <a:p>
            <a:pPr lvl="1">
              <a:lnSpc>
                <a:spcPct val="80000"/>
              </a:lnSpc>
            </a:pPr>
            <a:r>
              <a:rPr kumimoji="1" lang="zh-CN" altLang="en-US" b="1" dirty="0">
                <a:latin typeface="华文新魏" pitchFamily="2" charset="-122"/>
                <a:ea typeface="华文新魏" pitchFamily="2" charset="-122"/>
              </a:rPr>
              <a:t>改组国民党一党政府</a:t>
            </a:r>
          </a:p>
          <a:p>
            <a:pPr lvl="1">
              <a:lnSpc>
                <a:spcPct val="80000"/>
              </a:lnSpc>
            </a:pPr>
            <a:r>
              <a:rPr kumimoji="1" lang="zh-CN" altLang="en-US" b="1" dirty="0">
                <a:latin typeface="华文新魏" pitchFamily="2" charset="-122"/>
                <a:ea typeface="华文新魏" pitchFamily="2" charset="-122"/>
              </a:rPr>
              <a:t>召集国民大会</a:t>
            </a:r>
          </a:p>
          <a:p>
            <a:pPr lvl="1">
              <a:lnSpc>
                <a:spcPct val="80000"/>
              </a:lnSpc>
            </a:pPr>
            <a:r>
              <a:rPr kumimoji="1" lang="zh-CN" altLang="en-US" b="1" dirty="0">
                <a:latin typeface="华文新魏" pitchFamily="2" charset="-122"/>
                <a:ea typeface="华文新魏" pitchFamily="2" charset="-122"/>
              </a:rPr>
              <a:t>制定宪法</a:t>
            </a:r>
            <a:endParaRPr lang="zh-CN" altLang="en-US" b="1" dirty="0">
              <a:latin typeface="华文新魏" pitchFamily="2" charset="-122"/>
              <a:ea typeface="华文新魏" pitchFamily="2" charset="-122"/>
            </a:endParaRPr>
          </a:p>
          <a:p>
            <a:pPr lvl="1">
              <a:lnSpc>
                <a:spcPct val="80000"/>
              </a:lnSpc>
            </a:pPr>
            <a:r>
              <a:rPr kumimoji="1" lang="zh-CN" altLang="en-US" b="1" dirty="0">
                <a:latin typeface="华文新魏" pitchFamily="2" charset="-122"/>
                <a:ea typeface="华文新魏" pitchFamily="2" charset="-122"/>
              </a:rPr>
              <a:t>实施</a:t>
            </a:r>
            <a:r>
              <a:rPr kumimoji="1" lang="en-US" altLang="zh-CN" b="1" dirty="0">
                <a:latin typeface="华文新魏" pitchFamily="2" charset="-122"/>
                <a:ea typeface="华文新魏" pitchFamily="2" charset="-122"/>
              </a:rPr>
              <a:t>《</a:t>
            </a:r>
            <a:r>
              <a:rPr kumimoji="1" lang="zh-CN" altLang="en-US" b="1" dirty="0">
                <a:latin typeface="华文新魏" pitchFamily="2" charset="-122"/>
                <a:ea typeface="华文新魏" pitchFamily="2" charset="-122"/>
              </a:rPr>
              <a:t>和平建国纲领</a:t>
            </a:r>
            <a:r>
              <a:rPr kumimoji="1" lang="en-US" altLang="zh-CN" b="1" dirty="0">
                <a:latin typeface="华文新魏" pitchFamily="2" charset="-122"/>
                <a:ea typeface="华文新魏" pitchFamily="2" charset="-122"/>
              </a:rPr>
              <a:t>》</a:t>
            </a:r>
          </a:p>
          <a:p>
            <a:pPr lvl="1">
              <a:lnSpc>
                <a:spcPct val="80000"/>
              </a:lnSpc>
            </a:pPr>
            <a:r>
              <a:rPr kumimoji="1" lang="zh-CN" altLang="en-US" b="1" dirty="0">
                <a:latin typeface="华文新魏" pitchFamily="2" charset="-122"/>
                <a:ea typeface="华文新魏" pitchFamily="2" charset="-122"/>
              </a:rPr>
              <a:t>整编全国军队</a:t>
            </a:r>
          </a:p>
        </p:txBody>
      </p:sp>
      <p:grpSp>
        <p:nvGrpSpPr>
          <p:cNvPr id="2" name="Group 4"/>
          <p:cNvGrpSpPr>
            <a:grpSpLocks/>
          </p:cNvGrpSpPr>
          <p:nvPr/>
        </p:nvGrpSpPr>
        <p:grpSpPr bwMode="auto">
          <a:xfrm>
            <a:off x="5076825" y="2205038"/>
            <a:ext cx="3810000" cy="2887662"/>
            <a:chOff x="2971" y="890"/>
            <a:chExt cx="2400" cy="1819"/>
          </a:xfrm>
        </p:grpSpPr>
        <p:pic>
          <p:nvPicPr>
            <p:cNvPr id="629765" name="Picture 5" descr="jlzg07_0129_clip_image099"/>
            <p:cNvPicPr>
              <a:picLocks noChangeAspect="1" noChangeArrowheads="1"/>
            </p:cNvPicPr>
            <p:nvPr/>
          </p:nvPicPr>
          <p:blipFill>
            <a:blip r:embed="rId2" cstate="print"/>
            <a:srcRect/>
            <a:stretch>
              <a:fillRect/>
            </a:stretch>
          </p:blipFill>
          <p:spPr bwMode="auto">
            <a:xfrm>
              <a:off x="2971" y="890"/>
              <a:ext cx="2400" cy="1814"/>
            </a:xfrm>
            <a:prstGeom prst="rect">
              <a:avLst/>
            </a:prstGeom>
            <a:noFill/>
          </p:spPr>
        </p:pic>
        <p:sp>
          <p:nvSpPr>
            <p:cNvPr id="629766" name="Text Box 6"/>
            <p:cNvSpPr txBox="1">
              <a:spLocks noChangeArrowheads="1"/>
            </p:cNvSpPr>
            <p:nvPr/>
          </p:nvSpPr>
          <p:spPr bwMode="auto">
            <a:xfrm>
              <a:off x="3198" y="2478"/>
              <a:ext cx="1769" cy="231"/>
            </a:xfrm>
            <a:prstGeom prst="rect">
              <a:avLst/>
            </a:prstGeom>
            <a:solidFill>
              <a:srgbClr val="FFFFCC"/>
            </a:solidFill>
            <a:ln w="9525">
              <a:noFill/>
              <a:miter lim="800000"/>
              <a:headEnd/>
              <a:tailEnd/>
            </a:ln>
            <a:effectLst/>
          </p:spPr>
          <p:txBody>
            <a:bodyPr>
              <a:spAutoFit/>
            </a:bodyPr>
            <a:lstStyle/>
            <a:p>
              <a:pPr eaLnBrk="0" hangingPunct="0">
                <a:spcBef>
                  <a:spcPct val="50000"/>
                </a:spcBef>
              </a:pPr>
              <a:r>
                <a:rPr kumimoji="1" lang="zh-CN" altLang="en-US" b="1" dirty="0">
                  <a:solidFill>
                    <a:srgbClr val="0000CC"/>
                  </a:solidFill>
                  <a:latin typeface="华文新魏" pitchFamily="2" charset="-122"/>
                  <a:ea typeface="华文新魏" pitchFamily="2" charset="-122"/>
                </a:rPr>
                <a:t>参加政协会议的中共代表</a:t>
              </a:r>
            </a:p>
          </p:txBody>
        </p:sp>
      </p:grpSp>
      <p:sp>
        <p:nvSpPr>
          <p:cNvPr id="629768" name="Rectangle 8"/>
          <p:cNvSpPr>
            <a:spLocks noChangeArrowheads="1"/>
          </p:cNvSpPr>
          <p:nvPr/>
        </p:nvSpPr>
        <p:spPr bwMode="auto">
          <a:xfrm>
            <a:off x="395537" y="333375"/>
            <a:ext cx="8302376" cy="847725"/>
          </a:xfrm>
          <a:prstGeom prst="rect">
            <a:avLst/>
          </a:prstGeom>
          <a:noFill/>
          <a:ln w="9525">
            <a:noFill/>
            <a:miter lim="800000"/>
            <a:headEnd/>
            <a:tailEnd/>
          </a:ln>
          <a:effectLst/>
        </p:spPr>
        <p:txBody>
          <a:bodyPr/>
          <a:lstStyle/>
          <a:p>
            <a:r>
              <a:rPr kumimoji="1" lang="zh-CN" altLang="en-US" sz="4200" b="1" dirty="0">
                <a:latin typeface="华文新魏" pitchFamily="2" charset="-122"/>
                <a:ea typeface="华文新魏" pitchFamily="2" charset="-122"/>
              </a:rPr>
              <a:t>（</a:t>
            </a:r>
            <a:r>
              <a:rPr kumimoji="1" lang="en-US" altLang="zh-CN" sz="4200" b="1" dirty="0">
                <a:latin typeface="华文新魏" pitchFamily="2" charset="-122"/>
                <a:ea typeface="华文新魏" pitchFamily="2" charset="-122"/>
              </a:rPr>
              <a:t>2</a:t>
            </a:r>
            <a:r>
              <a:rPr kumimoji="1" lang="zh-CN" altLang="en-US" sz="4200" b="1" dirty="0">
                <a:latin typeface="华文新魏" pitchFamily="2" charset="-122"/>
                <a:ea typeface="华文新魏" pitchFamily="2" charset="-122"/>
              </a:rPr>
              <a:t>）政治协商会议</a:t>
            </a:r>
            <a:r>
              <a:rPr kumimoji="1" lang="zh-CN" altLang="en-US" sz="2400" b="1" dirty="0">
                <a:latin typeface="华文新魏" pitchFamily="2" charset="-122"/>
                <a:ea typeface="华文新魏" pitchFamily="2" charset="-122"/>
              </a:rPr>
              <a:t>（</a:t>
            </a:r>
            <a:r>
              <a:rPr kumimoji="1" lang="en-US" altLang="zh-CN" sz="2400" b="1" dirty="0">
                <a:effectLst>
                  <a:outerShdw blurRad="38100" dist="38100" dir="2700000" algn="tl">
                    <a:srgbClr val="C0C0C0"/>
                  </a:outerShdw>
                </a:effectLst>
                <a:latin typeface="华文新魏" pitchFamily="2" charset="-122"/>
                <a:ea typeface="华文新魏" pitchFamily="2" charset="-122"/>
              </a:rPr>
              <a:t>1946</a:t>
            </a:r>
            <a:r>
              <a:rPr kumimoji="1" lang="zh-CN" altLang="en-US" sz="2400" b="1" dirty="0">
                <a:effectLst>
                  <a:outerShdw blurRad="38100" dist="38100" dir="2700000" algn="tl">
                    <a:srgbClr val="C0C0C0"/>
                  </a:outerShdw>
                </a:effectLst>
                <a:latin typeface="华文新魏" pitchFamily="2" charset="-122"/>
                <a:ea typeface="华文新魏" pitchFamily="2" charset="-122"/>
              </a:rPr>
              <a:t>年</a:t>
            </a:r>
            <a:r>
              <a:rPr kumimoji="1" lang="en-US" altLang="zh-CN" sz="2400" b="1" dirty="0">
                <a:effectLst>
                  <a:outerShdw blurRad="38100" dist="38100" dir="2700000" algn="tl">
                    <a:srgbClr val="C0C0C0"/>
                  </a:outerShdw>
                </a:effectLst>
                <a:latin typeface="华文新魏" pitchFamily="2" charset="-122"/>
                <a:ea typeface="华文新魏" pitchFamily="2" charset="-122"/>
              </a:rPr>
              <a:t>1</a:t>
            </a:r>
            <a:r>
              <a:rPr kumimoji="1" lang="zh-CN" altLang="en-US" sz="2400" b="1" dirty="0">
                <a:effectLst>
                  <a:outerShdw blurRad="38100" dist="38100" dir="2700000" algn="tl">
                    <a:srgbClr val="C0C0C0"/>
                  </a:outerShdw>
                </a:effectLst>
                <a:latin typeface="华文新魏" pitchFamily="2" charset="-122"/>
                <a:ea typeface="华文新魏" pitchFamily="2" charset="-122"/>
              </a:rPr>
              <a:t>月 重庆）</a:t>
            </a:r>
            <a:endParaRPr kumimoji="1" lang="zh-CN" altLang="en-US" sz="2400" b="1" dirty="0">
              <a:latin typeface="华文新魏" pitchFamily="2" charset="-122"/>
              <a:ea typeface="华文新魏"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2"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slide(fromRigh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251520" y="332656"/>
            <a:ext cx="7962088" cy="792088"/>
          </a:xfrm>
        </p:spPr>
        <p:txBody>
          <a:bodyPr>
            <a:normAutofit/>
          </a:bodyPr>
          <a:lstStyle/>
          <a:p>
            <a:r>
              <a:rPr kumimoji="1" lang="en-US" altLang="zh-CN" sz="4200" b="1" dirty="0">
                <a:solidFill>
                  <a:schemeClr val="tx1"/>
                </a:solidFill>
                <a:latin typeface="华文新魏" pitchFamily="2" charset="-122"/>
                <a:ea typeface="华文新魏" pitchFamily="2" charset="-122"/>
                <a:cs typeface="+mn-cs"/>
              </a:rPr>
              <a:t>4</a:t>
            </a:r>
            <a:r>
              <a:rPr kumimoji="1" lang="zh-CN" altLang="en-US" sz="4200" b="1" dirty="0">
                <a:solidFill>
                  <a:schemeClr val="tx1"/>
                </a:solidFill>
                <a:latin typeface="华文新魏" pitchFamily="2" charset="-122"/>
                <a:ea typeface="华文新魏" pitchFamily="2" charset="-122"/>
                <a:cs typeface="+mn-cs"/>
              </a:rPr>
              <a:t>、维护和破坏政协协议的较量</a:t>
            </a:r>
          </a:p>
        </p:txBody>
      </p:sp>
      <p:sp>
        <p:nvSpPr>
          <p:cNvPr id="3" name="内容占位符 2"/>
          <p:cNvSpPr>
            <a:spLocks noGrp="1"/>
          </p:cNvSpPr>
          <p:nvPr>
            <p:ph sz="quarter" idx="1"/>
          </p:nvPr>
        </p:nvSpPr>
        <p:spPr>
          <a:xfrm>
            <a:off x="395536" y="1700808"/>
            <a:ext cx="8538152" cy="2952328"/>
          </a:xfrm>
        </p:spPr>
        <p:txBody>
          <a:bodyPr>
            <a:normAutofit/>
          </a:bodyPr>
          <a:lstStyle/>
          <a:p>
            <a:r>
              <a:rPr kumimoji="1" lang="zh-CN" altLang="en-US" sz="2400" b="1" dirty="0" smtClean="0">
                <a:latin typeface="华文新魏" pitchFamily="2" charset="-122"/>
                <a:ea typeface="华文新魏" pitchFamily="2" charset="-122"/>
              </a:rPr>
              <a:t>（ </a:t>
            </a:r>
            <a:r>
              <a:rPr kumimoji="1" lang="en-US" altLang="zh-CN" sz="2400" b="1" dirty="0" smtClean="0">
                <a:latin typeface="华文新魏" pitchFamily="2" charset="-122"/>
                <a:ea typeface="华文新魏" pitchFamily="2" charset="-122"/>
              </a:rPr>
              <a:t>1</a:t>
            </a:r>
            <a:r>
              <a:rPr kumimoji="1" lang="zh-CN" altLang="en-US" sz="2400" b="1" dirty="0" smtClean="0">
                <a:latin typeface="华文新魏" pitchFamily="2" charset="-122"/>
                <a:ea typeface="华文新魏" pitchFamily="2" charset="-122"/>
              </a:rPr>
              <a:t>）中国共产党做好两手准备</a:t>
            </a:r>
            <a:endParaRPr kumimoji="1" lang="en-US" altLang="zh-CN" sz="2400" b="1" dirty="0" smtClean="0">
              <a:latin typeface="华文新魏" pitchFamily="2" charset="-122"/>
              <a:ea typeface="华文新魏" pitchFamily="2" charset="-122"/>
            </a:endParaRPr>
          </a:p>
          <a:p>
            <a:r>
              <a:rPr kumimoji="1" lang="zh-CN" altLang="en-US" sz="2400" b="1" dirty="0" smtClean="0">
                <a:latin typeface="华文新魏" pitchFamily="2" charset="-122"/>
                <a:ea typeface="华文新魏" pitchFamily="2" charset="-122"/>
              </a:rPr>
              <a:t>决心严格履行政协协议，同时做好自卫战争的准备，把</a:t>
            </a:r>
            <a:r>
              <a:rPr kumimoji="1" lang="zh-CN" altLang="en-US" sz="2400" b="1" dirty="0" smtClean="0">
                <a:solidFill>
                  <a:srgbClr val="FF0000"/>
                </a:solidFill>
                <a:latin typeface="华文新魏" pitchFamily="2" charset="-122"/>
                <a:ea typeface="华文新魏" pitchFamily="2" charset="-122"/>
              </a:rPr>
              <a:t>练兵、减租、生产</a:t>
            </a:r>
            <a:r>
              <a:rPr kumimoji="1" lang="zh-CN" altLang="en-US" sz="2400" b="1" dirty="0" smtClean="0">
                <a:latin typeface="华文新魏" pitchFamily="2" charset="-122"/>
                <a:ea typeface="华文新魏" pitchFamily="2" charset="-122"/>
              </a:rPr>
              <a:t>作为解放区的三件中心工作。</a:t>
            </a:r>
            <a:endParaRPr kumimoji="1" lang="en-US" altLang="zh-CN" sz="2400" b="1" dirty="0" smtClean="0">
              <a:latin typeface="华文新魏" pitchFamily="2" charset="-122"/>
              <a:ea typeface="华文新魏" pitchFamily="2" charset="-122"/>
            </a:endParaRPr>
          </a:p>
          <a:p>
            <a:r>
              <a:rPr kumimoji="1" lang="zh-CN" altLang="en-US" sz="2400" b="1" dirty="0" smtClean="0">
                <a:latin typeface="华文新魏" pitchFamily="2" charset="-122"/>
                <a:ea typeface="华文新魏" pitchFamily="2" charset="-122"/>
              </a:rPr>
              <a:t> （</a:t>
            </a:r>
            <a:r>
              <a:rPr kumimoji="1" lang="en-US" altLang="zh-CN" sz="2400" b="1" dirty="0" smtClean="0">
                <a:latin typeface="华文新魏" pitchFamily="2" charset="-122"/>
                <a:ea typeface="华文新魏" pitchFamily="2" charset="-122"/>
              </a:rPr>
              <a:t>2</a:t>
            </a:r>
            <a:r>
              <a:rPr kumimoji="1" lang="zh-CN" altLang="en-US" sz="2400" b="1" dirty="0" smtClean="0">
                <a:latin typeface="华文新魏" pitchFamily="2" charset="-122"/>
                <a:ea typeface="华文新魏" pitchFamily="2" charset="-122"/>
              </a:rPr>
              <a:t>）国民党以扩大内战的行动，使政协协议成为一纸空文</a:t>
            </a:r>
            <a:endParaRPr kumimoji="1" lang="en-US" altLang="zh-CN" sz="2400" b="1" dirty="0" smtClean="0">
              <a:latin typeface="华文新魏" pitchFamily="2" charset="-122"/>
              <a:ea typeface="华文新魏" pitchFamily="2" charset="-122"/>
            </a:endParaRPr>
          </a:p>
          <a:p>
            <a:r>
              <a:rPr kumimoji="1" lang="zh-CN" altLang="en-US" sz="2400" b="1" dirty="0" smtClean="0">
                <a:latin typeface="华文新魏" pitchFamily="2" charset="-122"/>
                <a:ea typeface="华文新魏" pitchFamily="2" charset="-122"/>
              </a:rPr>
              <a:t>国民党六届二中全会</a:t>
            </a:r>
            <a:endParaRPr lang="zh-CN" altLang="en-US" sz="2400" dirty="0"/>
          </a:p>
        </p:txBody>
      </p:sp>
      <p:grpSp>
        <p:nvGrpSpPr>
          <p:cNvPr id="5" name="组合 4"/>
          <p:cNvGrpSpPr/>
          <p:nvPr/>
        </p:nvGrpSpPr>
        <p:grpSpPr>
          <a:xfrm>
            <a:off x="1043608" y="3573016"/>
            <a:ext cx="6947942" cy="3096443"/>
            <a:chOff x="1475656" y="2924944"/>
            <a:chExt cx="6947942" cy="3096443"/>
          </a:xfrm>
        </p:grpSpPr>
        <p:pic>
          <p:nvPicPr>
            <p:cNvPr id="6" name="Picture 2" descr="美国政府支持蒋介石发动内战1">
              <a:hlinkClick r:id="rId2" action="ppaction://hlinksldjump"/>
            </p:cNvPr>
            <p:cNvPicPr>
              <a:picLocks noChangeAspect="1" noChangeArrowheads="1"/>
            </p:cNvPicPr>
            <p:nvPr/>
          </p:nvPicPr>
          <p:blipFill>
            <a:blip r:embed="rId3" cstate="print"/>
            <a:srcRect/>
            <a:stretch>
              <a:fillRect/>
            </a:stretch>
          </p:blipFill>
          <p:spPr bwMode="auto">
            <a:xfrm>
              <a:off x="1475656" y="3645024"/>
              <a:ext cx="3491632" cy="2376363"/>
            </a:xfrm>
            <a:prstGeom prst="rect">
              <a:avLst/>
            </a:prstGeom>
            <a:noFill/>
            <a:ln w="9525">
              <a:noFill/>
              <a:miter lim="800000"/>
              <a:headEnd/>
              <a:tailEnd/>
            </a:ln>
          </p:spPr>
        </p:pic>
        <p:pic>
          <p:nvPicPr>
            <p:cNvPr id="7" name="Picture 3" descr="美国政府支持蒋介石发动内战">
              <a:hlinkClick r:id="rId2" action="ppaction://hlinksldjump"/>
            </p:cNvPr>
            <p:cNvPicPr>
              <a:picLocks noChangeAspect="1" noChangeArrowheads="1"/>
            </p:cNvPicPr>
            <p:nvPr/>
          </p:nvPicPr>
          <p:blipFill>
            <a:blip r:embed="rId4" cstate="print"/>
            <a:srcRect/>
            <a:stretch>
              <a:fillRect/>
            </a:stretch>
          </p:blipFill>
          <p:spPr bwMode="auto">
            <a:xfrm>
              <a:off x="4860032" y="2924944"/>
              <a:ext cx="3563566" cy="2269985"/>
            </a:xfrm>
            <a:prstGeom prst="rect">
              <a:avLst/>
            </a:prstGeom>
            <a:noFill/>
            <a:ln w="9525">
              <a:noFill/>
              <a:miter lim="800000"/>
              <a:headEnd/>
              <a:tailEnd/>
            </a:ln>
          </p:spPr>
        </p:pic>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8"/>
          <p:cNvGrpSpPr>
            <a:grpSpLocks/>
          </p:cNvGrpSpPr>
          <p:nvPr/>
        </p:nvGrpSpPr>
        <p:grpSpPr bwMode="auto">
          <a:xfrm>
            <a:off x="4211960" y="980729"/>
            <a:ext cx="3672408" cy="2376264"/>
            <a:chOff x="2699" y="1525"/>
            <a:chExt cx="2631" cy="2209"/>
          </a:xfrm>
        </p:grpSpPr>
        <p:pic>
          <p:nvPicPr>
            <p:cNvPr id="588809" name="Picture 9" descr="中原突围"/>
            <p:cNvPicPr>
              <a:picLocks noChangeAspect="1" noChangeArrowheads="1"/>
            </p:cNvPicPr>
            <p:nvPr/>
          </p:nvPicPr>
          <p:blipFill>
            <a:blip r:embed="rId3" cstate="print"/>
            <a:srcRect/>
            <a:stretch>
              <a:fillRect/>
            </a:stretch>
          </p:blipFill>
          <p:spPr bwMode="auto">
            <a:xfrm>
              <a:off x="2699" y="1525"/>
              <a:ext cx="2631" cy="1864"/>
            </a:xfrm>
            <a:prstGeom prst="rect">
              <a:avLst/>
            </a:prstGeom>
            <a:noFill/>
          </p:spPr>
        </p:pic>
        <p:sp>
          <p:nvSpPr>
            <p:cNvPr id="588810" name="Text Box 10"/>
            <p:cNvSpPr txBox="1">
              <a:spLocks noChangeArrowheads="1"/>
            </p:cNvSpPr>
            <p:nvPr/>
          </p:nvSpPr>
          <p:spPr bwMode="auto">
            <a:xfrm>
              <a:off x="3024" y="3430"/>
              <a:ext cx="1883" cy="304"/>
            </a:xfrm>
            <a:prstGeom prst="rect">
              <a:avLst/>
            </a:prstGeom>
            <a:noFill/>
            <a:ln w="9525">
              <a:noFill/>
              <a:miter lim="800000"/>
              <a:headEnd/>
              <a:tailEnd/>
            </a:ln>
            <a:effectLst/>
          </p:spPr>
          <p:txBody>
            <a:bodyPr>
              <a:spAutoFit/>
            </a:bodyPr>
            <a:lstStyle/>
            <a:p>
              <a:pPr algn="ctr" eaLnBrk="0" hangingPunct="0">
                <a:spcBef>
                  <a:spcPct val="50000"/>
                </a:spcBef>
              </a:pPr>
              <a:r>
                <a:rPr kumimoji="1" lang="zh-CN" altLang="en-US" sz="1600" b="1" dirty="0">
                  <a:solidFill>
                    <a:srgbClr val="660066"/>
                  </a:solidFill>
                  <a:latin typeface="华文新魏" pitchFamily="2" charset="-122"/>
                  <a:ea typeface="华文新魏" pitchFamily="2" charset="-122"/>
                </a:rPr>
                <a:t>中原突围</a:t>
              </a:r>
            </a:p>
          </p:txBody>
        </p:sp>
        <p:pic>
          <p:nvPicPr>
            <p:cNvPr id="588811" name="Picture 11" descr="u=3152815467,1707066320&amp;gp=38">
              <a:hlinkClick r:id="rId4"/>
            </p:cNvPr>
            <p:cNvPicPr>
              <a:picLocks noChangeAspect="1" noChangeArrowheads="1"/>
            </p:cNvPicPr>
            <p:nvPr/>
          </p:nvPicPr>
          <p:blipFill>
            <a:blip r:embed="rId5" cstate="print"/>
            <a:srcRect/>
            <a:stretch>
              <a:fillRect/>
            </a:stretch>
          </p:blipFill>
          <p:spPr bwMode="auto">
            <a:xfrm>
              <a:off x="2699" y="2614"/>
              <a:ext cx="555" cy="771"/>
            </a:xfrm>
            <a:prstGeom prst="rect">
              <a:avLst/>
            </a:prstGeom>
            <a:noFill/>
          </p:spPr>
        </p:pic>
        <p:sp>
          <p:nvSpPr>
            <p:cNvPr id="588812" name="Text Box 12"/>
            <p:cNvSpPr txBox="1">
              <a:spLocks noChangeArrowheads="1"/>
            </p:cNvSpPr>
            <p:nvPr/>
          </p:nvSpPr>
          <p:spPr bwMode="auto">
            <a:xfrm>
              <a:off x="3287" y="3158"/>
              <a:ext cx="1218" cy="258"/>
            </a:xfrm>
            <a:prstGeom prst="rect">
              <a:avLst/>
            </a:prstGeom>
            <a:noFill/>
            <a:ln w="9525">
              <a:noFill/>
              <a:miter lim="800000"/>
              <a:headEnd/>
              <a:tailEnd/>
            </a:ln>
            <a:effectLst/>
          </p:spPr>
          <p:txBody>
            <a:bodyPr wrap="square">
              <a:spAutoFit/>
            </a:bodyPr>
            <a:lstStyle/>
            <a:p>
              <a:pPr eaLnBrk="0" hangingPunct="0">
                <a:spcBef>
                  <a:spcPct val="50000"/>
                </a:spcBef>
              </a:pPr>
              <a:r>
                <a:rPr kumimoji="1" lang="zh-CN" altLang="en-US" sz="1200" b="1" dirty="0" smtClean="0">
                  <a:solidFill>
                    <a:schemeClr val="tx1"/>
                  </a:solidFill>
                  <a:latin typeface="华文新魏" pitchFamily="2" charset="-122"/>
                  <a:ea typeface="华文新魏" pitchFamily="2" charset="-122"/>
                </a:rPr>
                <a:t>李先念</a:t>
              </a:r>
              <a:r>
                <a:rPr kumimoji="1" lang="en-US" altLang="zh-CN" sz="1200" b="1" dirty="0" smtClean="0">
                  <a:solidFill>
                    <a:schemeClr val="tx1"/>
                  </a:solidFill>
                  <a:latin typeface="华文新魏" pitchFamily="2" charset="-122"/>
                  <a:ea typeface="华文新魏" pitchFamily="2" charset="-122"/>
                </a:rPr>
                <a:t>(1909—1992)</a:t>
              </a:r>
              <a:endParaRPr kumimoji="1" lang="zh-CN" altLang="en-US" sz="1200" b="1" dirty="0">
                <a:solidFill>
                  <a:schemeClr val="tx1"/>
                </a:solidFill>
                <a:latin typeface="华文新魏" pitchFamily="2" charset="-122"/>
                <a:ea typeface="华文新魏" pitchFamily="2" charset="-122"/>
              </a:endParaRPr>
            </a:p>
          </p:txBody>
        </p:sp>
      </p:grpSp>
      <p:sp>
        <p:nvSpPr>
          <p:cNvPr id="588815" name="Rectangle 15"/>
          <p:cNvSpPr>
            <a:spLocks noChangeArrowheads="1"/>
          </p:cNvSpPr>
          <p:nvPr/>
        </p:nvSpPr>
        <p:spPr bwMode="auto">
          <a:xfrm>
            <a:off x="323529" y="260350"/>
            <a:ext cx="8374384" cy="1139825"/>
          </a:xfrm>
          <a:prstGeom prst="rect">
            <a:avLst/>
          </a:prstGeom>
          <a:noFill/>
          <a:ln w="9525">
            <a:noFill/>
            <a:miter lim="800000"/>
            <a:headEnd/>
            <a:tailEnd/>
          </a:ln>
          <a:effectLst/>
        </p:spPr>
        <p:txBody>
          <a:bodyPr/>
          <a:lstStyle/>
          <a:p>
            <a:r>
              <a:rPr kumimoji="1" lang="zh-CN" altLang="en-US" sz="4000" b="1" dirty="0">
                <a:latin typeface="华文新魏" pitchFamily="2" charset="-122"/>
                <a:ea typeface="华文新魏" pitchFamily="2" charset="-122"/>
              </a:rPr>
              <a:t>（二）国民党发动内战和解放区军民的自卫战争</a:t>
            </a:r>
          </a:p>
        </p:txBody>
      </p:sp>
      <p:sp>
        <p:nvSpPr>
          <p:cNvPr id="588816" name="Rectangle 16"/>
          <p:cNvSpPr>
            <a:spLocks noChangeArrowheads="1"/>
          </p:cNvSpPr>
          <p:nvPr/>
        </p:nvSpPr>
        <p:spPr bwMode="auto">
          <a:xfrm>
            <a:off x="395536" y="1772816"/>
            <a:ext cx="7797304" cy="703262"/>
          </a:xfrm>
          <a:prstGeom prst="rect">
            <a:avLst/>
          </a:prstGeom>
          <a:noFill/>
          <a:ln w="9525">
            <a:noFill/>
            <a:miter lim="800000"/>
            <a:headEnd/>
            <a:tailEnd/>
          </a:ln>
          <a:effectLst/>
        </p:spPr>
        <p:txBody>
          <a:bodyPr/>
          <a:lstStyle/>
          <a:p>
            <a:r>
              <a:rPr kumimoji="1" lang="en-US" altLang="zh-CN" sz="3800" b="1" dirty="0">
                <a:solidFill>
                  <a:schemeClr val="tx1"/>
                </a:solidFill>
                <a:latin typeface="华文新魏" pitchFamily="2" charset="-122"/>
                <a:ea typeface="华文新魏" pitchFamily="2" charset="-122"/>
              </a:rPr>
              <a:t>1</a:t>
            </a:r>
            <a:r>
              <a:rPr kumimoji="1" lang="zh-CN" altLang="en-US" sz="3800" b="1" dirty="0">
                <a:solidFill>
                  <a:schemeClr val="tx1"/>
                </a:solidFill>
                <a:latin typeface="华文新魏" pitchFamily="2" charset="-122"/>
                <a:ea typeface="华文新魏" pitchFamily="2" charset="-122"/>
              </a:rPr>
              <a:t>、全面内战爆发</a:t>
            </a:r>
            <a:r>
              <a:rPr kumimoji="1" lang="zh-CN" altLang="en-US" sz="3800" b="1" dirty="0">
                <a:solidFill>
                  <a:srgbClr val="FF3300"/>
                </a:solidFill>
                <a:latin typeface="华文新魏" pitchFamily="2" charset="-122"/>
                <a:ea typeface="华文新魏" pitchFamily="2" charset="-122"/>
              </a:rPr>
              <a:t> </a:t>
            </a:r>
          </a:p>
        </p:txBody>
      </p:sp>
      <p:sp>
        <p:nvSpPr>
          <p:cNvPr id="588817" name="Rectangle 17"/>
          <p:cNvSpPr>
            <a:spLocks noChangeArrowheads="1"/>
          </p:cNvSpPr>
          <p:nvPr/>
        </p:nvSpPr>
        <p:spPr bwMode="auto">
          <a:xfrm>
            <a:off x="323529" y="2852936"/>
            <a:ext cx="2304256" cy="3313113"/>
          </a:xfrm>
          <a:prstGeom prst="rect">
            <a:avLst/>
          </a:prstGeom>
          <a:noFill/>
          <a:ln w="9525">
            <a:noFill/>
            <a:miter lim="800000"/>
            <a:headEnd/>
            <a:tailEnd/>
          </a:ln>
          <a:effectLst/>
        </p:spPr>
        <p:txBody>
          <a:bodyPr/>
          <a:lstStyle/>
          <a:p>
            <a:pPr marL="342900" indent="-342900">
              <a:spcBef>
                <a:spcPct val="20000"/>
              </a:spcBef>
              <a:buClr>
                <a:schemeClr val="accent1"/>
              </a:buClr>
              <a:buSzPct val="65000"/>
              <a:buFont typeface="Wingdings" pitchFamily="2" charset="2"/>
              <a:buChar char="n"/>
            </a:pPr>
            <a:r>
              <a:rPr lang="en-US" altLang="zh-CN" sz="2400" b="1" dirty="0">
                <a:solidFill>
                  <a:schemeClr val="tx1"/>
                </a:solidFill>
                <a:latin typeface="华文新魏" pitchFamily="2" charset="-122"/>
                <a:ea typeface="华文新魏" pitchFamily="2" charset="-122"/>
              </a:rPr>
              <a:t>1946</a:t>
            </a:r>
            <a:r>
              <a:rPr lang="zh-CN" altLang="en-US" sz="2400" b="1" dirty="0">
                <a:solidFill>
                  <a:schemeClr val="tx1"/>
                </a:solidFill>
                <a:latin typeface="华文新魏" pitchFamily="2" charset="-122"/>
                <a:ea typeface="华文新魏" pitchFamily="2" charset="-122"/>
              </a:rPr>
              <a:t>年</a:t>
            </a:r>
            <a:r>
              <a:rPr lang="en-US" altLang="zh-CN" sz="2400" b="1" dirty="0">
                <a:solidFill>
                  <a:schemeClr val="tx1"/>
                </a:solidFill>
                <a:latin typeface="华文新魏" pitchFamily="2" charset="-122"/>
                <a:ea typeface="华文新魏" pitchFamily="2" charset="-122"/>
              </a:rPr>
              <a:t>6</a:t>
            </a:r>
            <a:r>
              <a:rPr lang="zh-CN" altLang="en-US" sz="2400" b="1" dirty="0">
                <a:solidFill>
                  <a:schemeClr val="tx1"/>
                </a:solidFill>
                <a:latin typeface="华文新魏" pitchFamily="2" charset="-122"/>
                <a:ea typeface="华文新魏" pitchFamily="2" charset="-122"/>
              </a:rPr>
              <a:t>月</a:t>
            </a:r>
            <a:r>
              <a:rPr lang="en-US" altLang="zh-CN" sz="2400" b="1" dirty="0">
                <a:solidFill>
                  <a:schemeClr val="tx1"/>
                </a:solidFill>
                <a:latin typeface="华文新魏" pitchFamily="2" charset="-122"/>
                <a:ea typeface="华文新魏" pitchFamily="2" charset="-122"/>
              </a:rPr>
              <a:t>26</a:t>
            </a:r>
            <a:r>
              <a:rPr lang="zh-CN" altLang="en-US" sz="2400" b="1" dirty="0">
                <a:solidFill>
                  <a:schemeClr val="tx1"/>
                </a:solidFill>
                <a:latin typeface="华文新魏" pitchFamily="2" charset="-122"/>
                <a:ea typeface="华文新魏" pitchFamily="2" charset="-122"/>
              </a:rPr>
              <a:t>日</a:t>
            </a:r>
            <a:r>
              <a:rPr lang="en-US" altLang="zh-CN" sz="2400" b="1" dirty="0">
                <a:solidFill>
                  <a:schemeClr val="tx1"/>
                </a:solidFill>
                <a:latin typeface="华文新魏" pitchFamily="2" charset="-122"/>
                <a:ea typeface="华文新魏" pitchFamily="2" charset="-122"/>
              </a:rPr>
              <a:t>, </a:t>
            </a:r>
            <a:r>
              <a:rPr lang="zh-CN" altLang="en-US" sz="2400" b="1" dirty="0" smtClean="0">
                <a:solidFill>
                  <a:schemeClr val="tx1"/>
                </a:solidFill>
                <a:latin typeface="华文新魏" pitchFamily="2" charset="-122"/>
                <a:ea typeface="华文新魏" pitchFamily="2" charset="-122"/>
              </a:rPr>
              <a:t>国民党军</a:t>
            </a:r>
            <a:r>
              <a:rPr lang="en-US" altLang="zh-CN" sz="2400" b="1" dirty="0" err="1" smtClean="0">
                <a:latin typeface="华文新魏" pitchFamily="2" charset="-122"/>
                <a:ea typeface="华文新魏" pitchFamily="2" charset="-122"/>
              </a:rPr>
              <a:t>刘峙、程潜部</a:t>
            </a:r>
            <a:r>
              <a:rPr lang="zh-CN" altLang="en-US" sz="2400" b="1" dirty="0" smtClean="0">
                <a:latin typeface="华文新魏" pitchFamily="2" charset="-122"/>
                <a:ea typeface="华文新魏" pitchFamily="2" charset="-122"/>
              </a:rPr>
              <a:t>进攻</a:t>
            </a:r>
            <a:r>
              <a:rPr lang="zh-CN" altLang="en-US" sz="2400" b="1" dirty="0">
                <a:latin typeface="华文新魏" pitchFamily="2" charset="-122"/>
                <a:ea typeface="华文新魏" pitchFamily="2" charset="-122"/>
              </a:rPr>
              <a:t>中原</a:t>
            </a:r>
            <a:r>
              <a:rPr lang="zh-CN" altLang="en-US" sz="2400" b="1" dirty="0" smtClean="0">
                <a:latin typeface="华文新魏" pitchFamily="2" charset="-122"/>
                <a:ea typeface="华文新魏" pitchFamily="2" charset="-122"/>
              </a:rPr>
              <a:t>解放区</a:t>
            </a:r>
            <a:r>
              <a:rPr lang="en-US" altLang="zh-CN" sz="2400" b="1" dirty="0" err="1" smtClean="0">
                <a:latin typeface="华文新魏" pitchFamily="2" charset="-122"/>
                <a:ea typeface="华文新魏" pitchFamily="2" charset="-122"/>
              </a:rPr>
              <a:t>宣化店</a:t>
            </a:r>
            <a:r>
              <a:rPr lang="zh-CN" altLang="en-US" sz="2400" b="1" dirty="0" smtClean="0">
                <a:latin typeface="华文新魏" pitchFamily="2" charset="-122"/>
                <a:ea typeface="华文新魏" pitchFamily="2" charset="-122"/>
              </a:rPr>
              <a:t>，</a:t>
            </a:r>
            <a:r>
              <a:rPr lang="zh-CN" altLang="en-US" sz="2400" b="1" dirty="0">
                <a:latin typeface="华文新魏" pitchFamily="2" charset="-122"/>
                <a:ea typeface="华文新魏" pitchFamily="2" charset="-122"/>
              </a:rPr>
              <a:t>挑起</a:t>
            </a:r>
            <a:r>
              <a:rPr lang="zh-CN" altLang="en-US" sz="2400" b="1" dirty="0">
                <a:solidFill>
                  <a:schemeClr val="tx1"/>
                </a:solidFill>
                <a:latin typeface="华文新魏" pitchFamily="2" charset="-122"/>
                <a:ea typeface="华文新魏" pitchFamily="2" charset="-122"/>
              </a:rPr>
              <a:t>了全国性的内战。</a:t>
            </a:r>
          </a:p>
          <a:p>
            <a:pPr marL="342900" indent="-342900">
              <a:spcBef>
                <a:spcPct val="20000"/>
              </a:spcBef>
              <a:buClr>
                <a:schemeClr val="accent1"/>
              </a:buClr>
              <a:buSzPct val="65000"/>
              <a:buFont typeface="Wingdings" pitchFamily="2" charset="2"/>
              <a:buChar char="n"/>
            </a:pPr>
            <a:endParaRPr lang="en-US" altLang="zh-CN" sz="3000" b="1" dirty="0">
              <a:solidFill>
                <a:schemeClr val="tx1"/>
              </a:solidFill>
              <a:latin typeface="华文新魏" pitchFamily="2" charset="-122"/>
              <a:ea typeface="华文新魏" pitchFamily="2" charset="-122"/>
            </a:endParaRPr>
          </a:p>
        </p:txBody>
      </p:sp>
      <p:graphicFrame>
        <p:nvGraphicFramePr>
          <p:cNvPr id="87041" name="Object 1"/>
          <p:cNvGraphicFramePr>
            <a:graphicFrameLocks noChangeAspect="1"/>
          </p:cNvGraphicFramePr>
          <p:nvPr/>
        </p:nvGraphicFramePr>
        <p:xfrm>
          <a:off x="2915816" y="3573016"/>
          <a:ext cx="3744416" cy="2612581"/>
        </p:xfrm>
        <a:graphic>
          <a:graphicData uri="http://schemas.openxmlformats.org/presentationml/2006/ole">
            <p:oleObj spid="_x0000_s87041" name="BMP 图象" r:id="rId6" imgW="5630061" imgH="3885714" progId="PBrush">
              <p:embed/>
            </p:oleObj>
          </a:graphicData>
        </a:graphic>
      </p:graphicFrame>
      <p:sp>
        <p:nvSpPr>
          <p:cNvPr id="11" name="Text Box 3"/>
          <p:cNvSpPr txBox="1">
            <a:spLocks noChangeArrowheads="1"/>
          </p:cNvSpPr>
          <p:nvPr/>
        </p:nvSpPr>
        <p:spPr bwMode="auto">
          <a:xfrm>
            <a:off x="6876256" y="3284984"/>
            <a:ext cx="2016224" cy="3046988"/>
          </a:xfrm>
          <a:prstGeom prst="rect">
            <a:avLst/>
          </a:prstGeom>
          <a:solidFill>
            <a:schemeClr val="bg1"/>
          </a:solidFill>
          <a:ln w="9525">
            <a:noFill/>
            <a:miter lim="800000"/>
            <a:headEnd/>
            <a:tailEnd/>
          </a:ln>
        </p:spPr>
        <p:txBody>
          <a:bodyPr wrap="square">
            <a:spAutoFit/>
          </a:bodyPr>
          <a:lstStyle/>
          <a:p>
            <a:pPr>
              <a:spcBef>
                <a:spcPct val="50000"/>
              </a:spcBef>
            </a:pPr>
            <a:r>
              <a:rPr kumimoji="1" lang="en-US" altLang="zh-CN" sz="2400" b="1" dirty="0">
                <a:solidFill>
                  <a:srgbClr val="FF0000"/>
                </a:solidFill>
                <a:latin typeface="华文新魏" pitchFamily="2" charset="-122"/>
                <a:ea typeface="华文新魏" pitchFamily="2" charset="-122"/>
              </a:rPr>
              <a:t>1947</a:t>
            </a:r>
            <a:r>
              <a:rPr kumimoji="1" lang="zh-CN" altLang="en-US" sz="2400" b="1" dirty="0">
                <a:solidFill>
                  <a:schemeClr val="tx1"/>
                </a:solidFill>
                <a:latin typeface="华文新魏" pitchFamily="2" charset="-122"/>
                <a:ea typeface="华文新魏" pitchFamily="2" charset="-122"/>
              </a:rPr>
              <a:t>年</a:t>
            </a:r>
            <a:r>
              <a:rPr kumimoji="1" lang="en-US" altLang="zh-CN" sz="2400" b="1" dirty="0">
                <a:solidFill>
                  <a:srgbClr val="FF0000"/>
                </a:solidFill>
                <a:latin typeface="华文新魏" pitchFamily="2" charset="-122"/>
                <a:ea typeface="华文新魏" pitchFamily="2" charset="-122"/>
              </a:rPr>
              <a:t>3</a:t>
            </a:r>
            <a:r>
              <a:rPr kumimoji="1" lang="zh-CN" altLang="en-US" sz="2400" b="1" dirty="0">
                <a:solidFill>
                  <a:schemeClr val="tx1"/>
                </a:solidFill>
                <a:latin typeface="华文新魏" pitchFamily="2" charset="-122"/>
                <a:ea typeface="华文新魏" pitchFamily="2" charset="-122"/>
              </a:rPr>
              <a:t>月，国民党当局限令中共驻南京、上海、重庆三地代表及工作人员全部撤退，</a:t>
            </a:r>
            <a:r>
              <a:rPr kumimoji="1" lang="zh-CN" altLang="en-US" sz="2400" b="1" dirty="0">
                <a:solidFill>
                  <a:srgbClr val="FF0000"/>
                </a:solidFill>
                <a:latin typeface="华文新魏" pitchFamily="2" charset="-122"/>
                <a:ea typeface="华文新魏" pitchFamily="2" charset="-122"/>
              </a:rPr>
              <a:t>国共关系彻底破裂</a:t>
            </a:r>
            <a:r>
              <a:rPr kumimoji="1" lang="zh-CN" altLang="en-US" sz="2400" b="1" dirty="0">
                <a:solidFill>
                  <a:schemeClr val="tx1"/>
                </a:solidFill>
                <a:latin typeface="华文新魏" pitchFamily="2" charset="-122"/>
                <a:ea typeface="华文新魏" pitchFamily="2" charset="-122"/>
              </a:rPr>
              <a:t>。</a:t>
            </a:r>
          </a:p>
        </p:txBody>
      </p:sp>
      <p:sp>
        <p:nvSpPr>
          <p:cNvPr id="12" name="Rectangle 4"/>
          <p:cNvSpPr>
            <a:spLocks noChangeArrowheads="1"/>
          </p:cNvSpPr>
          <p:nvPr/>
        </p:nvSpPr>
        <p:spPr bwMode="auto">
          <a:xfrm>
            <a:off x="2987824" y="6093296"/>
            <a:ext cx="3539505" cy="533400"/>
          </a:xfrm>
          <a:prstGeom prst="rect">
            <a:avLst/>
          </a:prstGeom>
          <a:noFill/>
          <a:ln w="9525">
            <a:noFill/>
            <a:miter lim="800000"/>
            <a:headEnd/>
            <a:tailEnd/>
          </a:ln>
          <a:effectLst/>
        </p:spPr>
        <p:txBody>
          <a:bodyPr/>
          <a:lstStyle/>
          <a:p>
            <a:pPr marL="342900" indent="-342900">
              <a:lnSpc>
                <a:spcPct val="80000"/>
              </a:lnSpc>
              <a:spcBef>
                <a:spcPct val="20000"/>
              </a:spcBef>
              <a:buClr>
                <a:schemeClr val="accent1"/>
              </a:buClr>
              <a:buSzPct val="65000"/>
              <a:buFont typeface="Wingdings" pitchFamily="2" charset="2"/>
              <a:buChar char="n"/>
            </a:pPr>
            <a:r>
              <a:rPr kumimoji="1" lang="zh-CN" altLang="en-US" sz="1400" b="1" dirty="0" smtClean="0">
                <a:latin typeface="华文新魏" pitchFamily="2" charset="-122"/>
                <a:ea typeface="华文新魏" pitchFamily="2" charset="-122"/>
              </a:rPr>
              <a:t>中共代表团</a:t>
            </a:r>
            <a:r>
              <a:rPr kumimoji="1" lang="zh-CN" altLang="en-US" sz="1400" b="1" dirty="0">
                <a:latin typeface="华文新魏" pitchFamily="2" charset="-122"/>
                <a:ea typeface="华文新魏" pitchFamily="2" charset="-122"/>
              </a:rPr>
              <a:t>撤离南京前，宴请民主同盟负责人，并留影纪念。</a:t>
            </a:r>
            <a:endParaRPr lang="zh-CN" altLang="en-US" sz="1400" b="1" dirty="0">
              <a:latin typeface="华文新魏" pitchFamily="2" charset="-122"/>
              <a:ea typeface="华文新魏" pitchFamily="2" charset="-122"/>
            </a:endParaRPr>
          </a:p>
        </p:txBody>
      </p:sp>
    </p:spTree>
  </p:cSld>
  <p:clrMapOvr>
    <a:masterClrMapping/>
  </p:clrMapOvr>
  <p:transition>
    <p:checke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表格 2"/>
          <p:cNvGraphicFramePr>
            <a:graphicFrameLocks noGrp="1"/>
          </p:cNvGraphicFramePr>
          <p:nvPr/>
        </p:nvGraphicFramePr>
        <p:xfrm>
          <a:off x="899592" y="1916832"/>
          <a:ext cx="6984776" cy="3399904"/>
        </p:xfrm>
        <a:graphic>
          <a:graphicData uri="http://schemas.openxmlformats.org/drawingml/2006/table">
            <a:tbl>
              <a:tblPr/>
              <a:tblGrid>
                <a:gridCol w="1422048"/>
                <a:gridCol w="2781364"/>
                <a:gridCol w="2781364"/>
              </a:tblGrid>
              <a:tr h="580421">
                <a:tc>
                  <a:txBody>
                    <a:bodyPr/>
                    <a:lstStyle/>
                    <a:p>
                      <a:pPr algn="ctr">
                        <a:spcAft>
                          <a:spcPts val="0"/>
                        </a:spcAft>
                      </a:pPr>
                      <a:endParaRPr lang="en-US" sz="2000" b="1" kern="100" dirty="0">
                        <a:latin typeface="华文新魏" pitchFamily="2" charset="-122"/>
                        <a:ea typeface="华文新魏" pitchFamily="2" charset="-122"/>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2000" b="1" dirty="0" smtClean="0">
                          <a:solidFill>
                            <a:schemeClr val="tx1"/>
                          </a:solidFill>
                          <a:latin typeface="华文新魏" pitchFamily="2" charset="-122"/>
                          <a:ea typeface="华文新魏" pitchFamily="2" charset="-122"/>
                        </a:rPr>
                        <a:t>国民党</a:t>
                      </a:r>
                    </a:p>
                    <a:p>
                      <a:pPr algn="ctr">
                        <a:spcAft>
                          <a:spcPts val="0"/>
                        </a:spcAft>
                      </a:pPr>
                      <a:endParaRPr lang="en-US" sz="2000" b="1" kern="100" dirty="0">
                        <a:latin typeface="华文新魏" pitchFamily="2" charset="-122"/>
                        <a:ea typeface="华文新魏" pitchFamily="2" charset="-122"/>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2000" b="1" dirty="0" smtClean="0">
                          <a:solidFill>
                            <a:schemeClr val="tx1"/>
                          </a:solidFill>
                          <a:latin typeface="华文新魏" pitchFamily="2" charset="-122"/>
                          <a:ea typeface="华文新魏" pitchFamily="2" charset="-122"/>
                        </a:rPr>
                        <a:t>共产党</a:t>
                      </a:r>
                    </a:p>
                    <a:p>
                      <a:pPr algn="ctr">
                        <a:spcAft>
                          <a:spcPts val="0"/>
                        </a:spcAft>
                      </a:pPr>
                      <a:endParaRPr lang="en-US" sz="2000" b="1" kern="100" dirty="0">
                        <a:latin typeface="华文新魏" pitchFamily="2" charset="-122"/>
                        <a:ea typeface="华文新魏" pitchFamily="2" charset="-122"/>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8042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2000" b="1" dirty="0" smtClean="0">
                          <a:solidFill>
                            <a:schemeClr val="tx1"/>
                          </a:solidFill>
                          <a:latin typeface="华文新魏" pitchFamily="2" charset="-122"/>
                          <a:ea typeface="华文新魏" pitchFamily="2" charset="-122"/>
                        </a:rPr>
                        <a:t>拥有军队</a:t>
                      </a:r>
                    </a:p>
                    <a:p>
                      <a:pPr algn="ctr">
                        <a:spcAft>
                          <a:spcPts val="0"/>
                        </a:spcAft>
                      </a:pPr>
                      <a:endParaRPr lang="en-US" sz="2000" b="1" kern="100" dirty="0">
                        <a:latin typeface="华文新魏" pitchFamily="2" charset="-122"/>
                        <a:ea typeface="华文新魏" pitchFamily="2" charset="-122"/>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000" b="1" dirty="0" smtClean="0">
                          <a:solidFill>
                            <a:schemeClr val="tx1"/>
                          </a:solidFill>
                          <a:latin typeface="华文新魏" pitchFamily="2" charset="-122"/>
                          <a:ea typeface="华文新魏" pitchFamily="2" charset="-122"/>
                        </a:rPr>
                        <a:t>430</a:t>
                      </a:r>
                      <a:r>
                        <a:rPr lang="zh-CN" altLang="en-US" sz="2000" b="1" dirty="0" smtClean="0">
                          <a:solidFill>
                            <a:schemeClr val="tx1"/>
                          </a:solidFill>
                          <a:latin typeface="华文新魏" pitchFamily="2" charset="-122"/>
                          <a:ea typeface="华文新魏" pitchFamily="2" charset="-122"/>
                        </a:rPr>
                        <a:t>万人</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000" b="1" dirty="0" smtClean="0">
                          <a:solidFill>
                            <a:schemeClr val="tx1"/>
                          </a:solidFill>
                          <a:latin typeface="华文新魏" pitchFamily="2" charset="-122"/>
                          <a:ea typeface="华文新魏" pitchFamily="2" charset="-122"/>
                        </a:rPr>
                        <a:t>130</a:t>
                      </a:r>
                      <a:r>
                        <a:rPr lang="zh-CN" altLang="en-US" sz="2000" b="1" dirty="0" smtClean="0">
                          <a:solidFill>
                            <a:schemeClr val="tx1"/>
                          </a:solidFill>
                          <a:latin typeface="华文新魏" pitchFamily="2" charset="-122"/>
                          <a:ea typeface="华文新魏" pitchFamily="2" charset="-122"/>
                        </a:rPr>
                        <a:t>万人</a:t>
                      </a:r>
                    </a:p>
                    <a:p>
                      <a:pPr algn="ctr">
                        <a:spcAft>
                          <a:spcPts val="0"/>
                        </a:spcAft>
                      </a:pPr>
                      <a:endParaRPr lang="en-US" sz="2000" b="1" kern="100" dirty="0">
                        <a:latin typeface="华文新魏" pitchFamily="2" charset="-122"/>
                        <a:ea typeface="华文新魏" pitchFamily="2" charset="-122"/>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700472">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2000" b="1" dirty="0" smtClean="0">
                          <a:solidFill>
                            <a:schemeClr val="tx1"/>
                          </a:solidFill>
                          <a:latin typeface="华文新魏" pitchFamily="2" charset="-122"/>
                          <a:ea typeface="华文新魏" pitchFamily="2" charset="-122"/>
                        </a:rPr>
                        <a:t>武器装备</a:t>
                      </a:r>
                    </a:p>
                    <a:p>
                      <a:pPr algn="ctr">
                        <a:spcAft>
                          <a:spcPts val="0"/>
                        </a:spcAft>
                      </a:pPr>
                      <a:endParaRPr lang="en-US" sz="2000" b="1" kern="100" dirty="0">
                        <a:latin typeface="华文新魏" pitchFamily="2" charset="-122"/>
                        <a:ea typeface="华文新魏" pitchFamily="2" charset="-122"/>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2000" b="1" dirty="0" smtClean="0">
                          <a:solidFill>
                            <a:schemeClr val="tx1"/>
                          </a:solidFill>
                          <a:latin typeface="华文新魏" pitchFamily="2" charset="-122"/>
                          <a:ea typeface="华文新魏" pitchFamily="2" charset="-122"/>
                        </a:rPr>
                        <a:t>接收</a:t>
                      </a:r>
                      <a:r>
                        <a:rPr lang="en-US" altLang="zh-CN" sz="2000" b="1" dirty="0" smtClean="0">
                          <a:solidFill>
                            <a:schemeClr val="tx1"/>
                          </a:solidFill>
                          <a:latin typeface="华文新魏" pitchFamily="2" charset="-122"/>
                          <a:ea typeface="华文新魏" pitchFamily="2" charset="-122"/>
                        </a:rPr>
                        <a:t>100</a:t>
                      </a:r>
                      <a:r>
                        <a:rPr lang="zh-CN" altLang="en-US" sz="2000" b="1" dirty="0" smtClean="0">
                          <a:solidFill>
                            <a:schemeClr val="tx1"/>
                          </a:solidFill>
                          <a:latin typeface="华文新魏" pitchFamily="2" charset="-122"/>
                          <a:ea typeface="华文新魏" pitchFamily="2" charset="-122"/>
                        </a:rPr>
                        <a:t>万日军装备，取得大量美国武器</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2000" b="1" dirty="0" smtClean="0">
                          <a:solidFill>
                            <a:schemeClr val="tx1"/>
                          </a:solidFill>
                          <a:latin typeface="华文新魏" pitchFamily="2" charset="-122"/>
                          <a:ea typeface="华文新魏" pitchFamily="2" charset="-122"/>
                        </a:rPr>
                        <a:t>基本上是步枪</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8042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2000" b="1" dirty="0" smtClean="0">
                          <a:solidFill>
                            <a:schemeClr val="tx1"/>
                          </a:solidFill>
                          <a:latin typeface="华文新魏" pitchFamily="2" charset="-122"/>
                          <a:ea typeface="华文新魏" pitchFamily="2" charset="-122"/>
                        </a:rPr>
                        <a:t>拥有人口</a:t>
                      </a:r>
                    </a:p>
                    <a:p>
                      <a:pPr algn="ctr">
                        <a:spcAft>
                          <a:spcPts val="0"/>
                        </a:spcAft>
                      </a:pPr>
                      <a:endParaRPr lang="en-US" sz="2000" b="1" kern="100" dirty="0">
                        <a:latin typeface="华文新魏" pitchFamily="2" charset="-122"/>
                        <a:ea typeface="华文新魏" pitchFamily="2" charset="-122"/>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000" b="1" dirty="0" smtClean="0">
                          <a:solidFill>
                            <a:schemeClr val="tx1"/>
                          </a:solidFill>
                          <a:latin typeface="华文新魏" pitchFamily="2" charset="-122"/>
                          <a:ea typeface="华文新魏" pitchFamily="2" charset="-122"/>
                        </a:rPr>
                        <a:t>3</a:t>
                      </a:r>
                      <a:r>
                        <a:rPr lang="zh-CN" altLang="en-US" sz="2000" b="1" dirty="0" smtClean="0">
                          <a:solidFill>
                            <a:schemeClr val="tx1"/>
                          </a:solidFill>
                          <a:latin typeface="华文新魏" pitchFamily="2" charset="-122"/>
                          <a:ea typeface="华文新魏" pitchFamily="2" charset="-122"/>
                        </a:rPr>
                        <a:t>亿多</a:t>
                      </a:r>
                    </a:p>
                    <a:p>
                      <a:pPr algn="ctr">
                        <a:spcAft>
                          <a:spcPts val="0"/>
                        </a:spcAft>
                      </a:pPr>
                      <a:endParaRPr lang="en-US" sz="2000" b="1" kern="100" dirty="0">
                        <a:latin typeface="华文新魏" pitchFamily="2" charset="-122"/>
                        <a:ea typeface="华文新魏" pitchFamily="2" charset="-122"/>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000" b="1" dirty="0" smtClean="0">
                          <a:solidFill>
                            <a:schemeClr val="tx1"/>
                          </a:solidFill>
                          <a:latin typeface="华文新魏" pitchFamily="2" charset="-122"/>
                          <a:ea typeface="华文新魏" pitchFamily="2" charset="-122"/>
                        </a:rPr>
                        <a:t>1</a:t>
                      </a:r>
                      <a:r>
                        <a:rPr lang="zh-CN" altLang="en-US" sz="2000" b="1" dirty="0" smtClean="0">
                          <a:solidFill>
                            <a:schemeClr val="tx1"/>
                          </a:solidFill>
                          <a:latin typeface="华文新魏" pitchFamily="2" charset="-122"/>
                          <a:ea typeface="华文新魏" pitchFamily="2" charset="-122"/>
                        </a:rPr>
                        <a:t>亿多</a:t>
                      </a:r>
                    </a:p>
                    <a:p>
                      <a:pPr algn="ctr">
                        <a:spcAft>
                          <a:spcPts val="0"/>
                        </a:spcAft>
                      </a:pPr>
                      <a:endParaRPr lang="en-US" sz="2000" b="1" kern="100" dirty="0">
                        <a:latin typeface="华文新魏" pitchFamily="2" charset="-122"/>
                        <a:ea typeface="华文新魏" pitchFamily="2" charset="-122"/>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870632">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2000" b="1" dirty="0" smtClean="0">
                          <a:solidFill>
                            <a:schemeClr val="tx1"/>
                          </a:solidFill>
                          <a:latin typeface="华文新魏" pitchFamily="2" charset="-122"/>
                          <a:ea typeface="华文新魏" pitchFamily="2" charset="-122"/>
                        </a:rPr>
                        <a:t>控制地区</a:t>
                      </a:r>
                    </a:p>
                    <a:p>
                      <a:pPr algn="ctr">
                        <a:spcAft>
                          <a:spcPts val="0"/>
                        </a:spcAft>
                      </a:pPr>
                      <a:endParaRPr lang="en-US" sz="2000" b="1" kern="100" dirty="0">
                        <a:latin typeface="华文新魏" pitchFamily="2" charset="-122"/>
                        <a:ea typeface="华文新魏" pitchFamily="2" charset="-122"/>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2000" b="1" dirty="0" smtClean="0">
                          <a:solidFill>
                            <a:schemeClr val="tx1"/>
                          </a:solidFill>
                          <a:latin typeface="华文新魏" pitchFamily="2" charset="-122"/>
                          <a:ea typeface="华文新魏" pitchFamily="2" charset="-122"/>
                        </a:rPr>
                        <a:t>大城市，绝大部分铁路交通线</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2000" b="1" dirty="0" smtClean="0">
                          <a:solidFill>
                            <a:schemeClr val="tx1"/>
                          </a:solidFill>
                          <a:latin typeface="华文新魏" pitchFamily="2" charset="-122"/>
                          <a:ea typeface="华文新魏" pitchFamily="2" charset="-122"/>
                        </a:rPr>
                        <a:t>小城镇、乡村 偏远地区</a:t>
                      </a:r>
                    </a:p>
                    <a:p>
                      <a:pPr algn="ctr">
                        <a:spcAft>
                          <a:spcPts val="0"/>
                        </a:spcAft>
                      </a:pPr>
                      <a:endParaRPr lang="en-US" sz="2000" b="1" kern="100" dirty="0">
                        <a:latin typeface="华文新魏" pitchFamily="2" charset="-122"/>
                        <a:ea typeface="华文新魏" pitchFamily="2" charset="-122"/>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4" name="标题 1"/>
          <p:cNvSpPr txBox="1">
            <a:spLocks/>
          </p:cNvSpPr>
          <p:nvPr/>
        </p:nvSpPr>
        <p:spPr>
          <a:xfrm>
            <a:off x="1907704" y="908720"/>
            <a:ext cx="5832648" cy="580926"/>
          </a:xfrm>
          <a:prstGeom prst="rect">
            <a:avLst/>
          </a:prstGeom>
        </p:spPr>
        <p:txBody>
          <a:bodyPr>
            <a:normAutofit fontScale="92500" lnSpcReduction="10000"/>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zh-CN" altLang="en-US" sz="3600" b="1" i="0" u="none" strike="noStrike" kern="1200" cap="none" spc="0" normalizeH="0" baseline="0" noProof="0" dirty="0" smtClean="0">
                <a:ln>
                  <a:noFill/>
                </a:ln>
                <a:solidFill>
                  <a:schemeClr val="tx1"/>
                </a:solidFill>
                <a:effectLst/>
                <a:uLnTx/>
                <a:uFillTx/>
                <a:latin typeface="华文新魏" pitchFamily="2" charset="-122"/>
                <a:ea typeface="华文新魏" pitchFamily="2" charset="-122"/>
                <a:cs typeface="+mj-cs"/>
              </a:rPr>
              <a:t>解放战争开始时国共力量对比</a:t>
            </a:r>
            <a:endParaRPr kumimoji="0" lang="zh-CN" altLang="en-US" sz="3600" b="1" i="0" u="none" strike="noStrike" kern="1200" cap="none" spc="0" normalizeH="0" baseline="0" noProof="0" dirty="0">
              <a:ln>
                <a:noFill/>
              </a:ln>
              <a:solidFill>
                <a:schemeClr val="tx1"/>
              </a:solidFill>
              <a:effectLst/>
              <a:uLnTx/>
              <a:uFillTx/>
              <a:latin typeface="华文新魏" pitchFamily="2" charset="-122"/>
              <a:ea typeface="华文新魏" pitchFamily="2" charset="-122"/>
              <a:cs typeface="+mj-cs"/>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p:cNvGraphicFramePr>
            <a:graphicFrameLocks noGrp="1"/>
          </p:cNvGraphicFramePr>
          <p:nvPr/>
        </p:nvGraphicFramePr>
        <p:xfrm>
          <a:off x="971600" y="908721"/>
          <a:ext cx="7560840" cy="4389120"/>
        </p:xfrm>
        <a:graphic>
          <a:graphicData uri="http://schemas.openxmlformats.org/drawingml/2006/table">
            <a:tbl>
              <a:tblPr/>
              <a:tblGrid>
                <a:gridCol w="3960440"/>
                <a:gridCol w="3600400"/>
              </a:tblGrid>
              <a:tr h="684076">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smtClean="0">
                          <a:ln>
                            <a:noFill/>
                          </a:ln>
                          <a:solidFill>
                            <a:schemeClr val="tx1"/>
                          </a:solidFill>
                          <a:effectLst/>
                          <a:uLnTx/>
                          <a:uFillTx/>
                          <a:latin typeface="华文新魏" pitchFamily="2" charset="-122"/>
                          <a:ea typeface="华文新魏" pitchFamily="2" charset="-122"/>
                          <a:cs typeface="+mn-cs"/>
                        </a:rPr>
                        <a:t>全面内战爆发前后美国对国民政府援助统计表</a:t>
                      </a:r>
                    </a:p>
                    <a:p>
                      <a:pPr algn="ctr">
                        <a:spcAft>
                          <a:spcPts val="0"/>
                        </a:spcAft>
                      </a:pPr>
                      <a:endParaRPr lang="en-US" sz="2400" kern="100" dirty="0">
                        <a:latin typeface="华文新魏" pitchFamily="2" charset="-122"/>
                        <a:ea typeface="华文新魏" pitchFamily="2" charset="-122"/>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just">
                        <a:spcAft>
                          <a:spcPts val="0"/>
                        </a:spcAft>
                      </a:pPr>
                      <a:endParaRPr lang="en-US" sz="1050" kern="100" dirty="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68407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zh-CN" altLang="en-US" sz="2400" b="1" dirty="0" smtClean="0">
                          <a:solidFill>
                            <a:schemeClr val="tx1"/>
                          </a:solidFill>
                          <a:latin typeface="华文新魏" pitchFamily="2" charset="-122"/>
                          <a:ea typeface="华文新魏" pitchFamily="2" charset="-122"/>
                        </a:rPr>
                        <a:t>装备军队</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en-US" altLang="zh-CN" sz="2400" b="1" dirty="0" smtClean="0">
                          <a:solidFill>
                            <a:schemeClr val="tx1"/>
                          </a:solidFill>
                          <a:latin typeface="华文新魏" pitchFamily="2" charset="-122"/>
                          <a:ea typeface="华文新魏" pitchFamily="2" charset="-122"/>
                        </a:rPr>
                        <a:t>45</a:t>
                      </a:r>
                      <a:r>
                        <a:rPr kumimoji="1" lang="zh-CN" altLang="en-US" sz="2400" b="1" dirty="0" smtClean="0">
                          <a:solidFill>
                            <a:schemeClr val="tx1"/>
                          </a:solidFill>
                          <a:latin typeface="华文新魏" pitchFamily="2" charset="-122"/>
                          <a:ea typeface="华文新魏" pitchFamily="2" charset="-122"/>
                        </a:rPr>
                        <a:t>个师</a:t>
                      </a:r>
                    </a:p>
                    <a:p>
                      <a:pPr algn="ctr">
                        <a:spcAft>
                          <a:spcPts val="0"/>
                        </a:spcAft>
                      </a:pPr>
                      <a:endParaRPr lang="en-US" sz="2400" b="1" kern="100" dirty="0">
                        <a:latin typeface="华文新魏" pitchFamily="2" charset="-122"/>
                        <a:ea typeface="华文新魏" pitchFamily="2" charset="-122"/>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68407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zh-CN" altLang="en-US" sz="2400" b="1" dirty="0" smtClean="0">
                          <a:solidFill>
                            <a:schemeClr val="tx1"/>
                          </a:solidFill>
                          <a:latin typeface="华文新魏" pitchFamily="2" charset="-122"/>
                          <a:ea typeface="华文新魏" pitchFamily="2" charset="-122"/>
                        </a:rPr>
                        <a:t>训练军事人员</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en-US" altLang="zh-CN" sz="2400" b="1" dirty="0" smtClean="0">
                          <a:solidFill>
                            <a:schemeClr val="tx1"/>
                          </a:solidFill>
                          <a:latin typeface="华文新魏" pitchFamily="2" charset="-122"/>
                          <a:ea typeface="华文新魏" pitchFamily="2" charset="-122"/>
                        </a:rPr>
                        <a:t>15</a:t>
                      </a:r>
                      <a:r>
                        <a:rPr kumimoji="1" lang="zh-CN" altLang="en-US" sz="2400" b="1" dirty="0" smtClean="0">
                          <a:solidFill>
                            <a:schemeClr val="tx1"/>
                          </a:solidFill>
                          <a:latin typeface="华文新魏" pitchFamily="2" charset="-122"/>
                          <a:ea typeface="华文新魏" pitchFamily="2" charset="-122"/>
                        </a:rPr>
                        <a:t>万人</a:t>
                      </a:r>
                    </a:p>
                    <a:p>
                      <a:pPr algn="ctr">
                        <a:spcAft>
                          <a:spcPts val="0"/>
                        </a:spcAft>
                      </a:pPr>
                      <a:endParaRPr lang="en-US" sz="2400" b="1" kern="100" dirty="0">
                        <a:latin typeface="华文新魏" pitchFamily="2" charset="-122"/>
                        <a:ea typeface="华文新魏" pitchFamily="2" charset="-122"/>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68407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zh-CN" altLang="en-US" sz="2400" b="1" dirty="0" smtClean="0">
                          <a:solidFill>
                            <a:schemeClr val="tx1"/>
                          </a:solidFill>
                          <a:latin typeface="华文新魏" pitchFamily="2" charset="-122"/>
                          <a:ea typeface="华文新魏" pitchFamily="2" charset="-122"/>
                        </a:rPr>
                        <a:t>给予贷款和物资</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en-US" altLang="zh-CN" sz="2400" b="1" dirty="0" smtClean="0">
                          <a:solidFill>
                            <a:schemeClr val="tx1"/>
                          </a:solidFill>
                          <a:latin typeface="华文新魏" pitchFamily="2" charset="-122"/>
                          <a:ea typeface="华文新魏" pitchFamily="2" charset="-122"/>
                        </a:rPr>
                        <a:t>59</a:t>
                      </a:r>
                      <a:r>
                        <a:rPr kumimoji="1" lang="zh-CN" altLang="en-US" sz="2400" b="1" dirty="0" smtClean="0">
                          <a:solidFill>
                            <a:schemeClr val="tx1"/>
                          </a:solidFill>
                          <a:latin typeface="华文新魏" pitchFamily="2" charset="-122"/>
                          <a:ea typeface="华文新魏" pitchFamily="2" charset="-122"/>
                        </a:rPr>
                        <a:t>亿美元</a:t>
                      </a:r>
                    </a:p>
                    <a:p>
                      <a:pPr algn="ctr">
                        <a:spcAft>
                          <a:spcPts val="0"/>
                        </a:spcAft>
                      </a:pPr>
                      <a:endParaRPr lang="en-US" sz="2400" b="1" kern="100" dirty="0">
                        <a:latin typeface="华文新魏" pitchFamily="2" charset="-122"/>
                        <a:ea typeface="华文新魏" pitchFamily="2" charset="-122"/>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68407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zh-CN" altLang="en-US" sz="2400" b="1" dirty="0" smtClean="0">
                          <a:solidFill>
                            <a:schemeClr val="tx1"/>
                          </a:solidFill>
                          <a:latin typeface="华文新魏" pitchFamily="2" charset="-122"/>
                          <a:ea typeface="华文新魏" pitchFamily="2" charset="-122"/>
                        </a:rPr>
                        <a:t>运送国民党军队</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en-US" altLang="zh-CN" sz="2400" b="1" dirty="0" smtClean="0">
                          <a:solidFill>
                            <a:schemeClr val="tx1"/>
                          </a:solidFill>
                          <a:latin typeface="华文新魏" pitchFamily="2" charset="-122"/>
                          <a:ea typeface="华文新魏" pitchFamily="2" charset="-122"/>
                        </a:rPr>
                        <a:t>54</a:t>
                      </a:r>
                      <a:r>
                        <a:rPr kumimoji="1" lang="zh-CN" altLang="en-US" sz="2400" b="1" dirty="0" smtClean="0">
                          <a:solidFill>
                            <a:schemeClr val="tx1"/>
                          </a:solidFill>
                          <a:latin typeface="华文新魏" pitchFamily="2" charset="-122"/>
                          <a:ea typeface="华文新魏" pitchFamily="2" charset="-122"/>
                        </a:rPr>
                        <a:t>万人</a:t>
                      </a:r>
                    </a:p>
                    <a:p>
                      <a:pPr algn="ctr">
                        <a:spcAft>
                          <a:spcPts val="0"/>
                        </a:spcAft>
                      </a:pPr>
                      <a:endParaRPr lang="en-US" sz="2400" b="1" kern="100" dirty="0">
                        <a:latin typeface="华文新魏" pitchFamily="2" charset="-122"/>
                        <a:ea typeface="华文新魏" pitchFamily="2" charset="-122"/>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68407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zh-CN" altLang="en-US" sz="2400" b="1" dirty="0" smtClean="0">
                          <a:solidFill>
                            <a:schemeClr val="tx1"/>
                          </a:solidFill>
                          <a:latin typeface="华文新魏" pitchFamily="2" charset="-122"/>
                          <a:ea typeface="华文新魏" pitchFamily="2" charset="-122"/>
                        </a:rPr>
                        <a:t>美国海军陆战队在中国登陆</a:t>
                      </a:r>
                    </a:p>
                    <a:p>
                      <a:pPr algn="ctr">
                        <a:spcAft>
                          <a:spcPts val="0"/>
                        </a:spcAft>
                      </a:pPr>
                      <a:endParaRPr lang="en-US" sz="2400" b="1" kern="100" dirty="0">
                        <a:latin typeface="华文新魏" pitchFamily="2" charset="-122"/>
                        <a:ea typeface="华文新魏" pitchFamily="2" charset="-122"/>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en-US" altLang="zh-CN" sz="2400" b="1" dirty="0" smtClean="0">
                          <a:solidFill>
                            <a:schemeClr val="tx1"/>
                          </a:solidFill>
                          <a:latin typeface="华文新魏" pitchFamily="2" charset="-122"/>
                          <a:ea typeface="华文新魏" pitchFamily="2" charset="-122"/>
                        </a:rPr>
                        <a:t>9</a:t>
                      </a:r>
                      <a:r>
                        <a:rPr kumimoji="1" lang="zh-CN" altLang="en-US" sz="2400" b="1" dirty="0" smtClean="0">
                          <a:solidFill>
                            <a:schemeClr val="tx1"/>
                          </a:solidFill>
                          <a:latin typeface="华文新魏" pitchFamily="2" charset="-122"/>
                          <a:ea typeface="华文新魏" pitchFamily="2" charset="-122"/>
                        </a:rPr>
                        <a:t>万人</a:t>
                      </a:r>
                    </a:p>
                    <a:p>
                      <a:pPr algn="ctr">
                        <a:spcAft>
                          <a:spcPts val="0"/>
                        </a:spcAft>
                      </a:pPr>
                      <a:endParaRPr lang="en-US" sz="2400" b="1" kern="100" dirty="0">
                        <a:latin typeface="华文新魏" pitchFamily="2" charset="-122"/>
                        <a:ea typeface="华文新魏" pitchFamily="2" charset="-122"/>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9835" name="Rectangle 11"/>
          <p:cNvSpPr>
            <a:spLocks noChangeArrowheads="1"/>
          </p:cNvSpPr>
          <p:nvPr/>
        </p:nvSpPr>
        <p:spPr bwMode="auto">
          <a:xfrm>
            <a:off x="395536" y="188640"/>
            <a:ext cx="7633221" cy="701675"/>
          </a:xfrm>
          <a:prstGeom prst="rect">
            <a:avLst/>
          </a:prstGeom>
          <a:noFill/>
          <a:ln w="9525" algn="ctr">
            <a:noFill/>
            <a:miter lim="800000"/>
            <a:headEnd/>
            <a:tailEnd/>
          </a:ln>
          <a:effectLst/>
        </p:spPr>
        <p:txBody>
          <a:bodyPr wrap="square">
            <a:spAutoFit/>
          </a:bodyPr>
          <a:lstStyle/>
          <a:p>
            <a:pPr>
              <a:spcBef>
                <a:spcPct val="50000"/>
              </a:spcBef>
            </a:pPr>
            <a:r>
              <a:rPr kumimoji="1" lang="en-US" altLang="zh-CN" sz="4000" b="1" dirty="0">
                <a:latin typeface="华文新魏" pitchFamily="2" charset="-122"/>
                <a:ea typeface="华文新魏" pitchFamily="2" charset="-122"/>
              </a:rPr>
              <a:t>2</a:t>
            </a:r>
            <a:r>
              <a:rPr kumimoji="1" lang="zh-CN" altLang="en-US" sz="4000" b="1" dirty="0">
                <a:latin typeface="华文新魏" pitchFamily="2" charset="-122"/>
                <a:ea typeface="华文新魏" pitchFamily="2" charset="-122"/>
              </a:rPr>
              <a:t>、以革命战争反对反革命战争</a:t>
            </a:r>
          </a:p>
        </p:txBody>
      </p:sp>
      <p:sp>
        <p:nvSpPr>
          <p:cNvPr id="589839" name="Text Box 3"/>
          <p:cNvSpPr txBox="1">
            <a:spLocks noChangeArrowheads="1"/>
          </p:cNvSpPr>
          <p:nvPr/>
        </p:nvSpPr>
        <p:spPr bwMode="auto">
          <a:xfrm>
            <a:off x="323528" y="1412776"/>
            <a:ext cx="1846659" cy="4895850"/>
          </a:xfrm>
          <a:prstGeom prst="rect">
            <a:avLst/>
          </a:prstGeom>
          <a:noFill/>
          <a:ln w="9525">
            <a:noFill/>
            <a:miter lim="800000"/>
            <a:headEnd/>
            <a:tailEnd/>
          </a:ln>
        </p:spPr>
        <p:txBody>
          <a:bodyPr vert="eaVert">
            <a:spAutoFit/>
          </a:bodyPr>
          <a:lstStyle/>
          <a:p>
            <a:pPr>
              <a:spcBef>
                <a:spcPct val="50000"/>
              </a:spcBef>
            </a:pPr>
            <a:r>
              <a:rPr lang="zh-CN" altLang="en-US" sz="3600" b="1" dirty="0">
                <a:solidFill>
                  <a:schemeClr val="tx2"/>
                </a:solidFill>
                <a:latin typeface="华文新魏" pitchFamily="2" charset="-122"/>
                <a:ea typeface="华文新魏" pitchFamily="2" charset="-122"/>
              </a:rPr>
              <a:t>我们不但必须打败蒋介石，而且能够打败蒋介石。        </a:t>
            </a:r>
            <a:r>
              <a:rPr lang="en-US" altLang="zh-CN" sz="3600" b="1" dirty="0">
                <a:solidFill>
                  <a:schemeClr val="tx2"/>
                </a:solidFill>
                <a:latin typeface="华文新魏" pitchFamily="2" charset="-122"/>
                <a:ea typeface="华文新魏" pitchFamily="2" charset="-122"/>
              </a:rPr>
              <a:t>----</a:t>
            </a:r>
            <a:r>
              <a:rPr lang="zh-CN" altLang="en-US" sz="3600" b="1" dirty="0">
                <a:solidFill>
                  <a:schemeClr val="tx2"/>
                </a:solidFill>
                <a:latin typeface="华文新魏" pitchFamily="2" charset="-122"/>
                <a:ea typeface="华文新魏" pitchFamily="2" charset="-122"/>
              </a:rPr>
              <a:t>毛泽东</a:t>
            </a:r>
          </a:p>
        </p:txBody>
      </p:sp>
      <p:pic>
        <p:nvPicPr>
          <p:cNvPr id="167938" name="Picture 2" descr="https://ss0.bdstatic.com/70cFvHSh_Q1YnxGkpoWK1HF6hhy/it/u=3467363243,3252866081&amp;fm=27&amp;gp=0.jpg"/>
          <p:cNvPicPr>
            <a:picLocks noChangeAspect="1" noChangeArrowheads="1"/>
          </p:cNvPicPr>
          <p:nvPr/>
        </p:nvPicPr>
        <p:blipFill>
          <a:blip r:embed="rId2" cstate="print"/>
          <a:srcRect/>
          <a:stretch>
            <a:fillRect/>
          </a:stretch>
        </p:blipFill>
        <p:spPr bwMode="auto">
          <a:xfrm>
            <a:off x="5292080" y="1052736"/>
            <a:ext cx="3409749" cy="2359547"/>
          </a:xfrm>
          <a:prstGeom prst="rect">
            <a:avLst/>
          </a:prstGeom>
          <a:noFill/>
        </p:spPr>
      </p:pic>
      <p:sp>
        <p:nvSpPr>
          <p:cNvPr id="6" name="云形标注 5"/>
          <p:cNvSpPr/>
          <p:nvPr/>
        </p:nvSpPr>
        <p:spPr>
          <a:xfrm>
            <a:off x="2555776" y="2564904"/>
            <a:ext cx="2880320" cy="2952328"/>
          </a:xfrm>
          <a:prstGeom prst="cloudCallout">
            <a:avLst>
              <a:gd name="adj1" fmla="val 122942"/>
              <a:gd name="adj2" fmla="val -6344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b="1" dirty="0" smtClean="0">
                <a:solidFill>
                  <a:schemeClr val="tx1"/>
                </a:solidFill>
                <a:latin typeface="华文新魏" pitchFamily="2" charset="-122"/>
                <a:ea typeface="华文新魏" pitchFamily="2" charset="-122"/>
              </a:rPr>
              <a:t>人民战争所具有的爱国的正义的革命的性质，必然要获得全国人民的拥护。这是战胜蒋介石的政治基础。</a:t>
            </a:r>
            <a:endParaRPr lang="zh-CN" altLang="en-US" b="1" dirty="0">
              <a:solidFill>
                <a:schemeClr val="tx1"/>
              </a:solidFill>
              <a:latin typeface="华文新魏" pitchFamily="2" charset="-122"/>
              <a:ea typeface="华文新魏" pitchFamily="2" charset="-122"/>
            </a:endParaRPr>
          </a:p>
        </p:txBody>
      </p:sp>
      <p:sp>
        <p:nvSpPr>
          <p:cNvPr id="8" name="矩形 7"/>
          <p:cNvSpPr/>
          <p:nvPr/>
        </p:nvSpPr>
        <p:spPr>
          <a:xfrm>
            <a:off x="6372200" y="3501008"/>
            <a:ext cx="2088232" cy="461665"/>
          </a:xfrm>
          <a:prstGeom prst="rect">
            <a:avLst/>
          </a:prstGeom>
        </p:spPr>
        <p:txBody>
          <a:bodyPr wrap="square">
            <a:spAutoFit/>
          </a:bodyPr>
          <a:lstStyle/>
          <a:p>
            <a:pPr algn="ctr"/>
            <a:r>
              <a:rPr lang="en-US" altLang="zh-CN" sz="1200" b="1" dirty="0" smtClean="0"/>
              <a:t>1946</a:t>
            </a:r>
            <a:r>
              <a:rPr lang="zh-CN" altLang="en-US" sz="1200" b="1" dirty="0" smtClean="0"/>
              <a:t>年，毛主席在延安枣园窑洞中工作</a:t>
            </a:r>
            <a:endParaRPr lang="zh-CN" altLang="en-US" sz="1200" dirty="0"/>
          </a:p>
        </p:txBody>
      </p:sp>
    </p:spTree>
  </p:cSld>
  <p:clrMapOvr>
    <a:masterClrMapping/>
  </p:clrMapOvr>
  <p:transition>
    <p:comb/>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0786" name="Text Box 2"/>
          <p:cNvSpPr txBox="1">
            <a:spLocks noChangeArrowheads="1"/>
          </p:cNvSpPr>
          <p:nvPr/>
        </p:nvSpPr>
        <p:spPr bwMode="auto">
          <a:xfrm>
            <a:off x="179512" y="1989138"/>
            <a:ext cx="6048672" cy="707886"/>
          </a:xfrm>
          <a:prstGeom prst="rect">
            <a:avLst/>
          </a:prstGeom>
          <a:solidFill>
            <a:srgbClr val="FFFFFF"/>
          </a:solidFill>
          <a:ln w="9525">
            <a:noFill/>
            <a:miter lim="800000"/>
            <a:headEnd/>
            <a:tailEnd/>
          </a:ln>
          <a:effectLst/>
        </p:spPr>
        <p:txBody>
          <a:bodyPr wrap="square">
            <a:spAutoFit/>
          </a:bodyPr>
          <a:lstStyle/>
          <a:p>
            <a:pPr eaLnBrk="0" hangingPunct="0">
              <a:spcBef>
                <a:spcPct val="50000"/>
              </a:spcBef>
            </a:pPr>
            <a:r>
              <a:rPr kumimoji="1" lang="zh-CN" altLang="en-US" sz="4000" b="1" dirty="0">
                <a:latin typeface="华文新魏" pitchFamily="2" charset="-122"/>
                <a:ea typeface="华文新魏" pitchFamily="2" charset="-122"/>
              </a:rPr>
              <a:t>（</a:t>
            </a:r>
            <a:r>
              <a:rPr kumimoji="1" lang="en-US" altLang="zh-CN" sz="4000" b="1" dirty="0">
                <a:latin typeface="华文新魏" pitchFamily="2" charset="-122"/>
                <a:ea typeface="华文新魏" pitchFamily="2" charset="-122"/>
              </a:rPr>
              <a:t>1</a:t>
            </a:r>
            <a:r>
              <a:rPr kumimoji="1" lang="zh-CN" altLang="en-US" sz="4000" b="1" dirty="0">
                <a:latin typeface="华文新魏" pitchFamily="2" charset="-122"/>
                <a:ea typeface="华文新魏" pitchFamily="2" charset="-122"/>
              </a:rPr>
              <a:t>）明确提出基本原则 </a:t>
            </a:r>
          </a:p>
        </p:txBody>
      </p:sp>
      <p:pic>
        <p:nvPicPr>
          <p:cNvPr id="630788" name="Picture 4" descr="88809823c204153d05c734966ae02d6d_m">
            <a:hlinkClick r:id="rId2"/>
          </p:cNvPr>
          <p:cNvPicPr>
            <a:picLocks noChangeAspect="1" noChangeArrowheads="1"/>
          </p:cNvPicPr>
          <p:nvPr/>
        </p:nvPicPr>
        <p:blipFill>
          <a:blip r:embed="rId3" cstate="print"/>
          <a:srcRect l="8553" t="10129" r="8318" b="10129"/>
          <a:stretch>
            <a:fillRect/>
          </a:stretch>
        </p:blipFill>
        <p:spPr bwMode="auto">
          <a:xfrm>
            <a:off x="5940152" y="2204864"/>
            <a:ext cx="2851150" cy="3384550"/>
          </a:xfrm>
          <a:prstGeom prst="rect">
            <a:avLst/>
          </a:prstGeom>
          <a:noFill/>
        </p:spPr>
      </p:pic>
      <p:sp>
        <p:nvSpPr>
          <p:cNvPr id="630790" name="Rectangle 6"/>
          <p:cNvSpPr>
            <a:spLocks noChangeArrowheads="1"/>
          </p:cNvSpPr>
          <p:nvPr/>
        </p:nvSpPr>
        <p:spPr bwMode="auto">
          <a:xfrm>
            <a:off x="395536" y="333375"/>
            <a:ext cx="8137277" cy="1311275"/>
          </a:xfrm>
          <a:prstGeom prst="rect">
            <a:avLst/>
          </a:prstGeom>
          <a:noFill/>
          <a:ln w="9525" algn="ctr">
            <a:noFill/>
            <a:miter lim="800000"/>
            <a:headEnd/>
            <a:tailEnd/>
          </a:ln>
          <a:effectLst/>
        </p:spPr>
        <p:txBody>
          <a:bodyPr wrap="square">
            <a:spAutoFit/>
          </a:bodyPr>
          <a:lstStyle/>
          <a:p>
            <a:pPr>
              <a:spcBef>
                <a:spcPct val="50000"/>
              </a:spcBef>
            </a:pPr>
            <a:r>
              <a:rPr kumimoji="1" lang="en-US" altLang="zh-CN" sz="4000" b="1" dirty="0">
                <a:latin typeface="华文新魏" pitchFamily="2" charset="-122"/>
                <a:ea typeface="华文新魏" pitchFamily="2" charset="-122"/>
              </a:rPr>
              <a:t>3</a:t>
            </a:r>
            <a:r>
              <a:rPr kumimoji="1" lang="zh-CN" altLang="en-US" sz="4000" b="1" dirty="0">
                <a:latin typeface="华文新魏" pitchFamily="2" charset="-122"/>
                <a:ea typeface="华文新魏" pitchFamily="2" charset="-122"/>
              </a:rPr>
              <a:t>、以自卫战争粉碎国民党的军事进攻</a:t>
            </a:r>
          </a:p>
        </p:txBody>
      </p:sp>
      <p:sp>
        <p:nvSpPr>
          <p:cNvPr id="630791" name="Rectangle 7"/>
          <p:cNvSpPr>
            <a:spLocks noChangeArrowheads="1"/>
          </p:cNvSpPr>
          <p:nvPr/>
        </p:nvSpPr>
        <p:spPr bwMode="auto">
          <a:xfrm>
            <a:off x="467544" y="3140968"/>
            <a:ext cx="5113164" cy="2341563"/>
          </a:xfrm>
          <a:prstGeom prst="rect">
            <a:avLst/>
          </a:prstGeom>
          <a:noFill/>
          <a:ln w="9525">
            <a:noFill/>
            <a:miter lim="800000"/>
            <a:headEnd/>
            <a:tailEnd/>
          </a:ln>
          <a:effectLst/>
        </p:spPr>
        <p:txBody>
          <a:bodyPr/>
          <a:lstStyle/>
          <a:p>
            <a:pPr marL="342900" indent="-342900">
              <a:spcBef>
                <a:spcPct val="20000"/>
              </a:spcBef>
              <a:buClr>
                <a:schemeClr val="accent1"/>
              </a:buClr>
              <a:buSzPct val="65000"/>
              <a:buFont typeface="Wingdings" pitchFamily="2" charset="2"/>
              <a:buChar char="n"/>
            </a:pPr>
            <a:r>
              <a:rPr kumimoji="1" lang="zh-CN" altLang="en-US" sz="2400" b="1" dirty="0">
                <a:solidFill>
                  <a:srgbClr val="FF3300"/>
                </a:solidFill>
                <a:latin typeface="华文新魏" pitchFamily="2" charset="-122"/>
                <a:ea typeface="华文新魏" pitchFamily="2" charset="-122"/>
              </a:rPr>
              <a:t>政治上</a:t>
            </a:r>
            <a:r>
              <a:rPr kumimoji="1" lang="zh-CN" altLang="en-US" sz="2400" b="1" dirty="0">
                <a:solidFill>
                  <a:schemeClr val="tx1"/>
                </a:solidFill>
                <a:latin typeface="华文新魏" pitchFamily="2" charset="-122"/>
                <a:ea typeface="华文新魏" pitchFamily="2" charset="-122"/>
              </a:rPr>
              <a:t>，和人民群众亲密合作，争取一切可以争取的人，在党的领导下建立最广泛的</a:t>
            </a:r>
            <a:r>
              <a:rPr kumimoji="1" lang="zh-CN" altLang="en-US" sz="2400" b="1" dirty="0">
                <a:solidFill>
                  <a:srgbClr val="FF0000"/>
                </a:solidFill>
                <a:latin typeface="华文新魏" pitchFamily="2" charset="-122"/>
                <a:ea typeface="华文新魏" pitchFamily="2" charset="-122"/>
              </a:rPr>
              <a:t>人民民主统一战线</a:t>
            </a:r>
            <a:r>
              <a:rPr kumimoji="1" lang="zh-CN" altLang="en-US" sz="2400" b="1" dirty="0">
                <a:solidFill>
                  <a:schemeClr val="tx1"/>
                </a:solidFill>
                <a:latin typeface="华文新魏" pitchFamily="2" charset="-122"/>
                <a:ea typeface="华文新魏" pitchFamily="2" charset="-122"/>
              </a:rPr>
              <a:t>；</a:t>
            </a:r>
          </a:p>
          <a:p>
            <a:pPr marL="342900" indent="-342900">
              <a:spcBef>
                <a:spcPct val="20000"/>
              </a:spcBef>
              <a:buClr>
                <a:schemeClr val="accent1"/>
              </a:buClr>
              <a:buSzPct val="65000"/>
              <a:buFont typeface="Wingdings" pitchFamily="2" charset="2"/>
              <a:buChar char="n"/>
            </a:pPr>
            <a:r>
              <a:rPr kumimoji="1" lang="zh-CN" altLang="en-US" sz="2400" b="1" dirty="0">
                <a:solidFill>
                  <a:srgbClr val="FF3300"/>
                </a:solidFill>
                <a:latin typeface="华文新魏" pitchFamily="2" charset="-122"/>
                <a:ea typeface="华文新魏" pitchFamily="2" charset="-122"/>
              </a:rPr>
              <a:t>军事上</a:t>
            </a:r>
            <a:r>
              <a:rPr kumimoji="1" lang="zh-CN" altLang="en-US" sz="2400" b="1" dirty="0">
                <a:solidFill>
                  <a:schemeClr val="tx1"/>
                </a:solidFill>
                <a:latin typeface="华文新魏" pitchFamily="2" charset="-122"/>
                <a:ea typeface="华文新魏" pitchFamily="2" charset="-122"/>
              </a:rPr>
              <a:t>，采取集中优势兵力、各个歼灭敌人的作战原则。</a:t>
            </a:r>
            <a:endParaRPr lang="zh-CN" altLang="en-US" sz="2400" b="1" dirty="0">
              <a:solidFill>
                <a:schemeClr val="tx1"/>
              </a:solidFill>
              <a:latin typeface="华文新魏" pitchFamily="2" charset="-122"/>
              <a:ea typeface="华文新魏" pitchFamily="2" charset="-122"/>
            </a:endParaRPr>
          </a:p>
        </p:txBody>
      </p:sp>
    </p:spTree>
  </p:cSld>
  <p:clrMapOvr>
    <a:masterClrMapping/>
  </p:clrMapOvr>
  <p:transition>
    <p:comb/>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3078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2" presetClass="entr" presetSubtype="2" fill="hold" nodeType="clickEffect">
                                  <p:stCondLst>
                                    <p:cond delay="0"/>
                                  </p:stCondLst>
                                  <p:childTnLst>
                                    <p:set>
                                      <p:cBhvr>
                                        <p:cTn id="10" dur="1" fill="hold">
                                          <p:stCondLst>
                                            <p:cond delay="0"/>
                                          </p:stCondLst>
                                        </p:cTn>
                                        <p:tgtEl>
                                          <p:spTgt spid="630788"/>
                                        </p:tgtEl>
                                        <p:attrNameLst>
                                          <p:attrName>style.visibility</p:attrName>
                                        </p:attrNameLst>
                                      </p:cBhvr>
                                      <p:to>
                                        <p:strVal val="visible"/>
                                      </p:to>
                                    </p:set>
                                    <p:animEffect transition="in" filter="slide(fromRight)">
                                      <p:cBhvr>
                                        <p:cTn id="11" dur="500"/>
                                        <p:tgtEl>
                                          <p:spTgt spid="6307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0786"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0855" name="Text Box 7"/>
          <p:cNvSpPr txBox="1">
            <a:spLocks noChangeArrowheads="1"/>
          </p:cNvSpPr>
          <p:nvPr/>
        </p:nvSpPr>
        <p:spPr bwMode="auto">
          <a:xfrm>
            <a:off x="395536" y="260350"/>
            <a:ext cx="8137277" cy="1311275"/>
          </a:xfrm>
          <a:prstGeom prst="rect">
            <a:avLst/>
          </a:prstGeom>
          <a:solidFill>
            <a:srgbClr val="FFFFFF"/>
          </a:solidFill>
          <a:ln w="28575">
            <a:noFill/>
            <a:miter lim="800000"/>
            <a:headEnd/>
            <a:tailEnd/>
          </a:ln>
          <a:effectLst/>
        </p:spPr>
        <p:txBody>
          <a:bodyPr wrap="square">
            <a:spAutoFit/>
          </a:bodyPr>
          <a:lstStyle/>
          <a:p>
            <a:pPr eaLnBrk="0" hangingPunct="0">
              <a:spcBef>
                <a:spcPct val="50000"/>
              </a:spcBef>
            </a:pPr>
            <a:r>
              <a:rPr kumimoji="1" lang="zh-CN" altLang="en-US" sz="4000" b="1" dirty="0">
                <a:latin typeface="华文新魏" pitchFamily="2" charset="-122"/>
                <a:ea typeface="华文新魏" pitchFamily="2" charset="-122"/>
              </a:rPr>
              <a:t>（</a:t>
            </a:r>
            <a:r>
              <a:rPr kumimoji="1" lang="en-US" altLang="zh-CN" sz="4000" b="1" dirty="0">
                <a:latin typeface="华文新魏" pitchFamily="2" charset="-122"/>
                <a:ea typeface="华文新魏" pitchFamily="2" charset="-122"/>
              </a:rPr>
              <a:t>2</a:t>
            </a:r>
            <a:r>
              <a:rPr kumimoji="1" lang="zh-CN" altLang="en-US" sz="4000" b="1" dirty="0">
                <a:latin typeface="华文新魏" pitchFamily="2" charset="-122"/>
                <a:ea typeface="华文新魏" pitchFamily="2" charset="-122"/>
              </a:rPr>
              <a:t>）以自卫战争粉碎国民党的军事进攻 </a:t>
            </a:r>
          </a:p>
        </p:txBody>
      </p:sp>
      <p:pic>
        <p:nvPicPr>
          <p:cNvPr id="590856" name="Picture 8"/>
          <p:cNvPicPr>
            <a:picLocks noChangeAspect="1" noChangeArrowheads="1"/>
          </p:cNvPicPr>
          <p:nvPr/>
        </p:nvPicPr>
        <p:blipFill>
          <a:blip r:embed="rId2" cstate="print"/>
          <a:srcRect/>
          <a:stretch>
            <a:fillRect/>
          </a:stretch>
        </p:blipFill>
        <p:spPr bwMode="auto">
          <a:xfrm>
            <a:off x="4557713" y="3414713"/>
            <a:ext cx="28575" cy="28575"/>
          </a:xfrm>
          <a:prstGeom prst="rect">
            <a:avLst/>
          </a:prstGeom>
          <a:noFill/>
        </p:spPr>
      </p:pic>
      <p:sp>
        <p:nvSpPr>
          <p:cNvPr id="590861" name="Rectangle 13"/>
          <p:cNvSpPr>
            <a:spLocks noChangeArrowheads="1"/>
          </p:cNvSpPr>
          <p:nvPr/>
        </p:nvSpPr>
        <p:spPr bwMode="auto">
          <a:xfrm>
            <a:off x="323528" y="1700213"/>
            <a:ext cx="8496622" cy="863600"/>
          </a:xfrm>
          <a:prstGeom prst="rect">
            <a:avLst/>
          </a:prstGeom>
          <a:solidFill>
            <a:srgbClr val="FFFFFF"/>
          </a:solidFill>
          <a:ln w="9525">
            <a:noFill/>
            <a:miter lim="800000"/>
            <a:headEnd/>
            <a:tailEnd/>
          </a:ln>
          <a:effectLst/>
        </p:spPr>
        <p:txBody>
          <a:bodyPr/>
          <a:lstStyle/>
          <a:p>
            <a:pPr marL="342900" indent="-342900">
              <a:spcBef>
                <a:spcPct val="20000"/>
              </a:spcBef>
              <a:buClr>
                <a:schemeClr val="accent1"/>
              </a:buClr>
              <a:buSzPct val="65000"/>
              <a:buFont typeface="Wingdings" pitchFamily="2" charset="2"/>
              <a:buChar char="n"/>
            </a:pPr>
            <a:r>
              <a:rPr lang="zh-CN" altLang="en-US" sz="2400" b="1" dirty="0">
                <a:solidFill>
                  <a:schemeClr val="tx1"/>
                </a:solidFill>
                <a:latin typeface="华文新魏" pitchFamily="2" charset="-122"/>
                <a:ea typeface="华文新魏" pitchFamily="2" charset="-122"/>
              </a:rPr>
              <a:t>在</a:t>
            </a:r>
            <a:r>
              <a:rPr lang="en-US" altLang="zh-CN" sz="2400" b="1" dirty="0">
                <a:solidFill>
                  <a:schemeClr val="tx1"/>
                </a:solidFill>
                <a:latin typeface="华文新魏" pitchFamily="2" charset="-122"/>
                <a:ea typeface="华文新魏" pitchFamily="2" charset="-122"/>
              </a:rPr>
              <a:t>1946</a:t>
            </a:r>
            <a:r>
              <a:rPr lang="zh-CN" altLang="en-US" sz="2400" b="1" dirty="0">
                <a:solidFill>
                  <a:schemeClr val="tx1"/>
                </a:solidFill>
                <a:latin typeface="华文新魏" pitchFamily="2" charset="-122"/>
                <a:ea typeface="华文新魏" pitchFamily="2" charset="-122"/>
              </a:rPr>
              <a:t>年</a:t>
            </a:r>
            <a:r>
              <a:rPr lang="en-US" altLang="zh-CN" sz="2400" b="1" dirty="0">
                <a:solidFill>
                  <a:schemeClr val="tx1"/>
                </a:solidFill>
                <a:latin typeface="华文新魏" pitchFamily="2" charset="-122"/>
                <a:ea typeface="华文新魏" pitchFamily="2" charset="-122"/>
              </a:rPr>
              <a:t>6</a:t>
            </a:r>
            <a:r>
              <a:rPr lang="zh-CN" altLang="en-US" sz="2400" b="1" dirty="0">
                <a:solidFill>
                  <a:schemeClr val="tx1"/>
                </a:solidFill>
                <a:latin typeface="华文新魏" pitchFamily="2" charset="-122"/>
                <a:ea typeface="华文新魏" pitchFamily="2" charset="-122"/>
              </a:rPr>
              <a:t>月到</a:t>
            </a:r>
            <a:r>
              <a:rPr lang="en-US" altLang="zh-CN" sz="2400" b="1" dirty="0">
                <a:solidFill>
                  <a:schemeClr val="tx1"/>
                </a:solidFill>
                <a:latin typeface="华文新魏" pitchFamily="2" charset="-122"/>
                <a:ea typeface="华文新魏" pitchFamily="2" charset="-122"/>
              </a:rPr>
              <a:t>1947</a:t>
            </a:r>
            <a:r>
              <a:rPr lang="zh-CN" altLang="en-US" sz="2400" b="1" dirty="0">
                <a:solidFill>
                  <a:schemeClr val="tx1"/>
                </a:solidFill>
                <a:latin typeface="华文新魏" pitchFamily="2" charset="-122"/>
                <a:ea typeface="华文新魏" pitchFamily="2" charset="-122"/>
              </a:rPr>
              <a:t>年</a:t>
            </a:r>
            <a:r>
              <a:rPr lang="en-US" altLang="zh-CN" sz="2400" b="1" dirty="0">
                <a:solidFill>
                  <a:schemeClr val="tx1"/>
                </a:solidFill>
                <a:latin typeface="华文新魏" pitchFamily="2" charset="-122"/>
                <a:ea typeface="华文新魏" pitchFamily="2" charset="-122"/>
              </a:rPr>
              <a:t>6</a:t>
            </a:r>
            <a:r>
              <a:rPr lang="zh-CN" altLang="en-US" sz="2400" b="1" dirty="0">
                <a:solidFill>
                  <a:schemeClr val="tx1"/>
                </a:solidFill>
                <a:latin typeface="华文新魏" pitchFamily="2" charset="-122"/>
                <a:ea typeface="华文新魏" pitchFamily="2" charset="-122"/>
              </a:rPr>
              <a:t>月一年的时间了，人民军队处于战略防御阶段。</a:t>
            </a:r>
          </a:p>
        </p:txBody>
      </p:sp>
      <p:sp>
        <p:nvSpPr>
          <p:cNvPr id="590862" name="Rectangle 14"/>
          <p:cNvSpPr>
            <a:spLocks noChangeArrowheads="1"/>
          </p:cNvSpPr>
          <p:nvPr/>
        </p:nvSpPr>
        <p:spPr bwMode="auto">
          <a:xfrm>
            <a:off x="467544" y="2996952"/>
            <a:ext cx="2159000" cy="2449512"/>
          </a:xfrm>
          <a:prstGeom prst="rect">
            <a:avLst/>
          </a:prstGeom>
          <a:noFill/>
          <a:ln w="9525">
            <a:noFill/>
            <a:miter lim="800000"/>
            <a:headEnd/>
            <a:tailEnd/>
          </a:ln>
          <a:effectLst/>
        </p:spPr>
        <p:txBody>
          <a:bodyPr/>
          <a:lstStyle/>
          <a:p>
            <a:pPr marL="342900" indent="-342900">
              <a:spcBef>
                <a:spcPct val="20000"/>
              </a:spcBef>
              <a:buClr>
                <a:schemeClr val="accent1"/>
              </a:buClr>
              <a:buSzPct val="65000"/>
              <a:buFont typeface="Wingdings" pitchFamily="2" charset="2"/>
              <a:buChar char="n"/>
            </a:pPr>
            <a:r>
              <a:rPr lang="en-US" altLang="en-US" sz="2400" b="1" dirty="0">
                <a:latin typeface="华文新魏" pitchFamily="2" charset="-122"/>
                <a:ea typeface="华文新魏" pitchFamily="2" charset="-122"/>
              </a:rPr>
              <a:t>①</a:t>
            </a:r>
            <a:r>
              <a:rPr lang="en-US" altLang="zh-CN" sz="2400" b="1" dirty="0">
                <a:latin typeface="华文新魏" pitchFamily="2" charset="-122"/>
                <a:ea typeface="华文新魏" pitchFamily="2" charset="-122"/>
              </a:rPr>
              <a:t>1946</a:t>
            </a:r>
            <a:r>
              <a:rPr lang="zh-CN" altLang="en-US" sz="2400" b="1" dirty="0">
                <a:latin typeface="华文新魏" pitchFamily="2" charset="-122"/>
                <a:ea typeface="华文新魏" pitchFamily="2" charset="-122"/>
              </a:rPr>
              <a:t>年</a:t>
            </a:r>
            <a:r>
              <a:rPr lang="en-US" altLang="zh-CN" sz="2400" b="1" dirty="0">
                <a:latin typeface="华文新魏" pitchFamily="2" charset="-122"/>
                <a:ea typeface="华文新魏" pitchFamily="2" charset="-122"/>
              </a:rPr>
              <a:t>6</a:t>
            </a:r>
            <a:r>
              <a:rPr lang="zh-CN" altLang="en-US" sz="2400" b="1" dirty="0">
                <a:latin typeface="华文新魏" pitchFamily="2" charset="-122"/>
                <a:ea typeface="华文新魏" pitchFamily="2" charset="-122"/>
              </a:rPr>
              <a:t>月到</a:t>
            </a:r>
            <a:r>
              <a:rPr lang="en-US" altLang="zh-CN" sz="2400" b="1" dirty="0">
                <a:latin typeface="华文新魏" pitchFamily="2" charset="-122"/>
                <a:ea typeface="华文新魏" pitchFamily="2" charset="-122"/>
              </a:rPr>
              <a:t>1947</a:t>
            </a:r>
            <a:r>
              <a:rPr lang="zh-CN" altLang="en-US" sz="2400" b="1" dirty="0">
                <a:latin typeface="华文新魏" pitchFamily="2" charset="-122"/>
                <a:ea typeface="华文新魏" pitchFamily="2" charset="-122"/>
              </a:rPr>
              <a:t>年</a:t>
            </a:r>
            <a:r>
              <a:rPr lang="en-US" altLang="zh-CN" sz="2400" b="1" dirty="0">
                <a:latin typeface="华文新魏" pitchFamily="2" charset="-122"/>
                <a:ea typeface="华文新魏" pitchFamily="2" charset="-122"/>
              </a:rPr>
              <a:t>2</a:t>
            </a:r>
            <a:r>
              <a:rPr lang="zh-CN" altLang="en-US" sz="2400" b="1" dirty="0">
                <a:latin typeface="华文新魏" pitchFamily="2" charset="-122"/>
                <a:ea typeface="华文新魏" pitchFamily="2" charset="-122"/>
              </a:rPr>
              <a:t>月粉碎了国民党军对解放区的全面进攻。</a:t>
            </a:r>
          </a:p>
        </p:txBody>
      </p:sp>
      <p:pic>
        <p:nvPicPr>
          <p:cNvPr id="590859" name="Picture 11" descr="5D14001aa"/>
          <p:cNvPicPr>
            <a:picLocks noChangeAspect="1" noChangeArrowheads="1"/>
          </p:cNvPicPr>
          <p:nvPr/>
        </p:nvPicPr>
        <p:blipFill>
          <a:blip r:embed="rId3" cstate="print"/>
          <a:srcRect/>
          <a:stretch>
            <a:fillRect/>
          </a:stretch>
        </p:blipFill>
        <p:spPr bwMode="auto">
          <a:xfrm>
            <a:off x="3347864" y="2276872"/>
            <a:ext cx="5488133" cy="4248472"/>
          </a:xfrm>
          <a:prstGeom prst="rect">
            <a:avLst/>
          </a:prstGeom>
          <a:noFill/>
        </p:spPr>
      </p:pic>
    </p:spTree>
  </p:cSld>
  <p:clrMapOvr>
    <a:masterClrMapping/>
  </p:clrMapOvr>
  <p:transition>
    <p:comb dir="vert"/>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7911" name="Picture 7" descr="5D14001aa"/>
          <p:cNvPicPr>
            <a:picLocks noChangeAspect="1" noChangeArrowheads="1"/>
          </p:cNvPicPr>
          <p:nvPr/>
        </p:nvPicPr>
        <p:blipFill>
          <a:blip r:embed="rId2" cstate="print"/>
          <a:srcRect/>
          <a:stretch>
            <a:fillRect/>
          </a:stretch>
        </p:blipFill>
        <p:spPr bwMode="auto">
          <a:xfrm>
            <a:off x="179512" y="2564903"/>
            <a:ext cx="5256584" cy="4059723"/>
          </a:xfrm>
          <a:prstGeom prst="rect">
            <a:avLst/>
          </a:prstGeom>
          <a:noFill/>
        </p:spPr>
      </p:pic>
      <p:sp>
        <p:nvSpPr>
          <p:cNvPr id="507912" name="Rectangle 8"/>
          <p:cNvSpPr>
            <a:spLocks noGrp="1" noChangeArrowheads="1"/>
          </p:cNvSpPr>
          <p:nvPr>
            <p:ph sz="quarter" idx="1"/>
          </p:nvPr>
        </p:nvSpPr>
        <p:spPr>
          <a:xfrm>
            <a:off x="395536" y="764705"/>
            <a:ext cx="4824535" cy="1512168"/>
          </a:xfrm>
          <a:noFill/>
          <a:ln/>
        </p:spPr>
        <p:txBody>
          <a:bodyPr/>
          <a:lstStyle/>
          <a:p>
            <a:r>
              <a:rPr lang="en-US" altLang="en-US" b="1" dirty="0"/>
              <a:t>②</a:t>
            </a:r>
            <a:r>
              <a:rPr lang="en-US" altLang="zh-CN" b="1" dirty="0"/>
              <a:t>1947</a:t>
            </a:r>
            <a:r>
              <a:rPr lang="zh-CN" altLang="en-US" b="1" dirty="0"/>
              <a:t>年</a:t>
            </a:r>
            <a:r>
              <a:rPr lang="en-US" altLang="zh-CN" b="1" dirty="0"/>
              <a:t>3</a:t>
            </a:r>
            <a:r>
              <a:rPr lang="zh-CN" altLang="en-US" b="1" dirty="0"/>
              <a:t>月，蒋介石放弃全面进攻计划，改为对</a:t>
            </a:r>
            <a:r>
              <a:rPr lang="zh-CN" altLang="en-US" b="1" dirty="0">
                <a:solidFill>
                  <a:srgbClr val="FF0000"/>
                </a:solidFill>
              </a:rPr>
              <a:t>陕北</a:t>
            </a:r>
            <a:r>
              <a:rPr lang="zh-CN" altLang="en-US" b="1" dirty="0"/>
              <a:t>和</a:t>
            </a:r>
            <a:r>
              <a:rPr lang="zh-CN" altLang="en-US" b="1" dirty="0">
                <a:solidFill>
                  <a:srgbClr val="FF0000"/>
                </a:solidFill>
              </a:rPr>
              <a:t>山东</a:t>
            </a:r>
            <a:r>
              <a:rPr lang="zh-CN" altLang="en-US" b="1" dirty="0"/>
              <a:t>解放区为重点进攻。</a:t>
            </a:r>
            <a:endParaRPr lang="zh-CN" altLang="en-US" dirty="0"/>
          </a:p>
        </p:txBody>
      </p:sp>
      <p:pic>
        <p:nvPicPr>
          <p:cNvPr id="507913" name="Picture 2" descr="3_200703151752195"/>
          <p:cNvPicPr>
            <a:picLocks noChangeAspect="1" noChangeArrowheads="1"/>
          </p:cNvPicPr>
          <p:nvPr/>
        </p:nvPicPr>
        <p:blipFill>
          <a:blip r:embed="rId3" cstate="print"/>
          <a:srcRect/>
          <a:stretch>
            <a:fillRect/>
          </a:stretch>
        </p:blipFill>
        <p:spPr bwMode="auto">
          <a:xfrm>
            <a:off x="5508104" y="1484784"/>
            <a:ext cx="3385071" cy="2611453"/>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0179" name="Rectangle 3"/>
          <p:cNvSpPr>
            <a:spLocks noGrp="1" noChangeArrowheads="1"/>
          </p:cNvSpPr>
          <p:nvPr>
            <p:ph sz="quarter" idx="1"/>
          </p:nvPr>
        </p:nvSpPr>
        <p:spPr>
          <a:xfrm>
            <a:off x="395536" y="4869160"/>
            <a:ext cx="8496944" cy="1325960"/>
          </a:xfrm>
          <a:solidFill>
            <a:schemeClr val="bg1"/>
          </a:solidFill>
        </p:spPr>
        <p:txBody>
          <a:bodyPr>
            <a:normAutofit fontScale="92500" lnSpcReduction="20000"/>
          </a:bodyPr>
          <a:lstStyle/>
          <a:p>
            <a:r>
              <a:rPr lang="en-US" altLang="zh-CN" b="1" dirty="0"/>
              <a:t>“</a:t>
            </a:r>
            <a:r>
              <a:rPr lang="zh-CN" altLang="en-US" b="1" dirty="0"/>
              <a:t>孟良崮上鬼神号，七十四师无处逃。信号飞飞星乱眼，照明处处火如潮。万丛扑去争山顶，血雨飘来湿战袍。喜见贼师精锐尽，我军个个是英豪。”</a:t>
            </a:r>
            <a:br>
              <a:rPr lang="zh-CN" altLang="en-US" b="1" dirty="0"/>
            </a:br>
            <a:r>
              <a:rPr lang="zh-CN" altLang="en-US" b="1" dirty="0" smtClean="0"/>
              <a:t>                                                                        </a:t>
            </a:r>
            <a:r>
              <a:rPr lang="en-US" altLang="zh-CN" sz="1700" b="1" dirty="0" smtClean="0"/>
              <a:t>----</a:t>
            </a:r>
            <a:r>
              <a:rPr lang="zh-CN" altLang="en-US" sz="1700" b="1" dirty="0" smtClean="0"/>
              <a:t>陈毅（</a:t>
            </a:r>
            <a:r>
              <a:rPr lang="en-US" altLang="zh-CN" sz="1700" b="1" dirty="0" smtClean="0"/>
              <a:t>1901--1972</a:t>
            </a:r>
            <a:r>
              <a:rPr lang="zh-CN" altLang="en-US" sz="1700" b="1" dirty="0" smtClean="0"/>
              <a:t>）</a:t>
            </a:r>
            <a:endParaRPr lang="zh-CN" altLang="en-US" sz="1700" b="1" dirty="0"/>
          </a:p>
        </p:txBody>
      </p:sp>
      <p:sp>
        <p:nvSpPr>
          <p:cNvPr id="690183" name="Rectangle 7"/>
          <p:cNvSpPr>
            <a:spLocks noChangeArrowheads="1"/>
          </p:cNvSpPr>
          <p:nvPr/>
        </p:nvSpPr>
        <p:spPr bwMode="auto">
          <a:xfrm>
            <a:off x="467544" y="3645024"/>
            <a:ext cx="2520280" cy="738664"/>
          </a:xfrm>
          <a:prstGeom prst="rect">
            <a:avLst/>
          </a:prstGeom>
          <a:noFill/>
          <a:ln w="9525" algn="ctr">
            <a:noFill/>
            <a:miter lim="800000"/>
            <a:headEnd/>
            <a:tailEnd/>
          </a:ln>
          <a:effectLst/>
        </p:spPr>
        <p:txBody>
          <a:bodyPr wrap="square" anchor="ctr">
            <a:spAutoFit/>
          </a:bodyPr>
          <a:lstStyle/>
          <a:p>
            <a:r>
              <a:rPr lang="en-US" altLang="zh-CN" sz="1400" b="1" dirty="0">
                <a:latin typeface="+mn-ea"/>
              </a:rPr>
              <a:t>1947</a:t>
            </a:r>
            <a:r>
              <a:rPr lang="zh-CN" altLang="en-US" sz="1400" b="1" dirty="0">
                <a:latin typeface="+mn-ea"/>
              </a:rPr>
              <a:t>年</a:t>
            </a:r>
            <a:r>
              <a:rPr lang="en-US" altLang="zh-CN" sz="1400" b="1" dirty="0">
                <a:latin typeface="+mn-ea"/>
              </a:rPr>
              <a:t>5</a:t>
            </a:r>
            <a:r>
              <a:rPr lang="zh-CN" altLang="en-US" sz="1400" b="1" dirty="0">
                <a:latin typeface="+mn-ea"/>
              </a:rPr>
              <a:t>月</a:t>
            </a:r>
            <a:r>
              <a:rPr lang="en-US" altLang="zh-CN" sz="1400" b="1" dirty="0">
                <a:latin typeface="+mn-ea"/>
              </a:rPr>
              <a:t>16</a:t>
            </a:r>
            <a:r>
              <a:rPr lang="zh-CN" altLang="en-US" sz="1400" b="1" dirty="0">
                <a:latin typeface="+mn-ea"/>
              </a:rPr>
              <a:t>日</a:t>
            </a:r>
            <a:r>
              <a:rPr lang="zh-CN" altLang="en-US" sz="1400" b="1" dirty="0" smtClean="0">
                <a:latin typeface="+mn-ea"/>
              </a:rPr>
              <a:t>，</a:t>
            </a:r>
            <a:r>
              <a:rPr lang="zh-CN" altLang="en-US" sz="1400" b="1" dirty="0" smtClean="0">
                <a:latin typeface="+mn-ea"/>
                <a:hlinkClick r:id="rId2"/>
              </a:rPr>
              <a:t>孟良崮战役</a:t>
            </a:r>
            <a:r>
              <a:rPr lang="zh-CN" altLang="en-US" sz="1400" b="1" dirty="0" smtClean="0">
                <a:latin typeface="+mn-ea"/>
              </a:rPr>
              <a:t>中，</a:t>
            </a:r>
            <a:r>
              <a:rPr lang="en-US" altLang="zh-CN" sz="1400" b="1" dirty="0" smtClean="0">
                <a:latin typeface="+mn-ea"/>
              </a:rPr>
              <a:t>74</a:t>
            </a:r>
            <a:r>
              <a:rPr lang="zh-CN" altLang="en-US" sz="1400" b="1" dirty="0" smtClean="0">
                <a:latin typeface="+mn-ea"/>
              </a:rPr>
              <a:t>师师长</a:t>
            </a:r>
            <a:r>
              <a:rPr lang="zh-CN" altLang="en-US" sz="1400" b="1" dirty="0" smtClean="0">
                <a:latin typeface="华文新魏" pitchFamily="2" charset="-122"/>
                <a:ea typeface="华文新魏" pitchFamily="2" charset="-122"/>
              </a:rPr>
              <a:t>张灵甫（</a:t>
            </a:r>
            <a:r>
              <a:rPr lang="en-US" altLang="zh-CN" sz="1400" b="1" dirty="0" smtClean="0">
                <a:latin typeface="华文新魏" pitchFamily="2" charset="-122"/>
                <a:ea typeface="华文新魏" pitchFamily="2" charset="-122"/>
              </a:rPr>
              <a:t>1903--1947</a:t>
            </a:r>
            <a:r>
              <a:rPr lang="zh-CN" altLang="en-US" sz="1400" b="1" dirty="0" smtClean="0">
                <a:latin typeface="华文新魏" pitchFamily="2" charset="-122"/>
                <a:ea typeface="华文新魏" pitchFamily="2" charset="-122"/>
              </a:rPr>
              <a:t>）</a:t>
            </a:r>
            <a:r>
              <a:rPr lang="zh-CN" altLang="en-US" sz="1400" b="1" dirty="0" smtClean="0">
                <a:latin typeface="+mn-ea"/>
              </a:rPr>
              <a:t>被</a:t>
            </a:r>
            <a:r>
              <a:rPr lang="zh-CN" altLang="en-US" sz="1400" b="1" dirty="0">
                <a:latin typeface="+mn-ea"/>
              </a:rPr>
              <a:t>击毙。 </a:t>
            </a:r>
          </a:p>
        </p:txBody>
      </p:sp>
      <p:pic>
        <p:nvPicPr>
          <p:cNvPr id="6" name="Picture 7" descr="5D14001aa"/>
          <p:cNvPicPr>
            <a:picLocks noChangeAspect="1" noChangeArrowheads="1"/>
          </p:cNvPicPr>
          <p:nvPr/>
        </p:nvPicPr>
        <p:blipFill>
          <a:blip r:embed="rId3" cstate="print"/>
          <a:srcRect/>
          <a:stretch>
            <a:fillRect/>
          </a:stretch>
        </p:blipFill>
        <p:spPr bwMode="auto">
          <a:xfrm>
            <a:off x="3491880" y="404664"/>
            <a:ext cx="5256584" cy="4059723"/>
          </a:xfrm>
          <a:prstGeom prst="rect">
            <a:avLst/>
          </a:prstGeom>
          <a:noFill/>
        </p:spPr>
      </p:pic>
      <p:pic>
        <p:nvPicPr>
          <p:cNvPr id="163842" name="Picture 2" descr="https://timgsa.baidu.com/timg?image&amp;quality=80&amp;size=b9999_10000&amp;sec=1514560013257&amp;di=fa77860951dc958e1d832bcddafca12e&amp;imgtype=0&amp;src=http%3A%2F%2Fnews.youth.cn%2Fgn%2F201501%2FW020150123294555795190.jpg"/>
          <p:cNvPicPr>
            <a:picLocks noChangeAspect="1" noChangeArrowheads="1"/>
          </p:cNvPicPr>
          <p:nvPr/>
        </p:nvPicPr>
        <p:blipFill>
          <a:blip r:embed="rId4" cstate="print"/>
          <a:srcRect/>
          <a:stretch>
            <a:fillRect/>
          </a:stretch>
        </p:blipFill>
        <p:spPr bwMode="auto">
          <a:xfrm>
            <a:off x="467544" y="260648"/>
            <a:ext cx="2376264" cy="3211168"/>
          </a:xfrm>
          <a:prstGeom prst="rect">
            <a:avLst/>
          </a:prstGeom>
          <a:noFill/>
        </p:spPr>
      </p:pic>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23528" y="260648"/>
            <a:ext cx="7498080" cy="1143000"/>
          </a:xfrm>
        </p:spPr>
        <p:txBody>
          <a:bodyPr>
            <a:normAutofit/>
          </a:bodyPr>
          <a:lstStyle/>
          <a:p>
            <a:r>
              <a:rPr lang="zh-CN" altLang="en-US" sz="4400" b="1" dirty="0" smtClean="0">
                <a:solidFill>
                  <a:schemeClr val="tx1"/>
                </a:solidFill>
              </a:rPr>
              <a:t>要论提示 ：</a:t>
            </a:r>
            <a:endParaRPr lang="zh-CN" altLang="en-US" sz="4400" b="1" dirty="0">
              <a:solidFill>
                <a:schemeClr val="tx1"/>
              </a:solidFill>
            </a:endParaRPr>
          </a:p>
        </p:txBody>
      </p:sp>
      <p:sp>
        <p:nvSpPr>
          <p:cNvPr id="3" name="内容占位符 2"/>
          <p:cNvSpPr>
            <a:spLocks noGrp="1"/>
          </p:cNvSpPr>
          <p:nvPr>
            <p:ph sz="quarter" idx="1"/>
          </p:nvPr>
        </p:nvSpPr>
        <p:spPr>
          <a:xfrm>
            <a:off x="395536" y="2060848"/>
            <a:ext cx="8218160" cy="2304256"/>
          </a:xfrm>
        </p:spPr>
        <p:txBody>
          <a:bodyPr>
            <a:noAutofit/>
          </a:bodyPr>
          <a:lstStyle/>
          <a:p>
            <a:r>
              <a:rPr lang="zh-CN" altLang="en-US" b="1" dirty="0" smtClean="0">
                <a:effectLst>
                  <a:outerShdw blurRad="38100" dist="38100" dir="2700000" algn="tl">
                    <a:srgbClr val="000000">
                      <a:alpha val="43137"/>
                    </a:srgbClr>
                  </a:outerShdw>
                </a:effectLst>
                <a:latin typeface="华文新魏" pitchFamily="2" charset="-122"/>
                <a:ea typeface="华文新魏" pitchFamily="2" charset="-122"/>
              </a:rPr>
              <a:t>从争取和平民主到进行自卫战争</a:t>
            </a:r>
            <a:endParaRPr lang="en-US" altLang="zh-CN" b="1" dirty="0" smtClean="0">
              <a:effectLst>
                <a:outerShdw blurRad="38100" dist="38100" dir="2700000" algn="tl">
                  <a:srgbClr val="000000">
                    <a:alpha val="43137"/>
                  </a:srgbClr>
                </a:outerShdw>
              </a:effectLst>
              <a:latin typeface="华文新魏" pitchFamily="2" charset="-122"/>
              <a:ea typeface="华文新魏" pitchFamily="2" charset="-122"/>
            </a:endParaRPr>
          </a:p>
          <a:p>
            <a:r>
              <a:rPr lang="zh-CN" altLang="en-US" b="1" dirty="0" smtClean="0">
                <a:effectLst>
                  <a:outerShdw blurRad="38100" dist="38100" dir="2700000" algn="tl">
                    <a:srgbClr val="000000">
                      <a:alpha val="43137"/>
                    </a:srgbClr>
                  </a:outerShdw>
                </a:effectLst>
                <a:latin typeface="华文新魏" pitchFamily="2" charset="-122"/>
                <a:ea typeface="华文新魏" pitchFamily="2" charset="-122"/>
              </a:rPr>
              <a:t>国民党政府处在</a:t>
            </a:r>
            <a:r>
              <a:rPr lang="zh-CN" altLang="en-US" b="1" dirty="0" smtClean="0">
                <a:effectLst>
                  <a:outerShdw blurRad="38100" dist="38100" dir="2700000" algn="tl">
                    <a:srgbClr val="000000">
                      <a:alpha val="43137"/>
                    </a:srgbClr>
                  </a:outerShdw>
                </a:effectLst>
                <a:latin typeface="华文新魏" pitchFamily="2" charset="-122"/>
                <a:ea typeface="华文新魏" pitchFamily="2" charset="-122"/>
              </a:rPr>
              <a:t>全民的包围中</a:t>
            </a:r>
          </a:p>
          <a:p>
            <a:r>
              <a:rPr lang="zh-CN" altLang="en-US" b="1" dirty="0" smtClean="0">
                <a:effectLst>
                  <a:outerShdw blurRad="38100" dist="38100" dir="2700000" algn="tl">
                    <a:srgbClr val="000000">
                      <a:alpha val="43137"/>
                    </a:srgbClr>
                  </a:outerShdw>
                </a:effectLst>
                <a:latin typeface="华文新魏" pitchFamily="2" charset="-122"/>
                <a:ea typeface="华文新魏" pitchFamily="2" charset="-122"/>
              </a:rPr>
              <a:t>中国共产党与民主党派的合作</a:t>
            </a:r>
          </a:p>
          <a:p>
            <a:r>
              <a:rPr lang="zh-CN" altLang="en-US" b="1" dirty="0" smtClean="0">
                <a:effectLst>
                  <a:outerShdw blurRad="38100" dist="38100" dir="2700000" algn="tl">
                    <a:srgbClr val="000000">
                      <a:alpha val="43137"/>
                    </a:srgbClr>
                  </a:outerShdw>
                </a:effectLst>
                <a:latin typeface="华文新魏" pitchFamily="2" charset="-122"/>
                <a:ea typeface="华文新魏" pitchFamily="2" charset="-122"/>
              </a:rPr>
              <a:t>创建人民民主专政的新中国</a:t>
            </a:r>
          </a:p>
          <a:p>
            <a:endParaRPr lang="zh-CN" altLang="en-US" b="1" dirty="0" smtClean="0">
              <a:effectLst>
                <a:outerShdw blurRad="38100" dist="38100" dir="2700000" algn="tl">
                  <a:srgbClr val="000000">
                    <a:alpha val="43137"/>
                  </a:srgbClr>
                </a:outerShdw>
              </a:effectLst>
              <a:latin typeface="楷体" pitchFamily="49" charset="-122"/>
              <a:ea typeface="楷体" pitchFamily="49" charset="-122"/>
            </a:endParaRPr>
          </a:p>
          <a:p>
            <a:endParaRPr lang="zh-CN" altLang="en-US" b="1" dirty="0" smtClean="0">
              <a:solidFill>
                <a:schemeClr val="tx2"/>
              </a:solidFill>
            </a:endParaRPr>
          </a:p>
        </p:txBody>
      </p:sp>
      <p:pic>
        <p:nvPicPr>
          <p:cNvPr id="62466" name="Picture 2" descr="http://p2.so.qhmsg.com/bdr/_240_/t01d4df1d439b5467f2.jpg"/>
          <p:cNvPicPr>
            <a:picLocks noChangeAspect="1" noChangeArrowheads="1"/>
          </p:cNvPicPr>
          <p:nvPr/>
        </p:nvPicPr>
        <p:blipFill>
          <a:blip r:embed="rId2" cstate="print"/>
          <a:srcRect/>
          <a:stretch>
            <a:fillRect/>
          </a:stretch>
        </p:blipFill>
        <p:spPr bwMode="auto">
          <a:xfrm>
            <a:off x="6948264" y="0"/>
            <a:ext cx="2050572" cy="1809328"/>
          </a:xfrm>
          <a:prstGeom prst="rect">
            <a:avLst/>
          </a:prstGeom>
          <a:noFill/>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38"/>
          <p:cNvSpPr>
            <a:spLocks noGrp="1" noChangeArrowheads="1"/>
          </p:cNvSpPr>
          <p:nvPr>
            <p:ph type="title"/>
          </p:nvPr>
        </p:nvSpPr>
        <p:spPr>
          <a:xfrm>
            <a:off x="323528" y="260648"/>
            <a:ext cx="8034096" cy="922114"/>
          </a:xfrm>
          <a:noFill/>
          <a:ln/>
        </p:spPr>
        <p:txBody>
          <a:bodyPr>
            <a:normAutofit/>
          </a:bodyPr>
          <a:lstStyle/>
          <a:p>
            <a:r>
              <a:rPr lang="zh-CN" altLang="en-US" sz="4000" b="1" dirty="0">
                <a:solidFill>
                  <a:schemeClr val="tx1"/>
                </a:solidFill>
                <a:latin typeface="华文新魏" pitchFamily="2" charset="-122"/>
                <a:ea typeface="华文新魏" pitchFamily="2" charset="-122"/>
                <a:cs typeface="+mn-cs"/>
              </a:rPr>
              <a:t>二、国民党政府处在全民的包围中</a:t>
            </a:r>
          </a:p>
        </p:txBody>
      </p:sp>
      <p:graphicFrame>
        <p:nvGraphicFramePr>
          <p:cNvPr id="4" name="内容占位符 3"/>
          <p:cNvGraphicFramePr>
            <a:graphicFrameLocks noGrp="1"/>
          </p:cNvGraphicFramePr>
          <p:nvPr>
            <p:ph sz="quarter" idx="1"/>
          </p:nvPr>
        </p:nvGraphicFramePr>
        <p:xfrm>
          <a:off x="539552" y="2492896"/>
          <a:ext cx="7920880" cy="3149097"/>
        </p:xfrm>
        <a:graphic>
          <a:graphicData uri="http://schemas.openxmlformats.org/drawingml/2006/table">
            <a:tbl>
              <a:tblPr/>
              <a:tblGrid>
                <a:gridCol w="1008112"/>
                <a:gridCol w="2952328"/>
                <a:gridCol w="3960440"/>
              </a:tblGrid>
              <a:tr h="319362">
                <a:tc gridSpan="3">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2000" b="1" dirty="0" smtClean="0">
                          <a:solidFill>
                            <a:srgbClr val="000000"/>
                          </a:solidFill>
                          <a:latin typeface="+mn-ea"/>
                          <a:ea typeface="+mn-ea"/>
                        </a:rPr>
                        <a:t>解放战争第二年形势的重大变化</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just">
                        <a:spcAft>
                          <a:spcPts val="0"/>
                        </a:spcAft>
                      </a:pPr>
                      <a:endParaRPr lang="en-US" sz="1050" kern="100" dirty="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r>
              <a:tr h="472725">
                <a:tc grid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2000" b="1" dirty="0" smtClean="0">
                          <a:latin typeface="+mn-ea"/>
                          <a:ea typeface="+mn-ea"/>
                        </a:rPr>
                        <a:t>国民党</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just">
                        <a:spcAft>
                          <a:spcPts val="0"/>
                        </a:spcAft>
                      </a:pPr>
                      <a:endParaRPr lang="en-US" sz="1050" kern="100" dirty="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2000" b="1" dirty="0" smtClean="0">
                          <a:solidFill>
                            <a:schemeClr val="tx1"/>
                          </a:solidFill>
                          <a:latin typeface="+mn-ea"/>
                          <a:ea typeface="+mn-ea"/>
                        </a:rPr>
                        <a:t>共产党</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0405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2000" b="1" dirty="0" smtClean="0">
                          <a:solidFill>
                            <a:schemeClr val="tx1"/>
                          </a:solidFill>
                          <a:latin typeface="+mn-ea"/>
                          <a:ea typeface="+mn-ea"/>
                        </a:rPr>
                        <a:t>总兵力</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altLang="zh-CN" sz="2000" b="1" dirty="0" smtClean="0">
                          <a:solidFill>
                            <a:schemeClr val="tx1"/>
                          </a:solidFill>
                          <a:latin typeface="+mn-ea"/>
                          <a:ea typeface="+mn-ea"/>
                        </a:rPr>
                        <a:t>430</a:t>
                      </a:r>
                      <a:r>
                        <a:rPr lang="zh-CN" altLang="en-US" sz="2000" b="1" dirty="0" smtClean="0">
                          <a:solidFill>
                            <a:schemeClr val="tx1"/>
                          </a:solidFill>
                          <a:latin typeface="+mn-ea"/>
                          <a:ea typeface="+mn-ea"/>
                        </a:rPr>
                        <a:t>万           </a:t>
                      </a:r>
                      <a:r>
                        <a:rPr lang="en-US" altLang="zh-CN" sz="2000" b="1" dirty="0" smtClean="0">
                          <a:solidFill>
                            <a:srgbClr val="000066"/>
                          </a:solidFill>
                          <a:latin typeface="+mn-ea"/>
                          <a:ea typeface="+mn-ea"/>
                        </a:rPr>
                        <a:t>373</a:t>
                      </a:r>
                      <a:r>
                        <a:rPr lang="zh-CN" altLang="en-US" sz="2000" b="1" dirty="0" smtClean="0">
                          <a:solidFill>
                            <a:srgbClr val="000066"/>
                          </a:solidFill>
                          <a:latin typeface="+mn-ea"/>
                          <a:ea typeface="+mn-ea"/>
                        </a:rPr>
                        <a:t>万</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000" b="1" dirty="0" smtClean="0">
                          <a:solidFill>
                            <a:schemeClr val="tx1"/>
                          </a:solidFill>
                          <a:latin typeface="+mn-ea"/>
                          <a:ea typeface="+mn-ea"/>
                        </a:rPr>
                        <a:t>127</a:t>
                      </a:r>
                      <a:r>
                        <a:rPr lang="zh-CN" altLang="en-US" sz="2000" b="1" dirty="0" smtClean="0">
                          <a:solidFill>
                            <a:schemeClr val="tx1"/>
                          </a:solidFill>
                          <a:latin typeface="+mn-ea"/>
                          <a:ea typeface="+mn-ea"/>
                        </a:rPr>
                        <a:t>万         </a:t>
                      </a:r>
                      <a:r>
                        <a:rPr lang="en-US" altLang="zh-CN" sz="2000" b="1" dirty="0" smtClean="0">
                          <a:solidFill>
                            <a:schemeClr val="tx1"/>
                          </a:solidFill>
                          <a:latin typeface="+mn-ea"/>
                          <a:ea typeface="+mn-ea"/>
                        </a:rPr>
                        <a:t>195</a:t>
                      </a:r>
                      <a:r>
                        <a:rPr lang="zh-CN" altLang="en-US" sz="2000" b="1" dirty="0" smtClean="0">
                          <a:solidFill>
                            <a:schemeClr val="tx1"/>
                          </a:solidFill>
                          <a:latin typeface="+mn-ea"/>
                          <a:ea typeface="+mn-ea"/>
                        </a:rPr>
                        <a:t>万</a:t>
                      </a:r>
                    </a:p>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sz="2000" b="1" dirty="0" smtClean="0">
                        <a:solidFill>
                          <a:schemeClr val="tx1"/>
                        </a:solidFill>
                        <a:latin typeface="+mn-ea"/>
                        <a:ea typeface="+mn-ea"/>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05653">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2000" b="1" dirty="0" smtClean="0">
                          <a:solidFill>
                            <a:schemeClr val="tx1"/>
                          </a:solidFill>
                          <a:latin typeface="+mn-ea"/>
                          <a:ea typeface="+mn-ea"/>
                        </a:rPr>
                        <a:t>正规军</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000" b="1" dirty="0" smtClean="0">
                          <a:solidFill>
                            <a:srgbClr val="000066"/>
                          </a:solidFill>
                          <a:latin typeface="+mn-ea"/>
                          <a:ea typeface="+mn-ea"/>
                        </a:rPr>
                        <a:t>200</a:t>
                      </a:r>
                      <a:r>
                        <a:rPr lang="zh-CN" altLang="en-US" sz="2000" b="1" dirty="0" smtClean="0">
                          <a:solidFill>
                            <a:srgbClr val="000066"/>
                          </a:solidFill>
                          <a:latin typeface="+mn-ea"/>
                          <a:ea typeface="+mn-ea"/>
                        </a:rPr>
                        <a:t>万          </a:t>
                      </a:r>
                      <a:r>
                        <a:rPr lang="en-US" altLang="zh-CN" sz="2000" b="1" dirty="0" smtClean="0">
                          <a:solidFill>
                            <a:srgbClr val="000066"/>
                          </a:solidFill>
                          <a:latin typeface="+mn-ea"/>
                          <a:ea typeface="+mn-ea"/>
                        </a:rPr>
                        <a:t>150</a:t>
                      </a:r>
                      <a:r>
                        <a:rPr lang="zh-CN" altLang="en-US" sz="2000" b="1" dirty="0" smtClean="0">
                          <a:solidFill>
                            <a:srgbClr val="000066"/>
                          </a:solidFill>
                          <a:latin typeface="+mn-ea"/>
                          <a:ea typeface="+mn-ea"/>
                        </a:rPr>
                        <a:t>万</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000" b="1" dirty="0" smtClean="0">
                          <a:solidFill>
                            <a:schemeClr val="tx1"/>
                          </a:solidFill>
                          <a:latin typeface="+mn-ea"/>
                          <a:ea typeface="+mn-ea"/>
                        </a:rPr>
                        <a:t>61</a:t>
                      </a:r>
                      <a:r>
                        <a:rPr lang="zh-CN" altLang="en-US" sz="2000" b="1" dirty="0" smtClean="0">
                          <a:solidFill>
                            <a:schemeClr val="tx1"/>
                          </a:solidFill>
                          <a:latin typeface="+mn-ea"/>
                          <a:ea typeface="+mn-ea"/>
                        </a:rPr>
                        <a:t>万         </a:t>
                      </a:r>
                      <a:r>
                        <a:rPr lang="en-US" altLang="zh-CN" sz="2000" b="1" dirty="0" smtClean="0">
                          <a:solidFill>
                            <a:schemeClr val="tx1"/>
                          </a:solidFill>
                          <a:latin typeface="+mn-ea"/>
                          <a:ea typeface="+mn-ea"/>
                        </a:rPr>
                        <a:t>100</a:t>
                      </a:r>
                      <a:r>
                        <a:rPr lang="zh-CN" altLang="en-US" sz="2000" b="1" dirty="0" smtClean="0">
                          <a:solidFill>
                            <a:schemeClr val="tx1"/>
                          </a:solidFill>
                          <a:latin typeface="+mn-ea"/>
                          <a:ea typeface="+mn-ea"/>
                        </a:rPr>
                        <a:t>万</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73215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2000" b="1" dirty="0" smtClean="0">
                          <a:solidFill>
                            <a:schemeClr val="tx1"/>
                          </a:solidFill>
                          <a:latin typeface="+mn-ea"/>
                          <a:ea typeface="+mn-ea"/>
                        </a:rPr>
                        <a:t>机动性</a:t>
                      </a:r>
                    </a:p>
                    <a:p>
                      <a:pPr algn="ctr">
                        <a:spcAft>
                          <a:spcPts val="0"/>
                        </a:spcAft>
                      </a:pPr>
                      <a:endParaRPr lang="en-US" sz="2000" b="1" kern="100" dirty="0">
                        <a:latin typeface="+mn-ea"/>
                        <a:ea typeface="+mn-ea"/>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altLang="en-US" sz="2000" b="1" dirty="0" smtClean="0">
                          <a:solidFill>
                            <a:srgbClr val="000066"/>
                          </a:solidFill>
                          <a:latin typeface="+mn-ea"/>
                          <a:ea typeface="+mn-ea"/>
                        </a:rPr>
                        <a:t>战线延长，大部分兵力</a:t>
                      </a:r>
                    </a:p>
                    <a:p>
                      <a:pPr algn="ctr"/>
                      <a:r>
                        <a:rPr lang="zh-CN" altLang="en-US" sz="2000" b="1" dirty="0" smtClean="0">
                          <a:solidFill>
                            <a:srgbClr val="000066"/>
                          </a:solidFill>
                          <a:latin typeface="+mn-ea"/>
                          <a:ea typeface="+mn-ea"/>
                        </a:rPr>
                        <a:t>用于防守，机动兵力减少</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altLang="en-US" sz="2000" b="1" dirty="0" smtClean="0">
                          <a:solidFill>
                            <a:schemeClr val="tx1"/>
                          </a:solidFill>
                          <a:latin typeface="+mn-ea"/>
                          <a:ea typeface="+mn-ea"/>
                        </a:rPr>
                        <a:t>不需分兵守卫后方，机动</a:t>
                      </a:r>
                    </a:p>
                    <a:p>
                      <a:pPr algn="ctr"/>
                      <a:r>
                        <a:rPr lang="zh-CN" altLang="en-US" sz="2000" b="1" dirty="0" smtClean="0">
                          <a:solidFill>
                            <a:schemeClr val="tx1"/>
                          </a:solidFill>
                          <a:latin typeface="+mn-ea"/>
                          <a:ea typeface="+mn-ea"/>
                        </a:rPr>
                        <a:t>兵力大大增强</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96552">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2000" b="1" dirty="0" smtClean="0">
                          <a:solidFill>
                            <a:schemeClr val="tx1"/>
                          </a:solidFill>
                          <a:latin typeface="+mn-ea"/>
                          <a:ea typeface="+mn-ea"/>
                        </a:rPr>
                        <a:t>士气</a:t>
                      </a:r>
                    </a:p>
                    <a:p>
                      <a:pPr algn="ctr">
                        <a:spcAft>
                          <a:spcPts val="0"/>
                        </a:spcAft>
                      </a:pPr>
                      <a:endParaRPr lang="en-US" sz="2000" b="1" kern="100" dirty="0">
                        <a:latin typeface="+mn-ea"/>
                        <a:ea typeface="+mn-ea"/>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2000" b="1" dirty="0" smtClean="0">
                          <a:solidFill>
                            <a:schemeClr val="tx1"/>
                          </a:solidFill>
                          <a:latin typeface="+mn-ea"/>
                          <a:ea typeface="+mn-ea"/>
                        </a:rPr>
                        <a:t>士气低落，充满失败情绪</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2000" b="1" dirty="0" smtClean="0">
                          <a:solidFill>
                            <a:schemeClr val="tx1"/>
                          </a:solidFill>
                          <a:latin typeface="+mn-ea"/>
                          <a:ea typeface="+mn-ea"/>
                        </a:rPr>
                        <a:t>士气高涨，满怀胜利激情</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6" name="AutoShape 10"/>
          <p:cNvSpPr>
            <a:spLocks noChangeArrowheads="1"/>
          </p:cNvSpPr>
          <p:nvPr/>
        </p:nvSpPr>
        <p:spPr bwMode="auto">
          <a:xfrm>
            <a:off x="2771800" y="3356992"/>
            <a:ext cx="504254" cy="143892"/>
          </a:xfrm>
          <a:prstGeom prst="rightArrow">
            <a:avLst>
              <a:gd name="adj1" fmla="val 50000"/>
              <a:gd name="adj2" fmla="val 66728"/>
            </a:avLst>
          </a:prstGeom>
          <a:solidFill>
            <a:srgbClr val="00FF00"/>
          </a:solidFill>
          <a:ln w="9525">
            <a:solidFill>
              <a:srgbClr val="FFFF00"/>
            </a:solidFill>
            <a:miter lim="800000"/>
            <a:headEnd/>
            <a:tailEnd/>
          </a:ln>
          <a:effectLst/>
        </p:spPr>
        <p:txBody>
          <a:bodyPr wrap="none" anchor="ctr"/>
          <a:lstStyle/>
          <a:p>
            <a:pPr algn="ctr"/>
            <a:endParaRPr lang="zh-CN" altLang="zh-CN" b="0">
              <a:solidFill>
                <a:srgbClr val="FFFF00"/>
              </a:solidFill>
              <a:ea typeface="宋体" charset="-122"/>
            </a:endParaRPr>
          </a:p>
        </p:txBody>
      </p:sp>
      <p:sp>
        <p:nvSpPr>
          <p:cNvPr id="7" name="AutoShape 10"/>
          <p:cNvSpPr>
            <a:spLocks noChangeArrowheads="1"/>
          </p:cNvSpPr>
          <p:nvPr/>
        </p:nvSpPr>
        <p:spPr bwMode="auto">
          <a:xfrm>
            <a:off x="2843808" y="4005064"/>
            <a:ext cx="504254" cy="144016"/>
          </a:xfrm>
          <a:prstGeom prst="rightArrow">
            <a:avLst>
              <a:gd name="adj1" fmla="val 50000"/>
              <a:gd name="adj2" fmla="val 66728"/>
            </a:avLst>
          </a:prstGeom>
          <a:solidFill>
            <a:srgbClr val="00FF00"/>
          </a:solidFill>
          <a:ln w="9525">
            <a:solidFill>
              <a:srgbClr val="FFFF00"/>
            </a:solidFill>
            <a:miter lim="800000"/>
            <a:headEnd/>
            <a:tailEnd/>
          </a:ln>
          <a:effectLst/>
        </p:spPr>
        <p:txBody>
          <a:bodyPr wrap="none" anchor="ctr"/>
          <a:lstStyle/>
          <a:p>
            <a:pPr algn="ctr"/>
            <a:endParaRPr lang="zh-CN" altLang="zh-CN" b="0">
              <a:solidFill>
                <a:srgbClr val="FFFF00"/>
              </a:solidFill>
              <a:ea typeface="宋体" charset="-122"/>
            </a:endParaRPr>
          </a:p>
        </p:txBody>
      </p:sp>
      <p:sp>
        <p:nvSpPr>
          <p:cNvPr id="8" name="AutoShape 10"/>
          <p:cNvSpPr>
            <a:spLocks noChangeArrowheads="1"/>
          </p:cNvSpPr>
          <p:nvPr/>
        </p:nvSpPr>
        <p:spPr bwMode="auto">
          <a:xfrm>
            <a:off x="6228184" y="3356992"/>
            <a:ext cx="432048" cy="144016"/>
          </a:xfrm>
          <a:prstGeom prst="rightArrow">
            <a:avLst>
              <a:gd name="adj1" fmla="val 50000"/>
              <a:gd name="adj2" fmla="val 66728"/>
            </a:avLst>
          </a:prstGeom>
          <a:solidFill>
            <a:srgbClr val="00FF00"/>
          </a:solidFill>
          <a:ln w="9525">
            <a:solidFill>
              <a:srgbClr val="FFFF00"/>
            </a:solidFill>
            <a:miter lim="800000"/>
            <a:headEnd/>
            <a:tailEnd/>
          </a:ln>
          <a:effectLst/>
        </p:spPr>
        <p:txBody>
          <a:bodyPr wrap="none" anchor="ctr"/>
          <a:lstStyle/>
          <a:p>
            <a:pPr algn="ctr"/>
            <a:endParaRPr lang="zh-CN" altLang="zh-CN" b="0">
              <a:solidFill>
                <a:srgbClr val="FFFF00"/>
              </a:solidFill>
              <a:ea typeface="宋体" charset="-122"/>
            </a:endParaRPr>
          </a:p>
        </p:txBody>
      </p:sp>
      <p:sp>
        <p:nvSpPr>
          <p:cNvPr id="9" name="AutoShape 10"/>
          <p:cNvSpPr>
            <a:spLocks noChangeArrowheads="1"/>
          </p:cNvSpPr>
          <p:nvPr/>
        </p:nvSpPr>
        <p:spPr bwMode="auto">
          <a:xfrm>
            <a:off x="6156176" y="4005064"/>
            <a:ext cx="432246" cy="143892"/>
          </a:xfrm>
          <a:prstGeom prst="rightArrow">
            <a:avLst>
              <a:gd name="adj1" fmla="val 50000"/>
              <a:gd name="adj2" fmla="val 66728"/>
            </a:avLst>
          </a:prstGeom>
          <a:solidFill>
            <a:srgbClr val="00FF00"/>
          </a:solidFill>
          <a:ln w="9525">
            <a:solidFill>
              <a:srgbClr val="FFFF00"/>
            </a:solidFill>
            <a:miter lim="800000"/>
            <a:headEnd/>
            <a:tailEnd/>
          </a:ln>
          <a:effectLst/>
        </p:spPr>
        <p:txBody>
          <a:bodyPr wrap="none" anchor="ctr"/>
          <a:lstStyle/>
          <a:p>
            <a:pPr algn="ctr"/>
            <a:endParaRPr lang="zh-CN" altLang="zh-CN" b="0">
              <a:solidFill>
                <a:srgbClr val="FFFF00"/>
              </a:solidFill>
              <a:ea typeface="宋体" charset="-122"/>
            </a:endParaRPr>
          </a:p>
        </p:txBody>
      </p:sp>
      <p:sp>
        <p:nvSpPr>
          <p:cNvPr id="10" name="Text Box 3"/>
          <p:cNvSpPr txBox="1">
            <a:spLocks noChangeArrowheads="1"/>
          </p:cNvSpPr>
          <p:nvPr/>
        </p:nvSpPr>
        <p:spPr bwMode="auto">
          <a:xfrm>
            <a:off x="467544" y="1340768"/>
            <a:ext cx="7992888" cy="707886"/>
          </a:xfrm>
          <a:prstGeom prst="rect">
            <a:avLst/>
          </a:prstGeom>
          <a:noFill/>
          <a:ln w="9525">
            <a:noFill/>
            <a:miter lim="800000"/>
            <a:headEnd/>
            <a:tailEnd/>
          </a:ln>
          <a:effectLst/>
        </p:spPr>
        <p:txBody>
          <a:bodyPr wrap="square">
            <a:spAutoFit/>
          </a:bodyPr>
          <a:lstStyle/>
          <a:p>
            <a:r>
              <a:rPr lang="zh-CN" altLang="en-US" sz="4000" b="1" dirty="0">
                <a:latin typeface="华文新魏" pitchFamily="2" charset="-122"/>
                <a:ea typeface="华文新魏" pitchFamily="2" charset="-122"/>
              </a:rPr>
              <a:t>（一）全国解放战争的顺利发展</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3950" name="Picture 30" descr="20131118134327-309694602"/>
          <p:cNvPicPr>
            <a:picLocks noChangeAspect="1" noChangeArrowheads="1"/>
          </p:cNvPicPr>
          <p:nvPr/>
        </p:nvPicPr>
        <p:blipFill>
          <a:blip r:embed="rId2" cstate="print"/>
          <a:srcRect/>
          <a:stretch>
            <a:fillRect/>
          </a:stretch>
        </p:blipFill>
        <p:spPr bwMode="auto">
          <a:xfrm>
            <a:off x="4787900" y="765175"/>
            <a:ext cx="2628900" cy="2857500"/>
          </a:xfrm>
          <a:prstGeom prst="rect">
            <a:avLst/>
          </a:prstGeom>
          <a:noFill/>
        </p:spPr>
      </p:pic>
      <p:sp>
        <p:nvSpPr>
          <p:cNvPr id="593930" name="Rectangle 10"/>
          <p:cNvSpPr>
            <a:spLocks noChangeArrowheads="1"/>
          </p:cNvSpPr>
          <p:nvPr/>
        </p:nvSpPr>
        <p:spPr bwMode="auto">
          <a:xfrm>
            <a:off x="4479925" y="3032125"/>
            <a:ext cx="184150" cy="793750"/>
          </a:xfrm>
          <a:prstGeom prst="rect">
            <a:avLst/>
          </a:prstGeom>
          <a:noFill/>
          <a:ln w="9525">
            <a:noFill/>
            <a:miter lim="800000"/>
            <a:headEnd/>
            <a:tailEnd/>
          </a:ln>
          <a:effectLst/>
        </p:spPr>
        <p:txBody>
          <a:bodyPr wrap="none" anchor="ctr">
            <a:spAutoFit/>
          </a:bodyPr>
          <a:lstStyle/>
          <a:p>
            <a:pPr algn="ctr"/>
            <a:endParaRPr lang="en-US" altLang="zh-CN" sz="2800" b="0">
              <a:solidFill>
                <a:srgbClr val="FF3300"/>
              </a:solidFill>
              <a:latin typeface="Times New Roman" pitchFamily="18" charset="0"/>
              <a:ea typeface="宋体" charset="-122"/>
            </a:endParaRPr>
          </a:p>
          <a:p>
            <a:pPr algn="ctr" eaLnBrk="0" hangingPunct="0"/>
            <a:endParaRPr lang="en-US" altLang="zh-CN" b="0">
              <a:solidFill>
                <a:schemeClr val="tx1"/>
              </a:solidFill>
              <a:ea typeface="宋体" charset="-122"/>
            </a:endParaRPr>
          </a:p>
        </p:txBody>
      </p:sp>
      <p:sp>
        <p:nvSpPr>
          <p:cNvPr id="593940" name="Rectangle 20"/>
          <p:cNvSpPr>
            <a:spLocks noChangeArrowheads="1"/>
          </p:cNvSpPr>
          <p:nvPr/>
        </p:nvSpPr>
        <p:spPr bwMode="auto">
          <a:xfrm>
            <a:off x="395536" y="260648"/>
            <a:ext cx="7859216" cy="919162"/>
          </a:xfrm>
          <a:prstGeom prst="rect">
            <a:avLst/>
          </a:prstGeom>
          <a:noFill/>
          <a:ln w="9525">
            <a:noFill/>
            <a:miter lim="800000"/>
            <a:headEnd/>
            <a:tailEnd/>
          </a:ln>
          <a:effectLst/>
        </p:spPr>
        <p:txBody>
          <a:bodyPr/>
          <a:lstStyle/>
          <a:p>
            <a:r>
              <a:rPr lang="en-US" altLang="zh-CN" sz="4000" b="1" dirty="0">
                <a:latin typeface="华文新魏" pitchFamily="2" charset="-122"/>
                <a:ea typeface="华文新魏" pitchFamily="2" charset="-122"/>
              </a:rPr>
              <a:t>1</a:t>
            </a:r>
            <a:r>
              <a:rPr lang="zh-CN" altLang="en-US" sz="4000" b="1" dirty="0">
                <a:latin typeface="华文新魏" pitchFamily="2" charset="-122"/>
                <a:ea typeface="华文新魏" pitchFamily="2" charset="-122"/>
              </a:rPr>
              <a:t>、人民解放军转入战略进攻</a:t>
            </a:r>
          </a:p>
        </p:txBody>
      </p:sp>
      <p:sp>
        <p:nvSpPr>
          <p:cNvPr id="593942" name="Rectangle 22"/>
          <p:cNvSpPr>
            <a:spLocks noChangeArrowheads="1"/>
          </p:cNvSpPr>
          <p:nvPr/>
        </p:nvSpPr>
        <p:spPr bwMode="auto">
          <a:xfrm>
            <a:off x="395536" y="2636911"/>
            <a:ext cx="2663577" cy="3455913"/>
          </a:xfrm>
          <a:prstGeom prst="rect">
            <a:avLst/>
          </a:prstGeom>
          <a:noFill/>
          <a:ln w="9525">
            <a:noFill/>
            <a:miter lim="800000"/>
            <a:headEnd/>
            <a:tailEnd/>
          </a:ln>
          <a:effectLst/>
        </p:spPr>
        <p:txBody>
          <a:bodyPr/>
          <a:lstStyle/>
          <a:p>
            <a:pPr marL="342900" indent="-342900">
              <a:spcBef>
                <a:spcPct val="20000"/>
              </a:spcBef>
              <a:buClr>
                <a:schemeClr val="accent1"/>
              </a:buClr>
              <a:buSzPct val="65000"/>
              <a:buFont typeface="Wingdings" pitchFamily="2" charset="2"/>
              <a:buChar char="n"/>
            </a:pPr>
            <a:r>
              <a:rPr lang="en-US" altLang="en-US" sz="2400" b="1" dirty="0">
                <a:solidFill>
                  <a:schemeClr val="tx1"/>
                </a:solidFill>
                <a:latin typeface="华文新魏" pitchFamily="2" charset="-122"/>
                <a:ea typeface="华文新魏" pitchFamily="2" charset="-122"/>
              </a:rPr>
              <a:t>①</a:t>
            </a:r>
            <a:r>
              <a:rPr lang="en-US" altLang="zh-CN" sz="2400" b="1" dirty="0">
                <a:solidFill>
                  <a:schemeClr val="tx1"/>
                </a:solidFill>
                <a:latin typeface="华文新魏" pitchFamily="2" charset="-122"/>
                <a:ea typeface="华文新魏" pitchFamily="2" charset="-122"/>
              </a:rPr>
              <a:t>1947</a:t>
            </a:r>
            <a:r>
              <a:rPr lang="zh-CN" altLang="en-US" sz="2400" b="1" dirty="0">
                <a:solidFill>
                  <a:schemeClr val="tx1"/>
                </a:solidFill>
                <a:latin typeface="华文新魏" pitchFamily="2" charset="-122"/>
                <a:ea typeface="华文新魏" pitchFamily="2" charset="-122"/>
              </a:rPr>
              <a:t>年</a:t>
            </a:r>
            <a:r>
              <a:rPr lang="en-US" altLang="zh-CN" sz="2400" b="1" dirty="0">
                <a:solidFill>
                  <a:schemeClr val="tx1"/>
                </a:solidFill>
                <a:latin typeface="华文新魏" pitchFamily="2" charset="-122"/>
                <a:ea typeface="华文新魏" pitchFamily="2" charset="-122"/>
              </a:rPr>
              <a:t>6</a:t>
            </a:r>
            <a:r>
              <a:rPr lang="zh-CN" altLang="en-US" sz="2400" b="1" dirty="0">
                <a:solidFill>
                  <a:schemeClr val="tx1"/>
                </a:solidFill>
                <a:latin typeface="华文新魏" pitchFamily="2" charset="-122"/>
                <a:ea typeface="华文新魏" pitchFamily="2" charset="-122"/>
              </a:rPr>
              <a:t>月</a:t>
            </a:r>
            <a:r>
              <a:rPr lang="en-US" altLang="zh-CN" sz="2400" b="1" dirty="0">
                <a:solidFill>
                  <a:schemeClr val="tx1"/>
                </a:solidFill>
                <a:latin typeface="华文新魏" pitchFamily="2" charset="-122"/>
                <a:ea typeface="华文新魏" pitchFamily="2" charset="-122"/>
              </a:rPr>
              <a:t>30</a:t>
            </a:r>
            <a:r>
              <a:rPr lang="zh-CN" altLang="en-US" sz="2400" b="1" dirty="0">
                <a:solidFill>
                  <a:schemeClr val="tx1"/>
                </a:solidFill>
                <a:latin typeface="华文新魏" pitchFamily="2" charset="-122"/>
                <a:ea typeface="华文新魏" pitchFamily="2" charset="-122"/>
              </a:rPr>
              <a:t>日</a:t>
            </a:r>
            <a:r>
              <a:rPr lang="en-US" altLang="zh-CN" sz="2400" b="1" dirty="0">
                <a:solidFill>
                  <a:schemeClr val="tx1"/>
                </a:solidFill>
                <a:latin typeface="华文新魏" pitchFamily="2" charset="-122"/>
                <a:ea typeface="华文新魏" pitchFamily="2" charset="-122"/>
              </a:rPr>
              <a:t>,</a:t>
            </a:r>
            <a:r>
              <a:rPr lang="zh-CN" altLang="en-US" sz="2400" b="1" dirty="0">
                <a:solidFill>
                  <a:schemeClr val="tx1"/>
                </a:solidFill>
                <a:latin typeface="华文新魏" pitchFamily="2" charset="-122"/>
                <a:ea typeface="华文新魏" pitchFamily="2" charset="-122"/>
              </a:rPr>
              <a:t>刘伯承、邓小平率晋冀鲁豫野战军主力，实施中央突破，千里跃进大别山</a:t>
            </a:r>
            <a:r>
              <a:rPr lang="en-US" altLang="zh-CN" sz="2400" b="1" dirty="0">
                <a:solidFill>
                  <a:schemeClr val="tx1"/>
                </a:solidFill>
                <a:latin typeface="华文新魏" pitchFamily="2" charset="-122"/>
                <a:ea typeface="华文新魏" pitchFamily="2" charset="-122"/>
              </a:rPr>
              <a:t>,</a:t>
            </a:r>
            <a:r>
              <a:rPr lang="zh-CN" altLang="en-US" sz="2400" b="1" dirty="0">
                <a:solidFill>
                  <a:schemeClr val="tx1"/>
                </a:solidFill>
                <a:latin typeface="华文新魏" pitchFamily="2" charset="-122"/>
                <a:ea typeface="华文新魏" pitchFamily="2" charset="-122"/>
              </a:rPr>
              <a:t>揭开人民解放军战略进攻的序幕。</a:t>
            </a:r>
          </a:p>
        </p:txBody>
      </p:sp>
      <p:sp>
        <p:nvSpPr>
          <p:cNvPr id="593943" name="Rectangle 23"/>
          <p:cNvSpPr>
            <a:spLocks noChangeArrowheads="1"/>
          </p:cNvSpPr>
          <p:nvPr/>
        </p:nvSpPr>
        <p:spPr bwMode="auto">
          <a:xfrm>
            <a:off x="395536" y="1412776"/>
            <a:ext cx="3888432" cy="630238"/>
          </a:xfrm>
          <a:prstGeom prst="rect">
            <a:avLst/>
          </a:prstGeom>
          <a:noFill/>
          <a:ln w="9525">
            <a:noFill/>
            <a:miter lim="800000"/>
            <a:headEnd/>
            <a:tailEnd/>
          </a:ln>
          <a:effectLst/>
        </p:spPr>
        <p:txBody>
          <a:bodyPr/>
          <a:lstStyle/>
          <a:p>
            <a:r>
              <a:rPr lang="zh-CN" altLang="en-US" sz="4000" b="1" dirty="0">
                <a:latin typeface="华文新魏" pitchFamily="2" charset="-122"/>
                <a:ea typeface="华文新魏" pitchFamily="2" charset="-122"/>
              </a:rPr>
              <a:t>（</a:t>
            </a:r>
            <a:r>
              <a:rPr lang="en-US" altLang="zh-CN" sz="4000" b="1" dirty="0">
                <a:latin typeface="华文新魏" pitchFamily="2" charset="-122"/>
                <a:ea typeface="华文新魏" pitchFamily="2" charset="-122"/>
              </a:rPr>
              <a:t>1</a:t>
            </a:r>
            <a:r>
              <a:rPr lang="zh-CN" altLang="en-US" sz="4000" b="1" dirty="0">
                <a:latin typeface="华文新魏" pitchFamily="2" charset="-122"/>
                <a:ea typeface="华文新魏" pitchFamily="2" charset="-122"/>
              </a:rPr>
              <a:t>）外线作战</a:t>
            </a:r>
          </a:p>
        </p:txBody>
      </p:sp>
      <p:sp>
        <p:nvSpPr>
          <p:cNvPr id="593946" name="Rectangle 26"/>
          <p:cNvSpPr>
            <a:spLocks noChangeArrowheads="1"/>
          </p:cNvSpPr>
          <p:nvPr/>
        </p:nvSpPr>
        <p:spPr bwMode="auto">
          <a:xfrm>
            <a:off x="7308304" y="2407850"/>
            <a:ext cx="1656184" cy="276999"/>
          </a:xfrm>
          <a:prstGeom prst="rect">
            <a:avLst/>
          </a:prstGeom>
          <a:solidFill>
            <a:srgbClr val="CCFFFF"/>
          </a:solidFill>
          <a:ln w="9525" algn="ctr">
            <a:noFill/>
            <a:miter lim="800000"/>
            <a:headEnd/>
            <a:tailEnd/>
          </a:ln>
          <a:effectLst/>
        </p:spPr>
        <p:txBody>
          <a:bodyPr wrap="square" anchor="ctr">
            <a:spAutoFit/>
          </a:bodyPr>
          <a:lstStyle/>
          <a:p>
            <a:r>
              <a:rPr lang="zh-CN" altLang="en-US" sz="1200" b="1" dirty="0">
                <a:solidFill>
                  <a:schemeClr val="tx1"/>
                </a:solidFill>
                <a:latin typeface="华文新魏" pitchFamily="2" charset="-122"/>
                <a:ea typeface="华文新魏" pitchFamily="2" charset="-122"/>
              </a:rPr>
              <a:t>刘伯承（</a:t>
            </a:r>
            <a:r>
              <a:rPr lang="en-US" altLang="zh-CN" sz="1200" b="1" dirty="0">
                <a:solidFill>
                  <a:schemeClr val="tx1"/>
                </a:solidFill>
                <a:latin typeface="华文新魏" pitchFamily="2" charset="-122"/>
                <a:ea typeface="华文新魏" pitchFamily="2" charset="-122"/>
              </a:rPr>
              <a:t>1892--1986</a:t>
            </a:r>
            <a:r>
              <a:rPr lang="zh-CN" altLang="en-US" sz="1200" b="1" dirty="0">
                <a:solidFill>
                  <a:schemeClr val="tx1"/>
                </a:solidFill>
                <a:latin typeface="华文新魏" pitchFamily="2" charset="-122"/>
                <a:ea typeface="华文新魏" pitchFamily="2" charset="-122"/>
              </a:rPr>
              <a:t>）</a:t>
            </a:r>
          </a:p>
        </p:txBody>
      </p:sp>
      <p:pic>
        <p:nvPicPr>
          <p:cNvPr id="593939" name="Picture 19" descr="D0501"/>
          <p:cNvPicPr>
            <a:picLocks noChangeAspect="1" noChangeArrowheads="1"/>
          </p:cNvPicPr>
          <p:nvPr/>
        </p:nvPicPr>
        <p:blipFill>
          <a:blip r:embed="rId3" cstate="print"/>
          <a:srcRect/>
          <a:stretch>
            <a:fillRect/>
          </a:stretch>
        </p:blipFill>
        <p:spPr bwMode="auto">
          <a:xfrm>
            <a:off x="3276600" y="3068638"/>
            <a:ext cx="5580063" cy="3325812"/>
          </a:xfrm>
          <a:prstGeom prst="rect">
            <a:avLst/>
          </a:prstGeom>
          <a:noFill/>
        </p:spPr>
      </p:pic>
      <p:sp>
        <p:nvSpPr>
          <p:cNvPr id="593951" name="Rectangle 31"/>
          <p:cNvSpPr>
            <a:spLocks noChangeArrowheads="1"/>
          </p:cNvSpPr>
          <p:nvPr/>
        </p:nvSpPr>
        <p:spPr bwMode="auto">
          <a:xfrm>
            <a:off x="3131840" y="2479287"/>
            <a:ext cx="1584176" cy="276999"/>
          </a:xfrm>
          <a:prstGeom prst="rect">
            <a:avLst/>
          </a:prstGeom>
          <a:solidFill>
            <a:srgbClr val="CCFFFF"/>
          </a:solidFill>
          <a:ln w="9525" algn="ctr">
            <a:noFill/>
            <a:miter lim="800000"/>
            <a:headEnd/>
            <a:tailEnd/>
          </a:ln>
          <a:effectLst/>
        </p:spPr>
        <p:txBody>
          <a:bodyPr wrap="square" anchor="ctr">
            <a:spAutoFit/>
          </a:bodyPr>
          <a:lstStyle/>
          <a:p>
            <a:r>
              <a:rPr lang="zh-CN" altLang="en-US" sz="1200" b="1" dirty="0">
                <a:latin typeface="华文新魏" pitchFamily="2" charset="-122"/>
                <a:ea typeface="华文新魏" pitchFamily="2" charset="-122"/>
              </a:rPr>
              <a:t>邓小平（</a:t>
            </a:r>
            <a:r>
              <a:rPr lang="en-US" altLang="zh-CN" sz="1200" b="1" dirty="0">
                <a:latin typeface="华文新魏" pitchFamily="2" charset="-122"/>
                <a:ea typeface="华文新魏" pitchFamily="2" charset="-122"/>
              </a:rPr>
              <a:t>1904--1997</a:t>
            </a:r>
            <a:r>
              <a:rPr lang="zh-CN" altLang="en-US" sz="1200" b="1" dirty="0">
                <a:latin typeface="华文新魏" pitchFamily="2" charset="-122"/>
                <a:ea typeface="华文新魏" pitchFamily="2" charset="-122"/>
              </a:rPr>
              <a:t>）</a:t>
            </a:r>
          </a:p>
        </p:txBody>
      </p:sp>
    </p:spTree>
  </p:cSld>
  <p:clrMapOvr>
    <a:masterClrMapping/>
  </p:clrMapOvr>
  <p:transition>
    <p:cover dir="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
          <p:cNvGrpSpPr>
            <a:grpSpLocks/>
          </p:cNvGrpSpPr>
          <p:nvPr/>
        </p:nvGrpSpPr>
        <p:grpSpPr bwMode="auto">
          <a:xfrm>
            <a:off x="179470" y="333167"/>
            <a:ext cx="8856581" cy="5405086"/>
            <a:chOff x="112" y="228"/>
            <a:chExt cx="5648" cy="3244"/>
          </a:xfrm>
        </p:grpSpPr>
        <p:grpSp>
          <p:nvGrpSpPr>
            <p:cNvPr id="3" name="Group 5"/>
            <p:cNvGrpSpPr>
              <a:grpSpLocks/>
            </p:cNvGrpSpPr>
            <p:nvPr/>
          </p:nvGrpSpPr>
          <p:grpSpPr bwMode="auto">
            <a:xfrm>
              <a:off x="2417" y="1351"/>
              <a:ext cx="3343" cy="2121"/>
              <a:chOff x="2417" y="1351"/>
              <a:chExt cx="3343" cy="2121"/>
            </a:xfrm>
          </p:grpSpPr>
          <p:pic>
            <p:nvPicPr>
              <p:cNvPr id="150534" name="Picture 6" descr="战士们自己动手缝制棉衣"/>
              <p:cNvPicPr>
                <a:picLocks noChangeAspect="1" noChangeArrowheads="1"/>
              </p:cNvPicPr>
              <p:nvPr/>
            </p:nvPicPr>
            <p:blipFill>
              <a:blip r:embed="rId2" cstate="print"/>
              <a:srcRect/>
              <a:stretch>
                <a:fillRect/>
              </a:stretch>
            </p:blipFill>
            <p:spPr bwMode="auto">
              <a:xfrm>
                <a:off x="2684" y="1351"/>
                <a:ext cx="3007" cy="1945"/>
              </a:xfrm>
              <a:prstGeom prst="rect">
                <a:avLst/>
              </a:prstGeom>
              <a:solidFill>
                <a:schemeClr val="bg1"/>
              </a:solidFill>
            </p:spPr>
          </p:pic>
          <p:sp>
            <p:nvSpPr>
              <p:cNvPr id="150535" name="Text Box 7"/>
              <p:cNvSpPr txBox="1">
                <a:spLocks noChangeArrowheads="1"/>
              </p:cNvSpPr>
              <p:nvPr/>
            </p:nvSpPr>
            <p:spPr bwMode="auto">
              <a:xfrm>
                <a:off x="2417" y="3195"/>
                <a:ext cx="3343" cy="277"/>
              </a:xfrm>
              <a:prstGeom prst="rect">
                <a:avLst/>
              </a:prstGeom>
              <a:solidFill>
                <a:schemeClr val="bg1"/>
              </a:solidFill>
              <a:ln w="12700">
                <a:noFill/>
                <a:miter lim="800000"/>
                <a:headEnd type="none" w="sm" len="sm"/>
                <a:tailEnd type="none" w="sm" len="sm"/>
              </a:ln>
              <a:effectLst/>
            </p:spPr>
            <p:txBody>
              <a:bodyPr>
                <a:spAutoFit/>
              </a:bodyPr>
              <a:lstStyle/>
              <a:p>
                <a:pPr algn="r"/>
                <a:r>
                  <a:rPr kumimoji="1" lang="zh-CN" altLang="en-US" sz="2400" b="1" dirty="0">
                    <a:effectLst>
                      <a:outerShdw blurRad="38100" dist="38100" dir="2700000" algn="tl">
                        <a:srgbClr val="C0C0C0"/>
                      </a:outerShdw>
                    </a:effectLst>
                    <a:latin typeface="华文新魏" pitchFamily="2" charset="-122"/>
                  </a:rPr>
                  <a:t>战士们自己动手缝制棉衣 </a:t>
                </a:r>
              </a:p>
            </p:txBody>
          </p:sp>
        </p:grpSp>
        <p:grpSp>
          <p:nvGrpSpPr>
            <p:cNvPr id="4" name="Group 8"/>
            <p:cNvGrpSpPr>
              <a:grpSpLocks/>
            </p:cNvGrpSpPr>
            <p:nvPr/>
          </p:nvGrpSpPr>
          <p:grpSpPr bwMode="auto">
            <a:xfrm>
              <a:off x="112" y="228"/>
              <a:ext cx="3582" cy="2203"/>
              <a:chOff x="112" y="228"/>
              <a:chExt cx="3582" cy="2203"/>
            </a:xfrm>
          </p:grpSpPr>
          <p:pic>
            <p:nvPicPr>
              <p:cNvPr id="150537" name="Picture 9" descr="战士们缝制的棉衣"/>
              <p:cNvPicPr>
                <a:picLocks noChangeAspect="1" noChangeArrowheads="1"/>
              </p:cNvPicPr>
              <p:nvPr/>
            </p:nvPicPr>
            <p:blipFill>
              <a:blip r:embed="rId3" cstate="print"/>
              <a:srcRect/>
              <a:stretch>
                <a:fillRect/>
              </a:stretch>
            </p:blipFill>
            <p:spPr bwMode="auto">
              <a:xfrm>
                <a:off x="158" y="746"/>
                <a:ext cx="2503" cy="1685"/>
              </a:xfrm>
              <a:prstGeom prst="rect">
                <a:avLst/>
              </a:prstGeom>
              <a:solidFill>
                <a:schemeClr val="bg1"/>
              </a:solidFill>
            </p:spPr>
          </p:pic>
          <p:sp>
            <p:nvSpPr>
              <p:cNvPr id="150538" name="Text Box 10"/>
              <p:cNvSpPr txBox="1">
                <a:spLocks noChangeArrowheads="1"/>
              </p:cNvSpPr>
              <p:nvPr/>
            </p:nvSpPr>
            <p:spPr bwMode="auto">
              <a:xfrm>
                <a:off x="112" y="228"/>
                <a:ext cx="3582" cy="351"/>
              </a:xfrm>
              <a:prstGeom prst="rect">
                <a:avLst/>
              </a:prstGeom>
              <a:solidFill>
                <a:schemeClr val="bg1"/>
              </a:solidFill>
              <a:ln w="12700">
                <a:noFill/>
                <a:miter lim="800000"/>
                <a:headEnd type="none" w="sm" len="sm"/>
                <a:tailEnd type="none" w="sm" len="sm"/>
              </a:ln>
              <a:effectLst/>
            </p:spPr>
            <p:txBody>
              <a:bodyPr wrap="square">
                <a:spAutoFit/>
              </a:bodyPr>
              <a:lstStyle/>
              <a:p>
                <a:r>
                  <a:rPr kumimoji="1" lang="zh-CN" altLang="en-US" sz="3200" b="1" dirty="0">
                    <a:effectLst>
                      <a:outerShdw blurRad="38100" dist="38100" dir="2700000" algn="tl">
                        <a:srgbClr val="C0C0C0"/>
                      </a:outerShdw>
                    </a:effectLst>
                    <a:latin typeface="华文新魏" pitchFamily="2" charset="-122"/>
                  </a:rPr>
                  <a:t>刘邓大军在大别山自制的棉衣</a:t>
                </a:r>
              </a:p>
            </p:txBody>
          </p:sp>
        </p:grpSp>
      </p:grpSp>
    </p:spTree>
  </p:cSld>
  <p:clrMapOvr>
    <a:masterClrMapping/>
  </p:clrMapOvr>
  <p:transition advClick="0">
    <p:blinds dir="vert"/>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6995" name="Picture 3"/>
          <p:cNvPicPr>
            <a:picLocks noChangeAspect="1" noChangeArrowheads="1"/>
          </p:cNvPicPr>
          <p:nvPr/>
        </p:nvPicPr>
        <p:blipFill>
          <a:blip r:embed="rId3" cstate="print"/>
          <a:srcRect/>
          <a:stretch>
            <a:fillRect/>
          </a:stretch>
        </p:blipFill>
        <p:spPr bwMode="auto">
          <a:xfrm>
            <a:off x="5148064" y="1556792"/>
            <a:ext cx="3470832" cy="2016224"/>
          </a:xfrm>
          <a:prstGeom prst="rect">
            <a:avLst/>
          </a:prstGeom>
          <a:noFill/>
        </p:spPr>
      </p:pic>
      <p:pic>
        <p:nvPicPr>
          <p:cNvPr id="596996" name="Picture 4" descr="D0501"/>
          <p:cNvPicPr>
            <a:picLocks noChangeAspect="1" noChangeArrowheads="1"/>
          </p:cNvPicPr>
          <p:nvPr/>
        </p:nvPicPr>
        <p:blipFill>
          <a:blip r:embed="rId4" cstate="print"/>
          <a:srcRect/>
          <a:stretch>
            <a:fillRect/>
          </a:stretch>
        </p:blipFill>
        <p:spPr bwMode="auto">
          <a:xfrm>
            <a:off x="107504" y="1772816"/>
            <a:ext cx="4960253" cy="4032448"/>
          </a:xfrm>
          <a:prstGeom prst="rect">
            <a:avLst/>
          </a:prstGeom>
          <a:noFill/>
        </p:spPr>
      </p:pic>
      <p:pic>
        <p:nvPicPr>
          <p:cNvPr id="596999" name="Picture 7" descr="u=1272449478,2490413647&amp;fm=23&amp;gp=0"/>
          <p:cNvPicPr>
            <a:picLocks noChangeAspect="1" noChangeArrowheads="1"/>
          </p:cNvPicPr>
          <p:nvPr/>
        </p:nvPicPr>
        <p:blipFill>
          <a:blip r:embed="rId5" cstate="print"/>
          <a:srcRect/>
          <a:stretch>
            <a:fillRect/>
          </a:stretch>
        </p:blipFill>
        <p:spPr bwMode="auto">
          <a:xfrm>
            <a:off x="5364088" y="4077072"/>
            <a:ext cx="3333750" cy="2146176"/>
          </a:xfrm>
          <a:prstGeom prst="rect">
            <a:avLst/>
          </a:prstGeom>
          <a:noFill/>
        </p:spPr>
      </p:pic>
      <p:sp>
        <p:nvSpPr>
          <p:cNvPr id="597000" name="Rectangle 8"/>
          <p:cNvSpPr>
            <a:spLocks noChangeArrowheads="1"/>
          </p:cNvSpPr>
          <p:nvPr/>
        </p:nvSpPr>
        <p:spPr bwMode="auto">
          <a:xfrm>
            <a:off x="5292080" y="6309320"/>
            <a:ext cx="1728192" cy="338554"/>
          </a:xfrm>
          <a:prstGeom prst="rect">
            <a:avLst/>
          </a:prstGeom>
          <a:solidFill>
            <a:schemeClr val="bg1"/>
          </a:solidFill>
          <a:ln w="9525" algn="ctr">
            <a:noFill/>
            <a:miter lim="800000"/>
            <a:headEnd/>
            <a:tailEnd/>
          </a:ln>
          <a:effectLst/>
        </p:spPr>
        <p:txBody>
          <a:bodyPr wrap="square" anchor="ctr">
            <a:spAutoFit/>
          </a:bodyPr>
          <a:lstStyle/>
          <a:p>
            <a:r>
              <a:rPr lang="zh-CN" altLang="en-US" sz="1600" b="1" dirty="0">
                <a:solidFill>
                  <a:schemeClr val="tx1"/>
                </a:solidFill>
              </a:rPr>
              <a:t>粟裕（</a:t>
            </a:r>
            <a:r>
              <a:rPr lang="en-US" altLang="zh-CN" sz="1600" b="1" dirty="0">
                <a:solidFill>
                  <a:schemeClr val="tx1"/>
                </a:solidFill>
              </a:rPr>
              <a:t>1907--1984</a:t>
            </a:r>
            <a:r>
              <a:rPr lang="zh-CN" altLang="en-US" sz="1600" b="1" dirty="0">
                <a:solidFill>
                  <a:schemeClr val="tx1"/>
                </a:solidFill>
              </a:rPr>
              <a:t>）</a:t>
            </a:r>
          </a:p>
        </p:txBody>
      </p:sp>
      <p:sp>
        <p:nvSpPr>
          <p:cNvPr id="597001" name="Rectangle 9"/>
          <p:cNvSpPr>
            <a:spLocks noChangeArrowheads="1"/>
          </p:cNvSpPr>
          <p:nvPr/>
        </p:nvSpPr>
        <p:spPr bwMode="auto">
          <a:xfrm>
            <a:off x="7092950" y="6320063"/>
            <a:ext cx="1727522" cy="338554"/>
          </a:xfrm>
          <a:prstGeom prst="rect">
            <a:avLst/>
          </a:prstGeom>
          <a:solidFill>
            <a:schemeClr val="bg1"/>
          </a:solidFill>
          <a:ln w="9525" algn="ctr">
            <a:noFill/>
            <a:miter lim="800000"/>
            <a:headEnd/>
            <a:tailEnd/>
          </a:ln>
          <a:effectLst/>
        </p:spPr>
        <p:txBody>
          <a:bodyPr wrap="square" anchor="ctr">
            <a:spAutoFit/>
          </a:bodyPr>
          <a:lstStyle/>
          <a:p>
            <a:r>
              <a:rPr lang="zh-CN" altLang="en-US" sz="1600" b="1" dirty="0"/>
              <a:t>陈毅（</a:t>
            </a:r>
            <a:r>
              <a:rPr lang="en-US" altLang="zh-CN" sz="1600" b="1" dirty="0"/>
              <a:t>1901--1972</a:t>
            </a:r>
            <a:r>
              <a:rPr lang="zh-CN" altLang="en-US" sz="1600" b="1" dirty="0"/>
              <a:t>）</a:t>
            </a:r>
          </a:p>
        </p:txBody>
      </p:sp>
      <p:sp>
        <p:nvSpPr>
          <p:cNvPr id="9" name="矩形 8"/>
          <p:cNvSpPr/>
          <p:nvPr/>
        </p:nvSpPr>
        <p:spPr>
          <a:xfrm>
            <a:off x="6372200" y="3645024"/>
            <a:ext cx="2088232" cy="307777"/>
          </a:xfrm>
          <a:prstGeom prst="rect">
            <a:avLst/>
          </a:prstGeom>
        </p:spPr>
        <p:txBody>
          <a:bodyPr wrap="square">
            <a:spAutoFit/>
          </a:bodyPr>
          <a:lstStyle/>
          <a:p>
            <a:r>
              <a:rPr kumimoji="1" lang="zh-CN" altLang="en-US" sz="1400" b="1" dirty="0" smtClean="0">
                <a:solidFill>
                  <a:srgbClr val="002060"/>
                </a:solidFill>
                <a:latin typeface="+mn-ea"/>
              </a:rPr>
              <a:t>到达豫皖苏的骑兵部队</a:t>
            </a:r>
            <a:endParaRPr lang="zh-CN" altLang="en-US" sz="1400" b="1" dirty="0">
              <a:latin typeface="+mn-ea"/>
            </a:endParaRPr>
          </a:p>
        </p:txBody>
      </p:sp>
      <p:sp>
        <p:nvSpPr>
          <p:cNvPr id="11" name="标题 1"/>
          <p:cNvSpPr txBox="1">
            <a:spLocks/>
          </p:cNvSpPr>
          <p:nvPr/>
        </p:nvSpPr>
        <p:spPr>
          <a:xfrm>
            <a:off x="323528" y="274638"/>
            <a:ext cx="8496944" cy="1143000"/>
          </a:xfrm>
          <a:prstGeom prst="rect">
            <a:avLst/>
          </a:prstGeom>
        </p:spPr>
        <p:txBody>
          <a:bodyPr>
            <a:normAutofit fontScale="90000" lnSpcReduction="10000"/>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zh-CN" sz="4000" b="1" i="0" u="none" strike="noStrike" kern="1200" cap="none" spc="0" normalizeH="0" baseline="0" noProof="0" dirty="0" smtClean="0">
                <a:ln>
                  <a:noFill/>
                </a:ln>
                <a:solidFill>
                  <a:schemeClr val="tx2"/>
                </a:solidFill>
                <a:effectLst/>
                <a:uLnTx/>
                <a:uFillTx/>
                <a:latin typeface="华文新魏" pitchFamily="2" charset="-122"/>
                <a:ea typeface="华文新魏" pitchFamily="2" charset="-122"/>
                <a:cs typeface="+mj-cs"/>
              </a:rPr>
              <a:t>② </a:t>
            </a:r>
            <a:r>
              <a:rPr kumimoji="0" lang="zh-CN" altLang="en-US" sz="4000" b="1" i="0" u="none" strike="noStrike" kern="1200" cap="none" spc="0" normalizeH="0" baseline="0" noProof="0" dirty="0" smtClean="0">
                <a:ln>
                  <a:noFill/>
                </a:ln>
                <a:solidFill>
                  <a:schemeClr val="tx2"/>
                </a:solidFill>
                <a:effectLst/>
                <a:uLnTx/>
                <a:uFillTx/>
                <a:latin typeface="华文新魏" pitchFamily="2" charset="-122"/>
                <a:ea typeface="华文新魏" pitchFamily="2" charset="-122"/>
                <a:cs typeface="+mj-cs"/>
              </a:rPr>
              <a:t>陈毅、粟裕指挥华东野战军主力挺进苏鲁豫皖地区。</a:t>
            </a:r>
            <a:endParaRPr kumimoji="0" lang="zh-CN" altLang="en-US" sz="4000" b="0" i="0" u="none" strike="noStrike" kern="1200" cap="none" spc="0" normalizeH="0" baseline="0" noProof="0" dirty="0">
              <a:ln>
                <a:noFill/>
              </a:ln>
              <a:solidFill>
                <a:schemeClr val="tx2"/>
              </a:solidFill>
              <a:effectLst/>
              <a:uLnTx/>
              <a:uFillTx/>
              <a:latin typeface="+mj-lt"/>
              <a:ea typeface="+mj-ea"/>
              <a:cs typeface="+mj-cs"/>
            </a:endParaRPr>
          </a:p>
        </p:txBody>
      </p:sp>
    </p:spTree>
  </p:cSld>
  <p:clrMapOvr>
    <a:masterClrMapping/>
  </p:clrMapOv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5971" name="Picture 3"/>
          <p:cNvPicPr>
            <a:picLocks noChangeAspect="1" noChangeArrowheads="1"/>
          </p:cNvPicPr>
          <p:nvPr/>
        </p:nvPicPr>
        <p:blipFill>
          <a:blip r:embed="rId2" cstate="print"/>
          <a:srcRect/>
          <a:stretch>
            <a:fillRect/>
          </a:stretch>
        </p:blipFill>
        <p:spPr bwMode="auto">
          <a:xfrm>
            <a:off x="5436095" y="1149562"/>
            <a:ext cx="3528517" cy="2192126"/>
          </a:xfrm>
          <a:prstGeom prst="rect">
            <a:avLst/>
          </a:prstGeom>
          <a:noFill/>
        </p:spPr>
      </p:pic>
      <p:sp>
        <p:nvSpPr>
          <p:cNvPr id="595970" name="Text Box 2"/>
          <p:cNvSpPr txBox="1">
            <a:spLocks noChangeArrowheads="1"/>
          </p:cNvSpPr>
          <p:nvPr/>
        </p:nvSpPr>
        <p:spPr bwMode="auto">
          <a:xfrm>
            <a:off x="395536" y="188640"/>
            <a:ext cx="8496944" cy="1323439"/>
          </a:xfrm>
          <a:prstGeom prst="rect">
            <a:avLst/>
          </a:prstGeom>
          <a:noFill/>
          <a:ln w="9525">
            <a:noFill/>
            <a:miter lim="800000"/>
            <a:headEnd/>
            <a:tailEnd/>
          </a:ln>
        </p:spPr>
        <p:txBody>
          <a:bodyPr wrap="square">
            <a:spAutoFit/>
          </a:bodyPr>
          <a:lstStyle/>
          <a:p>
            <a:pPr>
              <a:spcBef>
                <a:spcPct val="50000"/>
              </a:spcBef>
            </a:pPr>
            <a:r>
              <a:rPr lang="en-US" altLang="zh-CN" sz="4000" b="1" dirty="0" smtClean="0">
                <a:latin typeface="华文新魏" pitchFamily="2" charset="-122"/>
                <a:ea typeface="华文新魏" pitchFamily="2" charset="-122"/>
              </a:rPr>
              <a:t>③ </a:t>
            </a:r>
            <a:r>
              <a:rPr lang="zh-CN" altLang="en-US" sz="4000" b="1" dirty="0" smtClean="0">
                <a:latin typeface="华文新魏" pitchFamily="2" charset="-122"/>
                <a:ea typeface="华文新魏" pitchFamily="2" charset="-122"/>
              </a:rPr>
              <a:t>陈赓</a:t>
            </a:r>
            <a:r>
              <a:rPr lang="zh-CN" altLang="en-US" sz="4000" b="1" dirty="0">
                <a:latin typeface="华文新魏" pitchFamily="2" charset="-122"/>
                <a:ea typeface="华文新魏" pitchFamily="2" charset="-122"/>
              </a:rPr>
              <a:t>、谢富治率晋冀鲁豫野战军，强渡黄河，挺进豫西</a:t>
            </a:r>
            <a:r>
              <a:rPr kumimoji="1" lang="zh-CN" altLang="en-US" sz="3200" dirty="0">
                <a:solidFill>
                  <a:schemeClr val="tx1"/>
                </a:solidFill>
                <a:latin typeface="Times New Roman" pitchFamily="18" charset="0"/>
                <a:ea typeface="宋体" charset="-122"/>
              </a:rPr>
              <a:t>。</a:t>
            </a:r>
          </a:p>
        </p:txBody>
      </p:sp>
      <p:sp>
        <p:nvSpPr>
          <p:cNvPr id="595973" name="Rectangle 5"/>
          <p:cNvSpPr>
            <a:spLocks noChangeArrowheads="1"/>
          </p:cNvSpPr>
          <p:nvPr/>
        </p:nvSpPr>
        <p:spPr bwMode="auto">
          <a:xfrm>
            <a:off x="6156325" y="2781300"/>
            <a:ext cx="1338828" cy="369332"/>
          </a:xfrm>
          <a:prstGeom prst="rect">
            <a:avLst/>
          </a:prstGeom>
          <a:solidFill>
            <a:srgbClr val="CCFFFF"/>
          </a:solidFill>
          <a:ln w="9525" algn="ctr">
            <a:noFill/>
            <a:miter lim="800000"/>
            <a:headEnd/>
            <a:tailEnd/>
          </a:ln>
          <a:effectLst/>
        </p:spPr>
        <p:txBody>
          <a:bodyPr wrap="none">
            <a:spAutoFit/>
          </a:bodyPr>
          <a:lstStyle/>
          <a:p>
            <a:pPr>
              <a:spcBef>
                <a:spcPct val="50000"/>
              </a:spcBef>
            </a:pPr>
            <a:r>
              <a:rPr kumimoji="1" lang="zh-CN" altLang="en-US" b="1" dirty="0">
                <a:solidFill>
                  <a:schemeClr val="tx1"/>
                </a:solidFill>
              </a:rPr>
              <a:t>部队过伊河</a:t>
            </a:r>
          </a:p>
        </p:txBody>
      </p:sp>
      <p:grpSp>
        <p:nvGrpSpPr>
          <p:cNvPr id="11" name="组合 10"/>
          <p:cNvGrpSpPr/>
          <p:nvPr/>
        </p:nvGrpSpPr>
        <p:grpSpPr>
          <a:xfrm>
            <a:off x="4932040" y="3429000"/>
            <a:ext cx="1933575" cy="2684041"/>
            <a:chOff x="4932040" y="3429000"/>
            <a:chExt cx="1933575" cy="2684041"/>
          </a:xfrm>
        </p:grpSpPr>
        <p:pic>
          <p:nvPicPr>
            <p:cNvPr id="595977" name="Picture 9" descr="u=3863472379,4034945326&amp;fm=23&amp;gp=0"/>
            <p:cNvPicPr>
              <a:picLocks noChangeAspect="1" noChangeArrowheads="1"/>
            </p:cNvPicPr>
            <p:nvPr/>
          </p:nvPicPr>
          <p:blipFill>
            <a:blip r:embed="rId3" cstate="print"/>
            <a:srcRect/>
            <a:stretch>
              <a:fillRect/>
            </a:stretch>
          </p:blipFill>
          <p:spPr bwMode="auto">
            <a:xfrm>
              <a:off x="4932040" y="3429000"/>
              <a:ext cx="1933575" cy="2292350"/>
            </a:xfrm>
            <a:prstGeom prst="rect">
              <a:avLst/>
            </a:prstGeom>
            <a:noFill/>
          </p:spPr>
        </p:pic>
        <p:sp>
          <p:nvSpPr>
            <p:cNvPr id="595978" name="Rectangle 10"/>
            <p:cNvSpPr>
              <a:spLocks noChangeArrowheads="1"/>
            </p:cNvSpPr>
            <p:nvPr/>
          </p:nvSpPr>
          <p:spPr bwMode="auto">
            <a:xfrm>
              <a:off x="5148064" y="5805264"/>
              <a:ext cx="1512516" cy="307777"/>
            </a:xfrm>
            <a:prstGeom prst="rect">
              <a:avLst/>
            </a:prstGeom>
            <a:solidFill>
              <a:srgbClr val="CCFFFF"/>
            </a:solidFill>
            <a:ln w="9525" algn="ctr">
              <a:noFill/>
              <a:miter lim="800000"/>
              <a:headEnd/>
              <a:tailEnd/>
            </a:ln>
            <a:effectLst/>
          </p:spPr>
          <p:txBody>
            <a:bodyPr wrap="square" anchor="ctr">
              <a:spAutoFit/>
            </a:bodyPr>
            <a:lstStyle/>
            <a:p>
              <a:r>
                <a:rPr lang="zh-CN" altLang="en-US" sz="1400" b="1" dirty="0">
                  <a:solidFill>
                    <a:schemeClr val="tx1"/>
                  </a:solidFill>
                </a:rPr>
                <a:t>陈赓（</a:t>
              </a:r>
              <a:r>
                <a:rPr lang="en-US" altLang="zh-CN" sz="1400" b="1" dirty="0">
                  <a:solidFill>
                    <a:schemeClr val="tx1"/>
                  </a:solidFill>
                </a:rPr>
                <a:t>1903--1961</a:t>
              </a:r>
              <a:r>
                <a:rPr lang="zh-CN" altLang="en-US" sz="1400" b="1" dirty="0">
                  <a:solidFill>
                    <a:schemeClr val="tx1"/>
                  </a:solidFill>
                </a:rPr>
                <a:t>）</a:t>
              </a:r>
            </a:p>
          </p:txBody>
        </p:sp>
      </p:grpSp>
      <p:grpSp>
        <p:nvGrpSpPr>
          <p:cNvPr id="12" name="组合 11"/>
          <p:cNvGrpSpPr/>
          <p:nvPr/>
        </p:nvGrpSpPr>
        <p:grpSpPr>
          <a:xfrm>
            <a:off x="7019925" y="3429000"/>
            <a:ext cx="1871663" cy="2612033"/>
            <a:chOff x="7019925" y="3429000"/>
            <a:chExt cx="1871663" cy="2612033"/>
          </a:xfrm>
        </p:grpSpPr>
        <p:pic>
          <p:nvPicPr>
            <p:cNvPr id="595975" name="Picture 7" descr="图片">
              <a:hlinkClick r:id="rId4" tooltip="点击查看大图"/>
            </p:cNvPr>
            <p:cNvPicPr>
              <a:picLocks noChangeAspect="1" noChangeArrowheads="1"/>
            </p:cNvPicPr>
            <p:nvPr/>
          </p:nvPicPr>
          <p:blipFill>
            <a:blip r:embed="rId5" cstate="print"/>
            <a:srcRect/>
            <a:stretch>
              <a:fillRect/>
            </a:stretch>
          </p:blipFill>
          <p:spPr bwMode="auto">
            <a:xfrm>
              <a:off x="7019925" y="3429000"/>
              <a:ext cx="1871663" cy="2281238"/>
            </a:xfrm>
            <a:prstGeom prst="rect">
              <a:avLst/>
            </a:prstGeom>
            <a:noFill/>
          </p:spPr>
        </p:pic>
        <p:sp>
          <p:nvSpPr>
            <p:cNvPr id="595979" name="Rectangle 11"/>
            <p:cNvSpPr>
              <a:spLocks noChangeArrowheads="1"/>
            </p:cNvSpPr>
            <p:nvPr/>
          </p:nvSpPr>
          <p:spPr bwMode="auto">
            <a:xfrm>
              <a:off x="7020272" y="5733256"/>
              <a:ext cx="1799976" cy="307777"/>
            </a:xfrm>
            <a:prstGeom prst="rect">
              <a:avLst/>
            </a:prstGeom>
            <a:solidFill>
              <a:srgbClr val="CCFFFF"/>
            </a:solidFill>
            <a:ln w="9525" algn="ctr">
              <a:noFill/>
              <a:miter lim="800000"/>
              <a:headEnd/>
              <a:tailEnd/>
            </a:ln>
            <a:effectLst/>
          </p:spPr>
          <p:txBody>
            <a:bodyPr wrap="square" anchor="ctr">
              <a:spAutoFit/>
            </a:bodyPr>
            <a:lstStyle/>
            <a:p>
              <a:r>
                <a:rPr lang="zh-CN" altLang="en-US" sz="1400" b="1" dirty="0"/>
                <a:t>谢富治（</a:t>
              </a:r>
              <a:r>
                <a:rPr lang="en-US" altLang="zh-CN" sz="1400" b="1" dirty="0"/>
                <a:t>1909--1972</a:t>
              </a:r>
              <a:r>
                <a:rPr lang="zh-CN" altLang="en-US" sz="1400" b="1" dirty="0"/>
                <a:t>）</a:t>
              </a:r>
            </a:p>
          </p:txBody>
        </p:sp>
      </p:grpSp>
      <p:pic>
        <p:nvPicPr>
          <p:cNvPr id="10" name="Picture 5"/>
          <p:cNvPicPr>
            <a:picLocks noChangeAspect="1" noChangeArrowheads="1"/>
          </p:cNvPicPr>
          <p:nvPr/>
        </p:nvPicPr>
        <p:blipFill>
          <a:blip r:embed="rId6" cstate="print"/>
          <a:srcRect/>
          <a:stretch>
            <a:fillRect/>
          </a:stretch>
        </p:blipFill>
        <p:spPr bwMode="auto">
          <a:xfrm>
            <a:off x="467544" y="2060848"/>
            <a:ext cx="4352588" cy="4384147"/>
          </a:xfrm>
          <a:prstGeom prst="rect">
            <a:avLst/>
          </a:prstGeom>
          <a:noFill/>
          <a:ln w="9525" algn="ctr">
            <a:noFill/>
            <a:miter lim="800000"/>
            <a:headEnd/>
            <a:tailEnd/>
          </a:ln>
          <a:effectLst>
            <a:glow rad="228600">
              <a:schemeClr val="accent1">
                <a:satMod val="175000"/>
                <a:alpha val="40000"/>
              </a:schemeClr>
            </a:glow>
          </a:effectLst>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1095" name="Text Box 7"/>
          <p:cNvSpPr txBox="1">
            <a:spLocks noChangeArrowheads="1"/>
          </p:cNvSpPr>
          <p:nvPr/>
        </p:nvSpPr>
        <p:spPr bwMode="auto">
          <a:xfrm>
            <a:off x="323528" y="260648"/>
            <a:ext cx="7488188" cy="701675"/>
          </a:xfrm>
          <a:prstGeom prst="rect">
            <a:avLst/>
          </a:prstGeom>
          <a:noFill/>
          <a:ln w="9525">
            <a:noFill/>
            <a:miter lim="800000"/>
            <a:headEnd/>
            <a:tailEnd/>
          </a:ln>
          <a:effectLst/>
        </p:spPr>
        <p:txBody>
          <a:bodyPr wrap="square">
            <a:spAutoFit/>
          </a:bodyPr>
          <a:lstStyle/>
          <a:p>
            <a:r>
              <a:rPr lang="zh-CN" altLang="en-US" sz="4000" b="1" dirty="0">
                <a:latin typeface="华文新魏" pitchFamily="2" charset="-122"/>
                <a:ea typeface="华文新魏" pitchFamily="2" charset="-122"/>
              </a:rPr>
              <a:t>（</a:t>
            </a:r>
            <a:r>
              <a:rPr lang="en-US" altLang="zh-CN" sz="4000" b="1" dirty="0">
                <a:latin typeface="华文新魏" pitchFamily="2" charset="-122"/>
                <a:ea typeface="华文新魏" pitchFamily="2" charset="-122"/>
              </a:rPr>
              <a:t>2</a:t>
            </a:r>
            <a:r>
              <a:rPr lang="zh-CN" altLang="en-US" sz="4000" b="1" dirty="0">
                <a:latin typeface="华文新魏" pitchFamily="2" charset="-122"/>
                <a:ea typeface="华文新魏" pitchFamily="2" charset="-122"/>
              </a:rPr>
              <a:t>）内线反击</a:t>
            </a:r>
          </a:p>
        </p:txBody>
      </p:sp>
      <p:sp>
        <p:nvSpPr>
          <p:cNvPr id="601096" name="Rectangle 8"/>
          <p:cNvSpPr>
            <a:spLocks noChangeArrowheads="1"/>
          </p:cNvSpPr>
          <p:nvPr/>
        </p:nvSpPr>
        <p:spPr bwMode="auto">
          <a:xfrm>
            <a:off x="395536" y="1341438"/>
            <a:ext cx="3600401" cy="4824412"/>
          </a:xfrm>
          <a:prstGeom prst="rect">
            <a:avLst/>
          </a:prstGeom>
          <a:noFill/>
          <a:ln w="9525">
            <a:noFill/>
            <a:miter lim="800000"/>
            <a:headEnd/>
            <a:tailEnd/>
          </a:ln>
          <a:effectLst/>
        </p:spPr>
        <p:txBody>
          <a:bodyPr/>
          <a:lstStyle/>
          <a:p>
            <a:pPr marL="342900" indent="-342900" algn="just">
              <a:spcBef>
                <a:spcPct val="20000"/>
              </a:spcBef>
              <a:buClr>
                <a:schemeClr val="accent1"/>
              </a:buClr>
              <a:buSzPct val="65000"/>
              <a:buFont typeface="Wingdings" pitchFamily="2" charset="2"/>
              <a:buChar char="n"/>
            </a:pPr>
            <a:r>
              <a:rPr kumimoji="1" lang="zh-CN" altLang="en-US" sz="2400" b="1" dirty="0">
                <a:solidFill>
                  <a:schemeClr val="tx1"/>
                </a:solidFill>
                <a:latin typeface="华文新魏" pitchFamily="2" charset="-122"/>
                <a:ea typeface="华文新魏" pitchFamily="2" charset="-122"/>
              </a:rPr>
              <a:t>彭德怀率领的西北野战军，谭震林、许世友率领的华东野战军山东兵团，聂荣臻率领的晋察冀野战军，徐向前率领的晋冀鲁豫野战军太岳兵团等加紧发起攻击，渐次转入反攻。</a:t>
            </a:r>
          </a:p>
          <a:p>
            <a:pPr marL="342900" indent="-342900" algn="just">
              <a:spcBef>
                <a:spcPct val="20000"/>
              </a:spcBef>
              <a:buClr>
                <a:schemeClr val="accent1"/>
              </a:buClr>
              <a:buSzPct val="65000"/>
              <a:buFont typeface="Wingdings" pitchFamily="2" charset="2"/>
              <a:buChar char="n"/>
            </a:pPr>
            <a:r>
              <a:rPr kumimoji="1" lang="en-US" altLang="zh-CN" sz="2400" b="1" dirty="0" smtClean="0">
                <a:solidFill>
                  <a:schemeClr val="tx1"/>
                </a:solidFill>
                <a:latin typeface="华文新魏" pitchFamily="2" charset="-122"/>
                <a:ea typeface="华文新魏" pitchFamily="2" charset="-122"/>
              </a:rPr>
              <a:t>1947</a:t>
            </a:r>
            <a:r>
              <a:rPr kumimoji="1" lang="zh-CN" altLang="en-US" sz="2400" b="1" dirty="0" smtClean="0">
                <a:solidFill>
                  <a:schemeClr val="tx1"/>
                </a:solidFill>
                <a:latin typeface="华文新魏" pitchFamily="2" charset="-122"/>
                <a:ea typeface="华文新魏" pitchFamily="2" charset="-122"/>
              </a:rPr>
              <a:t>年夏季</a:t>
            </a:r>
            <a:r>
              <a:rPr kumimoji="1" lang="zh-CN" altLang="en-US" sz="2400" b="1" dirty="0">
                <a:solidFill>
                  <a:schemeClr val="tx1"/>
                </a:solidFill>
                <a:latin typeface="华文新魏" pitchFamily="2" charset="-122"/>
                <a:ea typeface="华文新魏" pitchFamily="2" charset="-122"/>
              </a:rPr>
              <a:t>，林彪、罗荣桓率领的东北民主联军发动反攻，从根本上改变了东北战局。</a:t>
            </a:r>
          </a:p>
        </p:txBody>
      </p:sp>
      <p:pic>
        <p:nvPicPr>
          <p:cNvPr id="601098" name="Picture 10" descr="东北民主联军向辽西进军"/>
          <p:cNvPicPr>
            <a:picLocks noChangeAspect="1" noChangeArrowheads="1"/>
          </p:cNvPicPr>
          <p:nvPr/>
        </p:nvPicPr>
        <p:blipFill>
          <a:blip r:embed="rId2" cstate="print"/>
          <a:srcRect/>
          <a:stretch>
            <a:fillRect/>
          </a:stretch>
        </p:blipFill>
        <p:spPr bwMode="auto">
          <a:xfrm>
            <a:off x="4499992" y="3429000"/>
            <a:ext cx="4537075" cy="3087687"/>
          </a:xfrm>
          <a:prstGeom prst="rect">
            <a:avLst/>
          </a:prstGeom>
          <a:noFill/>
        </p:spPr>
      </p:pic>
      <p:grpSp>
        <p:nvGrpSpPr>
          <p:cNvPr id="2" name="Group 4"/>
          <p:cNvGrpSpPr>
            <a:grpSpLocks/>
          </p:cNvGrpSpPr>
          <p:nvPr/>
        </p:nvGrpSpPr>
        <p:grpSpPr bwMode="auto">
          <a:xfrm>
            <a:off x="4499992" y="476672"/>
            <a:ext cx="4392612" cy="2946017"/>
            <a:chOff x="0" y="1480"/>
            <a:chExt cx="2789" cy="1741"/>
          </a:xfrm>
        </p:grpSpPr>
        <p:pic>
          <p:nvPicPr>
            <p:cNvPr id="601093" name="Picture 5" descr="收复延安"/>
            <p:cNvPicPr>
              <a:picLocks noChangeAspect="1" noChangeArrowheads="1"/>
            </p:cNvPicPr>
            <p:nvPr/>
          </p:nvPicPr>
          <p:blipFill>
            <a:blip r:embed="rId3" cstate="print"/>
            <a:srcRect/>
            <a:stretch>
              <a:fillRect/>
            </a:stretch>
          </p:blipFill>
          <p:spPr bwMode="auto">
            <a:xfrm>
              <a:off x="0" y="1480"/>
              <a:ext cx="2789" cy="1545"/>
            </a:xfrm>
            <a:prstGeom prst="rect">
              <a:avLst/>
            </a:prstGeom>
            <a:noFill/>
          </p:spPr>
        </p:pic>
        <p:sp>
          <p:nvSpPr>
            <p:cNvPr id="601094" name="Text Box 6"/>
            <p:cNvSpPr txBox="1">
              <a:spLocks noChangeArrowheads="1"/>
            </p:cNvSpPr>
            <p:nvPr/>
          </p:nvSpPr>
          <p:spPr bwMode="auto">
            <a:xfrm>
              <a:off x="0" y="3021"/>
              <a:ext cx="2540" cy="200"/>
            </a:xfrm>
            <a:prstGeom prst="rect">
              <a:avLst/>
            </a:prstGeom>
            <a:noFill/>
            <a:ln w="9525">
              <a:noFill/>
              <a:miter lim="800000"/>
              <a:headEnd/>
              <a:tailEnd/>
            </a:ln>
            <a:effectLst/>
          </p:spPr>
          <p:txBody>
            <a:bodyPr>
              <a:spAutoFit/>
            </a:bodyPr>
            <a:lstStyle/>
            <a:p>
              <a:pPr algn="ctr" eaLnBrk="0" hangingPunct="0">
                <a:spcBef>
                  <a:spcPct val="50000"/>
                </a:spcBef>
              </a:pPr>
              <a:r>
                <a:rPr lang="zh-CN" altLang="en-US" sz="1600" b="1" dirty="0">
                  <a:solidFill>
                    <a:schemeClr val="tx2"/>
                  </a:solidFill>
                  <a:latin typeface="华文新魏" pitchFamily="2" charset="-122"/>
                  <a:ea typeface="华文新魏" pitchFamily="2" charset="-122"/>
                </a:rPr>
                <a:t>西北野战军收复延安</a:t>
              </a: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010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9090" name="Rectangle 2"/>
          <p:cNvSpPr>
            <a:spLocks noGrp="1" noChangeArrowheads="1"/>
          </p:cNvSpPr>
          <p:nvPr>
            <p:ph type="title"/>
          </p:nvPr>
        </p:nvSpPr>
        <p:spPr>
          <a:xfrm>
            <a:off x="323528" y="274638"/>
            <a:ext cx="8610160" cy="1426170"/>
          </a:xfrm>
        </p:spPr>
        <p:txBody>
          <a:bodyPr>
            <a:noAutofit/>
          </a:bodyPr>
          <a:lstStyle/>
          <a:p>
            <a:r>
              <a:rPr lang="en-US" altLang="zh-CN" sz="4000" b="1" dirty="0">
                <a:solidFill>
                  <a:schemeClr val="tx1"/>
                </a:solidFill>
                <a:latin typeface="华文新魏" pitchFamily="2" charset="-122"/>
                <a:ea typeface="华文新魏" pitchFamily="2" charset="-122"/>
                <a:cs typeface="+mn-cs"/>
              </a:rPr>
              <a:t>2</a:t>
            </a:r>
            <a:r>
              <a:rPr lang="zh-CN" altLang="en-US" sz="4000" b="1" dirty="0">
                <a:solidFill>
                  <a:schemeClr val="tx1"/>
                </a:solidFill>
                <a:latin typeface="华文新魏" pitchFamily="2" charset="-122"/>
                <a:ea typeface="华文新魏" pitchFamily="2" charset="-122"/>
                <a:cs typeface="+mn-cs"/>
              </a:rPr>
              <a:t>、提出“打倒蒋介石，解放全中国”的口号</a:t>
            </a:r>
          </a:p>
        </p:txBody>
      </p:sp>
      <p:sp>
        <p:nvSpPr>
          <p:cNvPr id="729091" name="Rectangle 3"/>
          <p:cNvSpPr>
            <a:spLocks noGrp="1" noChangeArrowheads="1"/>
          </p:cNvSpPr>
          <p:nvPr>
            <p:ph sz="quarter" idx="1"/>
          </p:nvPr>
        </p:nvSpPr>
        <p:spPr>
          <a:xfrm>
            <a:off x="5436096" y="2348880"/>
            <a:ext cx="3250704" cy="3782045"/>
          </a:xfrm>
        </p:spPr>
        <p:txBody>
          <a:bodyPr/>
          <a:lstStyle/>
          <a:p>
            <a:r>
              <a:rPr kumimoji="1" lang="en-US" altLang="zh-CN" b="1" dirty="0"/>
              <a:t>1947</a:t>
            </a:r>
            <a:r>
              <a:rPr kumimoji="1" lang="zh-CN" altLang="en-US" b="1" dirty="0"/>
              <a:t>年</a:t>
            </a:r>
            <a:r>
              <a:rPr kumimoji="1" lang="en-US" altLang="zh-CN" b="1" dirty="0"/>
              <a:t>10</a:t>
            </a:r>
            <a:r>
              <a:rPr kumimoji="1" lang="zh-CN" altLang="en-US" b="1" dirty="0"/>
              <a:t>月</a:t>
            </a:r>
            <a:r>
              <a:rPr kumimoji="1" lang="en-US" altLang="zh-CN" b="1" dirty="0"/>
              <a:t>10</a:t>
            </a:r>
            <a:r>
              <a:rPr kumimoji="1" lang="zh-CN" altLang="en-US" b="1" dirty="0"/>
              <a:t>日，中国人民解放军总部发表宣言， 提出了“打倒蒋介石，解放全中国”的口号。</a:t>
            </a:r>
          </a:p>
        </p:txBody>
      </p:sp>
      <p:pic>
        <p:nvPicPr>
          <p:cNvPr id="729093" name="Picture 5" descr="u=2711255740,2224082572&amp;fm=23&amp;gp=0"/>
          <p:cNvPicPr>
            <a:picLocks noChangeAspect="1" noChangeArrowheads="1"/>
          </p:cNvPicPr>
          <p:nvPr/>
        </p:nvPicPr>
        <p:blipFill>
          <a:blip r:embed="rId2" cstate="print"/>
          <a:srcRect/>
          <a:stretch>
            <a:fillRect/>
          </a:stretch>
        </p:blipFill>
        <p:spPr bwMode="auto">
          <a:xfrm>
            <a:off x="395536" y="2420888"/>
            <a:ext cx="3960812" cy="2967038"/>
          </a:xfrm>
          <a:prstGeom prst="rect">
            <a:avLst/>
          </a:prstGeom>
          <a:noFill/>
        </p:spPr>
      </p:pic>
    </p:spTree>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3429" name="Rectangle 5"/>
          <p:cNvSpPr>
            <a:spLocks noGrp="1" noChangeArrowheads="1"/>
          </p:cNvSpPr>
          <p:nvPr>
            <p:ph type="title"/>
          </p:nvPr>
        </p:nvSpPr>
        <p:spPr>
          <a:xfrm>
            <a:off x="467544" y="277813"/>
            <a:ext cx="8496944" cy="1855043"/>
          </a:xfrm>
          <a:noFill/>
          <a:ln/>
        </p:spPr>
        <p:txBody>
          <a:bodyPr>
            <a:noAutofit/>
          </a:bodyPr>
          <a:lstStyle/>
          <a:p>
            <a:r>
              <a:rPr lang="en-US" altLang="zh-CN" sz="4000" b="1" dirty="0">
                <a:solidFill>
                  <a:schemeClr val="tx1"/>
                </a:solidFill>
                <a:latin typeface="华文新魏" pitchFamily="2" charset="-122"/>
                <a:ea typeface="华文新魏" pitchFamily="2" charset="-122"/>
                <a:cs typeface="+mn-cs"/>
              </a:rPr>
              <a:t>3</a:t>
            </a:r>
            <a:r>
              <a:rPr lang="zh-CN" altLang="en-US" sz="4000" b="1" dirty="0">
                <a:solidFill>
                  <a:schemeClr val="tx1"/>
                </a:solidFill>
                <a:latin typeface="华文新魏" pitchFamily="2" charset="-122"/>
                <a:ea typeface="华文新魏" pitchFamily="2" charset="-122"/>
                <a:cs typeface="+mn-cs"/>
              </a:rPr>
              <a:t>、</a:t>
            </a:r>
            <a:r>
              <a:rPr lang="en-US" altLang="zh-CN" sz="4000" b="1" dirty="0">
                <a:solidFill>
                  <a:schemeClr val="tx1"/>
                </a:solidFill>
                <a:latin typeface="华文新魏" pitchFamily="2" charset="-122"/>
                <a:ea typeface="华文新魏" pitchFamily="2" charset="-122"/>
                <a:cs typeface="+mn-cs"/>
              </a:rPr>
              <a:t>1947</a:t>
            </a:r>
            <a:r>
              <a:rPr lang="zh-CN" altLang="en-US" sz="4000" b="1" dirty="0">
                <a:solidFill>
                  <a:schemeClr val="tx1"/>
                </a:solidFill>
                <a:latin typeface="华文新魏" pitchFamily="2" charset="-122"/>
                <a:ea typeface="华文新魏" pitchFamily="2" charset="-122"/>
                <a:cs typeface="+mn-cs"/>
              </a:rPr>
              <a:t>年</a:t>
            </a:r>
            <a:r>
              <a:rPr lang="en-US" altLang="zh-CN" sz="4000" b="1" dirty="0">
                <a:solidFill>
                  <a:schemeClr val="tx1"/>
                </a:solidFill>
                <a:latin typeface="华文新魏" pitchFamily="2" charset="-122"/>
                <a:ea typeface="华文新魏" pitchFamily="2" charset="-122"/>
                <a:cs typeface="+mn-cs"/>
              </a:rPr>
              <a:t>12</a:t>
            </a:r>
            <a:r>
              <a:rPr lang="zh-CN" altLang="en-US" sz="4000" b="1" dirty="0">
                <a:solidFill>
                  <a:schemeClr val="tx1"/>
                </a:solidFill>
                <a:latin typeface="华文新魏" pitchFamily="2" charset="-122"/>
                <a:ea typeface="华文新魏" pitchFamily="2" charset="-122"/>
                <a:cs typeface="+mn-cs"/>
              </a:rPr>
              <a:t>月，中共中央在陕北米脂县杨家沟召开会议，制定了夺取全国胜利的行动纲领。</a:t>
            </a:r>
          </a:p>
        </p:txBody>
      </p:sp>
      <p:sp>
        <p:nvSpPr>
          <p:cNvPr id="743427" name="Rectangle 3"/>
          <p:cNvSpPr>
            <a:spLocks noGrp="1" noChangeArrowheads="1"/>
          </p:cNvSpPr>
          <p:nvPr>
            <p:ph sz="quarter" idx="1"/>
          </p:nvPr>
        </p:nvSpPr>
        <p:spPr>
          <a:xfrm>
            <a:off x="323528" y="2492896"/>
            <a:ext cx="4330700" cy="3744912"/>
          </a:xfrm>
        </p:spPr>
        <p:txBody>
          <a:bodyPr>
            <a:normAutofit fontScale="92500"/>
          </a:bodyPr>
          <a:lstStyle/>
          <a:p>
            <a:pPr>
              <a:lnSpc>
                <a:spcPct val="90000"/>
              </a:lnSpc>
            </a:pPr>
            <a:r>
              <a:rPr kumimoji="1" lang="zh-CN" altLang="en-US" sz="2800" b="1" dirty="0">
                <a:latin typeface="华文新魏" pitchFamily="2" charset="-122"/>
                <a:ea typeface="华文新魏" pitchFamily="2" charset="-122"/>
              </a:rPr>
              <a:t>毛泽东在</a:t>
            </a:r>
            <a:r>
              <a:rPr kumimoji="1" lang="en-US" altLang="zh-CN" sz="2800" b="1" dirty="0">
                <a:latin typeface="华文新魏" pitchFamily="2" charset="-122"/>
                <a:ea typeface="华文新魏" pitchFamily="2" charset="-122"/>
              </a:rPr>
              <a:t>《</a:t>
            </a:r>
            <a:r>
              <a:rPr kumimoji="1" lang="zh-CN" altLang="en-US" sz="2800" b="1" dirty="0">
                <a:latin typeface="华文新魏" pitchFamily="2" charset="-122"/>
                <a:ea typeface="华文新魏" pitchFamily="2" charset="-122"/>
              </a:rPr>
              <a:t>目前形势与我们的任务</a:t>
            </a:r>
            <a:r>
              <a:rPr kumimoji="1" lang="en-US" altLang="zh-CN" sz="2800" b="1" dirty="0">
                <a:latin typeface="华文新魏" pitchFamily="2" charset="-122"/>
                <a:ea typeface="华文新魏" pitchFamily="2" charset="-122"/>
              </a:rPr>
              <a:t>》</a:t>
            </a:r>
            <a:r>
              <a:rPr kumimoji="1" lang="zh-CN" altLang="en-US" sz="2800" b="1" dirty="0">
                <a:latin typeface="华文新魏" pitchFamily="2" charset="-122"/>
                <a:ea typeface="华文新魏" pitchFamily="2" charset="-122"/>
              </a:rPr>
              <a:t>的报告</a:t>
            </a:r>
            <a:r>
              <a:rPr kumimoji="1" lang="zh-CN" altLang="en-US" sz="2800" b="1" dirty="0" smtClean="0">
                <a:latin typeface="华文新魏" pitchFamily="2" charset="-122"/>
                <a:ea typeface="华文新魏" pitchFamily="2" charset="-122"/>
              </a:rPr>
              <a:t>中指出</a:t>
            </a:r>
            <a:r>
              <a:rPr kumimoji="1" lang="zh-CN" altLang="en-US" sz="2800" b="1" dirty="0">
                <a:latin typeface="华文新魏" pitchFamily="2" charset="-122"/>
                <a:ea typeface="华文新魏" pitchFamily="2" charset="-122"/>
              </a:rPr>
              <a:t>：</a:t>
            </a:r>
          </a:p>
          <a:p>
            <a:pPr lvl="1">
              <a:lnSpc>
                <a:spcPct val="90000"/>
              </a:lnSpc>
            </a:pPr>
            <a:r>
              <a:rPr kumimoji="1" lang="zh-CN" altLang="en-US" b="1" dirty="0">
                <a:latin typeface="华文新魏" pitchFamily="2" charset="-122"/>
                <a:ea typeface="华文新魏" pitchFamily="2" charset="-122"/>
              </a:rPr>
              <a:t>中国革命已经发展到了一个历史的转折点。</a:t>
            </a:r>
          </a:p>
          <a:p>
            <a:pPr lvl="1">
              <a:lnSpc>
                <a:spcPct val="90000"/>
              </a:lnSpc>
            </a:pPr>
            <a:r>
              <a:rPr kumimoji="1" lang="zh-CN" altLang="en-US" b="1" dirty="0">
                <a:latin typeface="华文新魏" pitchFamily="2" charset="-122"/>
                <a:ea typeface="华文新魏" pitchFamily="2" charset="-122"/>
              </a:rPr>
              <a:t>提出了新民主主义革命的</a:t>
            </a:r>
            <a:r>
              <a:rPr kumimoji="1" lang="zh-CN" altLang="en-US" b="1" dirty="0">
                <a:solidFill>
                  <a:srgbClr val="FF0000"/>
                </a:solidFill>
                <a:latin typeface="华文新魏" pitchFamily="2" charset="-122"/>
                <a:ea typeface="华文新魏" pitchFamily="2" charset="-122"/>
              </a:rPr>
              <a:t>三大经济纲领</a:t>
            </a:r>
            <a:r>
              <a:rPr kumimoji="1" lang="zh-CN" altLang="en-US" b="1" dirty="0">
                <a:latin typeface="华文新魏" pitchFamily="2" charset="-122"/>
                <a:ea typeface="华文新魏" pitchFamily="2" charset="-122"/>
              </a:rPr>
              <a:t>，即</a:t>
            </a:r>
            <a:r>
              <a:rPr kumimoji="1" lang="zh-CN" altLang="en-US" b="1" dirty="0">
                <a:solidFill>
                  <a:srgbClr val="FF0000"/>
                </a:solidFill>
                <a:latin typeface="华文新魏" pitchFamily="2" charset="-122"/>
                <a:ea typeface="华文新魏" pitchFamily="2" charset="-122"/>
              </a:rPr>
              <a:t>没收</a:t>
            </a:r>
            <a:r>
              <a:rPr kumimoji="1" lang="zh-CN" altLang="en-US" b="1" dirty="0">
                <a:latin typeface="华文新魏" pitchFamily="2" charset="-122"/>
                <a:ea typeface="华文新魏" pitchFamily="2" charset="-122"/>
              </a:rPr>
              <a:t>封建地主阶级的土地归农民所有，</a:t>
            </a:r>
            <a:r>
              <a:rPr kumimoji="1" lang="zh-CN" altLang="en-US" b="1" dirty="0">
                <a:solidFill>
                  <a:srgbClr val="FF0000"/>
                </a:solidFill>
                <a:latin typeface="华文新魏" pitchFamily="2" charset="-122"/>
                <a:ea typeface="华文新魏" pitchFamily="2" charset="-122"/>
              </a:rPr>
              <a:t>没收</a:t>
            </a:r>
            <a:r>
              <a:rPr kumimoji="1" lang="zh-CN" altLang="en-US" b="1" dirty="0">
                <a:latin typeface="华文新魏" pitchFamily="2" charset="-122"/>
                <a:ea typeface="华文新魏" pitchFamily="2" charset="-122"/>
              </a:rPr>
              <a:t>蒋介石、宋子文、孔祥熙、陈立夫为首的垄断资本归新民主主义的国家所有，</a:t>
            </a:r>
            <a:r>
              <a:rPr kumimoji="1" lang="zh-CN" altLang="en-US" b="1" dirty="0">
                <a:solidFill>
                  <a:srgbClr val="FF0000"/>
                </a:solidFill>
                <a:latin typeface="华文新魏" pitchFamily="2" charset="-122"/>
                <a:ea typeface="华文新魏" pitchFamily="2" charset="-122"/>
              </a:rPr>
              <a:t>保护</a:t>
            </a:r>
            <a:r>
              <a:rPr kumimoji="1" lang="zh-CN" altLang="en-US" b="1" dirty="0">
                <a:latin typeface="华文新魏" pitchFamily="2" charset="-122"/>
                <a:ea typeface="华文新魏" pitchFamily="2" charset="-122"/>
              </a:rPr>
              <a:t>民族工商业者。</a:t>
            </a:r>
          </a:p>
          <a:p>
            <a:pPr>
              <a:lnSpc>
                <a:spcPct val="90000"/>
              </a:lnSpc>
              <a:buFont typeface="Wingdings" pitchFamily="2" charset="2"/>
              <a:buNone/>
            </a:pPr>
            <a:endParaRPr kumimoji="1" lang="en-US" altLang="zh-CN" sz="2400" b="1" dirty="0"/>
          </a:p>
        </p:txBody>
      </p:sp>
      <p:pic>
        <p:nvPicPr>
          <p:cNvPr id="743431" name="Picture 7" descr="u=1547028791,190907467&amp;fm=23&amp;gp=0"/>
          <p:cNvPicPr>
            <a:picLocks noChangeAspect="1" noChangeArrowheads="1"/>
          </p:cNvPicPr>
          <p:nvPr/>
        </p:nvPicPr>
        <p:blipFill>
          <a:blip r:embed="rId2" cstate="print"/>
          <a:srcRect/>
          <a:stretch>
            <a:fillRect/>
          </a:stretch>
        </p:blipFill>
        <p:spPr bwMode="auto">
          <a:xfrm>
            <a:off x="5220072" y="2492896"/>
            <a:ext cx="3810000" cy="2857500"/>
          </a:xfrm>
          <a:prstGeom prst="rect">
            <a:avLst/>
          </a:prstGeom>
          <a:noFill/>
        </p:spPr>
      </p:pic>
      <p:sp>
        <p:nvSpPr>
          <p:cNvPr id="743432" name="Rectangle 8"/>
          <p:cNvSpPr>
            <a:spLocks noChangeArrowheads="1"/>
          </p:cNvSpPr>
          <p:nvPr/>
        </p:nvSpPr>
        <p:spPr bwMode="auto">
          <a:xfrm>
            <a:off x="5940425" y="5589588"/>
            <a:ext cx="2273300" cy="336550"/>
          </a:xfrm>
          <a:prstGeom prst="rect">
            <a:avLst/>
          </a:prstGeom>
          <a:noFill/>
          <a:ln w="9525" algn="ctr">
            <a:noFill/>
            <a:miter lim="800000"/>
            <a:headEnd/>
            <a:tailEnd/>
          </a:ln>
          <a:effectLst/>
        </p:spPr>
        <p:txBody>
          <a:bodyPr wrap="none" anchor="ctr">
            <a:spAutoFit/>
          </a:bodyPr>
          <a:lstStyle/>
          <a:p>
            <a:r>
              <a:rPr lang="zh-CN" altLang="en-US" sz="1600" dirty="0"/>
              <a:t>米脂县杨家沟革命旧址 </a:t>
            </a:r>
          </a:p>
        </p:txBody>
      </p:sp>
    </p:spTree>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6498" name="Rectangle 2"/>
          <p:cNvSpPr>
            <a:spLocks noGrp="1" noChangeArrowheads="1"/>
          </p:cNvSpPr>
          <p:nvPr>
            <p:ph type="title"/>
          </p:nvPr>
        </p:nvSpPr>
        <p:spPr>
          <a:xfrm>
            <a:off x="179512" y="404664"/>
            <a:ext cx="8517384" cy="1139825"/>
          </a:xfrm>
        </p:spPr>
        <p:txBody>
          <a:bodyPr>
            <a:noAutofit/>
          </a:bodyPr>
          <a:lstStyle/>
          <a:p>
            <a:r>
              <a:rPr lang="en-US" altLang="zh-CN" sz="4000" b="1" dirty="0">
                <a:solidFill>
                  <a:schemeClr val="tx1"/>
                </a:solidFill>
                <a:latin typeface="华文新魏" pitchFamily="2" charset="-122"/>
                <a:ea typeface="华文新魏" pitchFamily="2" charset="-122"/>
                <a:cs typeface="+mn-cs"/>
              </a:rPr>
              <a:t>4</a:t>
            </a:r>
            <a:r>
              <a:rPr lang="zh-CN" altLang="en-US" sz="4000" b="1" dirty="0">
                <a:solidFill>
                  <a:schemeClr val="tx1"/>
                </a:solidFill>
                <a:latin typeface="华文新魏" pitchFamily="2" charset="-122"/>
                <a:ea typeface="华文新魏" pitchFamily="2" charset="-122"/>
                <a:cs typeface="+mn-cs"/>
              </a:rPr>
              <a:t>、新民主主义革命阶段的总路线和总政策</a:t>
            </a:r>
          </a:p>
        </p:txBody>
      </p:sp>
      <p:sp>
        <p:nvSpPr>
          <p:cNvPr id="746499" name="Rectangle 3"/>
          <p:cNvSpPr>
            <a:spLocks noGrp="1" noChangeArrowheads="1"/>
          </p:cNvSpPr>
          <p:nvPr>
            <p:ph sz="quarter" idx="1"/>
          </p:nvPr>
        </p:nvSpPr>
        <p:spPr>
          <a:xfrm>
            <a:off x="539553" y="2205038"/>
            <a:ext cx="5328592" cy="3854450"/>
          </a:xfrm>
        </p:spPr>
        <p:txBody>
          <a:bodyPr/>
          <a:lstStyle/>
          <a:p>
            <a:r>
              <a:rPr kumimoji="1" lang="en-US" altLang="zh-CN" sz="2800" b="1" dirty="0">
                <a:latin typeface="华文新魏" pitchFamily="2" charset="-122"/>
                <a:ea typeface="华文新魏" pitchFamily="2" charset="-122"/>
              </a:rPr>
              <a:t>“</a:t>
            </a:r>
            <a:r>
              <a:rPr kumimoji="1" lang="zh-CN" altLang="en-US" sz="2800" b="1" dirty="0">
                <a:latin typeface="华文新魏" pitchFamily="2" charset="-122"/>
                <a:ea typeface="华文新魏" pitchFamily="2" charset="-122"/>
              </a:rPr>
              <a:t>无产阶级领导的，人民大众的，反对帝国主义、封建主义和官僚资本主义的革命，这就是中国的新民主主义革命” </a:t>
            </a:r>
            <a:endParaRPr lang="zh-CN" altLang="en-US" dirty="0">
              <a:latin typeface="华文新魏" pitchFamily="2" charset="-122"/>
              <a:ea typeface="华文新魏" pitchFamily="2" charset="-122"/>
            </a:endParaRPr>
          </a:p>
        </p:txBody>
      </p:sp>
      <p:pic>
        <p:nvPicPr>
          <p:cNvPr id="746501" name="Picture 5" descr="u=1163429271,2402375752&amp;fm=23&amp;gp=0"/>
          <p:cNvPicPr>
            <a:picLocks noChangeAspect="1" noChangeArrowheads="1"/>
          </p:cNvPicPr>
          <p:nvPr/>
        </p:nvPicPr>
        <p:blipFill>
          <a:blip r:embed="rId2" cstate="print"/>
          <a:srcRect/>
          <a:stretch>
            <a:fillRect/>
          </a:stretch>
        </p:blipFill>
        <p:spPr bwMode="auto">
          <a:xfrm>
            <a:off x="6011863" y="2492375"/>
            <a:ext cx="2409825" cy="2857500"/>
          </a:xfrm>
          <a:prstGeom prst="rect">
            <a:avLst/>
          </a:prstGeom>
          <a:noFill/>
        </p:spPr>
      </p:pic>
      <p:sp>
        <p:nvSpPr>
          <p:cNvPr id="746504" name="Rectangle 8"/>
          <p:cNvSpPr>
            <a:spLocks noChangeArrowheads="1"/>
          </p:cNvSpPr>
          <p:nvPr/>
        </p:nvSpPr>
        <p:spPr bwMode="auto">
          <a:xfrm>
            <a:off x="1763713" y="4797425"/>
            <a:ext cx="3887787" cy="641350"/>
          </a:xfrm>
          <a:prstGeom prst="rect">
            <a:avLst/>
          </a:prstGeom>
          <a:noFill/>
          <a:ln w="9525" algn="ctr">
            <a:noFill/>
            <a:miter lim="800000"/>
            <a:headEnd/>
            <a:tailEnd/>
          </a:ln>
          <a:effectLst/>
        </p:spPr>
        <p:txBody>
          <a:bodyPr>
            <a:spAutoFit/>
          </a:bodyPr>
          <a:lstStyle/>
          <a:p>
            <a:r>
              <a:rPr kumimoji="1" lang="en-US" altLang="zh-CN" b="1" dirty="0">
                <a:solidFill>
                  <a:schemeClr val="tx1"/>
                </a:solidFill>
                <a:latin typeface="华文新魏" pitchFamily="2" charset="-122"/>
                <a:ea typeface="华文新魏" pitchFamily="2" charset="-122"/>
              </a:rPr>
              <a:t>——《</a:t>
            </a:r>
            <a:r>
              <a:rPr kumimoji="1" lang="zh-CN" altLang="en-US" b="1" dirty="0">
                <a:solidFill>
                  <a:schemeClr val="tx1"/>
                </a:solidFill>
                <a:latin typeface="华文新魏" pitchFamily="2" charset="-122"/>
                <a:ea typeface="华文新魏" pitchFamily="2" charset="-122"/>
              </a:rPr>
              <a:t>在晋绥干部会议上的讲话</a:t>
            </a:r>
            <a:r>
              <a:rPr kumimoji="1" lang="en-US" altLang="zh-CN" b="1" dirty="0">
                <a:solidFill>
                  <a:schemeClr val="tx1"/>
                </a:solidFill>
                <a:latin typeface="华文新魏" pitchFamily="2" charset="-122"/>
                <a:ea typeface="华文新魏" pitchFamily="2" charset="-122"/>
              </a:rPr>
              <a:t>》 </a:t>
            </a:r>
            <a:r>
              <a:rPr kumimoji="1" lang="zh-CN" altLang="en-US" b="1" dirty="0">
                <a:solidFill>
                  <a:schemeClr val="tx1"/>
                </a:solidFill>
                <a:latin typeface="华文新魏" pitchFamily="2" charset="-122"/>
                <a:ea typeface="华文新魏" pitchFamily="2" charset="-122"/>
              </a:rPr>
              <a:t>（毛泽东，</a:t>
            </a:r>
            <a:r>
              <a:rPr kumimoji="1" lang="en-US" altLang="zh-CN" b="1" dirty="0">
                <a:solidFill>
                  <a:schemeClr val="tx1"/>
                </a:solidFill>
                <a:latin typeface="华文新魏" pitchFamily="2" charset="-122"/>
                <a:ea typeface="华文新魏" pitchFamily="2" charset="-122"/>
              </a:rPr>
              <a:t>1948</a:t>
            </a:r>
            <a:r>
              <a:rPr kumimoji="1" lang="zh-CN" altLang="en-US" b="1" dirty="0">
                <a:solidFill>
                  <a:schemeClr val="tx1"/>
                </a:solidFill>
                <a:latin typeface="华文新魏" pitchFamily="2" charset="-122"/>
                <a:ea typeface="华文新魏" pitchFamily="2" charset="-122"/>
              </a:rPr>
              <a:t>年</a:t>
            </a:r>
            <a:r>
              <a:rPr kumimoji="1" lang="en-US" altLang="zh-CN" b="1" dirty="0">
                <a:solidFill>
                  <a:schemeClr val="tx1"/>
                </a:solidFill>
                <a:latin typeface="华文新魏" pitchFamily="2" charset="-122"/>
                <a:ea typeface="华文新魏" pitchFamily="2" charset="-122"/>
              </a:rPr>
              <a:t>4</a:t>
            </a:r>
            <a:r>
              <a:rPr kumimoji="1" lang="zh-CN" altLang="en-US" b="1" dirty="0">
                <a:solidFill>
                  <a:schemeClr val="tx1"/>
                </a:solidFill>
                <a:latin typeface="华文新魏" pitchFamily="2" charset="-122"/>
                <a:ea typeface="华文新魏" pitchFamily="2" charset="-122"/>
              </a:rPr>
              <a:t>月）</a:t>
            </a:r>
          </a:p>
        </p:txBody>
      </p:sp>
    </p:spTree>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3142" name="Picture 6" descr="fxxinm01">
            <a:hlinkClick r:id="rId2"/>
          </p:cNvPr>
          <p:cNvPicPr>
            <a:picLocks noChangeAspect="1" noChangeArrowheads="1"/>
          </p:cNvPicPr>
          <p:nvPr/>
        </p:nvPicPr>
        <p:blipFill>
          <a:blip r:embed="rId3" cstate="print">
            <a:lum contrast="-12000"/>
          </a:blip>
          <a:srcRect/>
          <a:stretch>
            <a:fillRect/>
          </a:stretch>
        </p:blipFill>
        <p:spPr bwMode="auto">
          <a:xfrm>
            <a:off x="1043608" y="3068960"/>
            <a:ext cx="4319587" cy="2786063"/>
          </a:xfrm>
          <a:prstGeom prst="rect">
            <a:avLst/>
          </a:prstGeom>
          <a:noFill/>
        </p:spPr>
      </p:pic>
      <p:sp>
        <p:nvSpPr>
          <p:cNvPr id="603145" name="Rectangle 9"/>
          <p:cNvSpPr>
            <a:spLocks noChangeArrowheads="1"/>
          </p:cNvSpPr>
          <p:nvPr/>
        </p:nvSpPr>
        <p:spPr bwMode="auto">
          <a:xfrm>
            <a:off x="179512" y="260350"/>
            <a:ext cx="8373938" cy="1224434"/>
          </a:xfrm>
          <a:prstGeom prst="rect">
            <a:avLst/>
          </a:prstGeom>
          <a:noFill/>
          <a:ln w="9525">
            <a:noFill/>
            <a:miter lim="800000"/>
            <a:headEnd/>
            <a:tailEnd/>
          </a:ln>
          <a:effectLst/>
        </p:spPr>
        <p:txBody>
          <a:bodyPr/>
          <a:lstStyle/>
          <a:p>
            <a:r>
              <a:rPr lang="zh-CN" altLang="en-US" sz="4200" b="1" dirty="0">
                <a:latin typeface="华文新魏" pitchFamily="2" charset="-122"/>
                <a:ea typeface="华文新魏" pitchFamily="2" charset="-122"/>
              </a:rPr>
              <a:t>（二）土地改革与农民的广泛发动</a:t>
            </a:r>
          </a:p>
        </p:txBody>
      </p:sp>
      <p:sp>
        <p:nvSpPr>
          <p:cNvPr id="603146" name="Rectangle 10"/>
          <p:cNvSpPr>
            <a:spLocks noChangeArrowheads="1"/>
          </p:cNvSpPr>
          <p:nvPr/>
        </p:nvSpPr>
        <p:spPr bwMode="auto">
          <a:xfrm>
            <a:off x="251520" y="1268760"/>
            <a:ext cx="7726313" cy="774700"/>
          </a:xfrm>
          <a:prstGeom prst="rect">
            <a:avLst/>
          </a:prstGeom>
          <a:noFill/>
          <a:ln w="9525">
            <a:noFill/>
            <a:miter lim="800000"/>
            <a:headEnd/>
            <a:tailEnd/>
          </a:ln>
          <a:effectLst/>
        </p:spPr>
        <p:txBody>
          <a:bodyPr/>
          <a:lstStyle/>
          <a:p>
            <a:r>
              <a:rPr lang="en-US" altLang="zh-CN" sz="3200" b="1" dirty="0">
                <a:latin typeface="华文新魏" pitchFamily="2" charset="-122"/>
                <a:ea typeface="华文新魏" pitchFamily="2" charset="-122"/>
              </a:rPr>
              <a:t>1</a:t>
            </a:r>
            <a:r>
              <a:rPr lang="zh-CN" altLang="en-US" sz="3200" b="1" dirty="0">
                <a:latin typeface="华文新魏" pitchFamily="2" charset="-122"/>
                <a:ea typeface="华文新魏" pitchFamily="2" charset="-122"/>
              </a:rPr>
              <a:t>、 从</a:t>
            </a:r>
            <a:r>
              <a:rPr lang="en-US" altLang="zh-CN" sz="3200" b="1" dirty="0">
                <a:latin typeface="华文新魏" pitchFamily="2" charset="-122"/>
                <a:ea typeface="华文新魏" pitchFamily="2" charset="-122"/>
              </a:rPr>
              <a:t>《</a:t>
            </a:r>
            <a:r>
              <a:rPr lang="zh-CN" altLang="en-US" sz="3200" b="1" dirty="0">
                <a:latin typeface="华文新魏" pitchFamily="2" charset="-122"/>
                <a:ea typeface="华文新魏" pitchFamily="2" charset="-122"/>
              </a:rPr>
              <a:t>五四指示</a:t>
            </a:r>
            <a:r>
              <a:rPr lang="en-US" altLang="zh-CN" sz="3200" b="1" dirty="0">
                <a:latin typeface="华文新魏" pitchFamily="2" charset="-122"/>
                <a:ea typeface="华文新魏" pitchFamily="2" charset="-122"/>
              </a:rPr>
              <a:t>》</a:t>
            </a:r>
            <a:r>
              <a:rPr lang="zh-CN" altLang="en-US" sz="3200" b="1" dirty="0">
                <a:latin typeface="华文新魏" pitchFamily="2" charset="-122"/>
                <a:ea typeface="华文新魏" pitchFamily="2" charset="-122"/>
              </a:rPr>
              <a:t>到</a:t>
            </a:r>
            <a:r>
              <a:rPr lang="en-US" altLang="zh-CN" sz="3200" b="1" dirty="0">
                <a:latin typeface="华文新魏" pitchFamily="2" charset="-122"/>
                <a:ea typeface="华文新魏" pitchFamily="2" charset="-122"/>
              </a:rPr>
              <a:t>《</a:t>
            </a:r>
            <a:r>
              <a:rPr lang="zh-CN" altLang="en-US" sz="3200" b="1" dirty="0">
                <a:latin typeface="华文新魏" pitchFamily="2" charset="-122"/>
                <a:ea typeface="华文新魏" pitchFamily="2" charset="-122"/>
              </a:rPr>
              <a:t>中国土地法大纲</a:t>
            </a:r>
            <a:r>
              <a:rPr lang="en-US" altLang="zh-CN" sz="3200" b="1" dirty="0">
                <a:latin typeface="华文新魏" pitchFamily="2" charset="-122"/>
                <a:ea typeface="华文新魏" pitchFamily="2" charset="-122"/>
              </a:rPr>
              <a:t>》</a:t>
            </a:r>
          </a:p>
        </p:txBody>
      </p:sp>
      <p:sp>
        <p:nvSpPr>
          <p:cNvPr id="603147" name="Rectangle 11"/>
          <p:cNvSpPr>
            <a:spLocks noChangeArrowheads="1"/>
          </p:cNvSpPr>
          <p:nvPr/>
        </p:nvSpPr>
        <p:spPr bwMode="auto">
          <a:xfrm>
            <a:off x="251520" y="2276872"/>
            <a:ext cx="4103687" cy="703263"/>
          </a:xfrm>
          <a:prstGeom prst="rect">
            <a:avLst/>
          </a:prstGeom>
          <a:noFill/>
          <a:ln w="9525">
            <a:noFill/>
            <a:miter lim="800000"/>
            <a:headEnd/>
            <a:tailEnd/>
          </a:ln>
          <a:effectLst/>
        </p:spPr>
        <p:txBody>
          <a:bodyPr/>
          <a:lstStyle/>
          <a:p>
            <a:r>
              <a:rPr lang="zh-CN" altLang="en-US" sz="3200" b="1" dirty="0">
                <a:latin typeface="华文新魏" pitchFamily="2" charset="-122"/>
                <a:ea typeface="华文新魏" pitchFamily="2" charset="-122"/>
              </a:rPr>
              <a:t>（</a:t>
            </a:r>
            <a:r>
              <a:rPr lang="en-US" altLang="zh-CN" sz="3200" b="1" dirty="0">
                <a:latin typeface="华文新魏" pitchFamily="2" charset="-122"/>
                <a:ea typeface="华文新魏" pitchFamily="2" charset="-122"/>
              </a:rPr>
              <a:t>1</a:t>
            </a:r>
            <a:r>
              <a:rPr lang="zh-CN" altLang="en-US" sz="3200" b="1" dirty="0">
                <a:latin typeface="华文新魏" pitchFamily="2" charset="-122"/>
                <a:ea typeface="华文新魏" pitchFamily="2" charset="-122"/>
              </a:rPr>
              <a:t>）</a:t>
            </a:r>
            <a:r>
              <a:rPr lang="en-US" altLang="zh-CN" sz="3200" b="1" dirty="0">
                <a:latin typeface="华文新魏" pitchFamily="2" charset="-122"/>
                <a:ea typeface="华文新魏" pitchFamily="2" charset="-122"/>
              </a:rPr>
              <a:t>《</a:t>
            </a:r>
            <a:r>
              <a:rPr lang="zh-CN" altLang="en-US" sz="3200" b="1" dirty="0">
                <a:latin typeface="华文新魏" pitchFamily="2" charset="-122"/>
                <a:ea typeface="华文新魏" pitchFamily="2" charset="-122"/>
              </a:rPr>
              <a:t>五四指示</a:t>
            </a:r>
            <a:r>
              <a:rPr lang="en-US" altLang="zh-CN" sz="3200" b="1" dirty="0">
                <a:latin typeface="华文新魏" pitchFamily="2" charset="-122"/>
                <a:ea typeface="华文新魏" pitchFamily="2" charset="-122"/>
              </a:rPr>
              <a:t>》</a:t>
            </a:r>
          </a:p>
        </p:txBody>
      </p:sp>
      <p:sp>
        <p:nvSpPr>
          <p:cNvPr id="603148" name="Rectangle 12"/>
          <p:cNvSpPr>
            <a:spLocks noChangeArrowheads="1"/>
          </p:cNvSpPr>
          <p:nvPr/>
        </p:nvSpPr>
        <p:spPr bwMode="auto">
          <a:xfrm>
            <a:off x="5580112" y="2924944"/>
            <a:ext cx="3251200" cy="3017838"/>
          </a:xfrm>
          <a:prstGeom prst="rect">
            <a:avLst/>
          </a:prstGeom>
          <a:noFill/>
          <a:ln w="9525">
            <a:noFill/>
            <a:miter lim="800000"/>
            <a:headEnd/>
            <a:tailEnd/>
          </a:ln>
          <a:effectLst/>
        </p:spPr>
        <p:txBody>
          <a:bodyPr/>
          <a:lstStyle/>
          <a:p>
            <a:pPr marL="342900" indent="-342900">
              <a:lnSpc>
                <a:spcPct val="90000"/>
              </a:lnSpc>
              <a:spcBef>
                <a:spcPct val="20000"/>
              </a:spcBef>
              <a:buClr>
                <a:schemeClr val="accent1"/>
              </a:buClr>
              <a:buSzPct val="65000"/>
              <a:buFont typeface="Wingdings" pitchFamily="2" charset="2"/>
              <a:buChar char="n"/>
            </a:pPr>
            <a:r>
              <a:rPr lang="en-US" altLang="zh-CN" sz="2400" b="1" dirty="0">
                <a:latin typeface="华文新魏" pitchFamily="2" charset="-122"/>
                <a:ea typeface="华文新魏" pitchFamily="2" charset="-122"/>
              </a:rPr>
              <a:t>1946</a:t>
            </a:r>
            <a:r>
              <a:rPr lang="zh-CN" altLang="en-US" sz="2400" b="1" dirty="0">
                <a:latin typeface="华文新魏" pitchFamily="2" charset="-122"/>
                <a:ea typeface="华文新魏" pitchFamily="2" charset="-122"/>
              </a:rPr>
              <a:t>年</a:t>
            </a:r>
            <a:r>
              <a:rPr lang="en-US" altLang="zh-CN" sz="2400" b="1" dirty="0">
                <a:latin typeface="华文新魏" pitchFamily="2" charset="-122"/>
                <a:ea typeface="华文新魏" pitchFamily="2" charset="-122"/>
              </a:rPr>
              <a:t>5</a:t>
            </a:r>
            <a:r>
              <a:rPr lang="zh-CN" altLang="en-US" sz="2400" b="1" dirty="0">
                <a:latin typeface="华文新魏" pitchFamily="2" charset="-122"/>
                <a:ea typeface="华文新魏" pitchFamily="2" charset="-122"/>
              </a:rPr>
              <a:t>月</a:t>
            </a:r>
            <a:r>
              <a:rPr lang="en-US" altLang="zh-CN" sz="2400" b="1" dirty="0">
                <a:latin typeface="华文新魏" pitchFamily="2" charset="-122"/>
                <a:ea typeface="华文新魏" pitchFamily="2" charset="-122"/>
              </a:rPr>
              <a:t>4</a:t>
            </a:r>
            <a:r>
              <a:rPr lang="zh-CN" altLang="en-US" sz="2400" b="1" dirty="0">
                <a:latin typeface="华文新魏" pitchFamily="2" charset="-122"/>
                <a:ea typeface="华文新魏" pitchFamily="2" charset="-122"/>
              </a:rPr>
              <a:t>日，中共中央发出</a:t>
            </a:r>
            <a:r>
              <a:rPr lang="en-US" altLang="zh-CN" sz="2400" b="1" dirty="0">
                <a:latin typeface="华文新魏" pitchFamily="2" charset="-122"/>
                <a:ea typeface="华文新魏" pitchFamily="2" charset="-122"/>
              </a:rPr>
              <a:t>《</a:t>
            </a:r>
            <a:r>
              <a:rPr lang="zh-CN" altLang="en-US" sz="2400" b="1" dirty="0">
                <a:latin typeface="华文新魏" pitchFamily="2" charset="-122"/>
                <a:ea typeface="华文新魏" pitchFamily="2" charset="-122"/>
              </a:rPr>
              <a:t>关于清算、减租及土地问题的指示</a:t>
            </a:r>
            <a:r>
              <a:rPr lang="en-US" altLang="zh-CN" sz="2400" b="1" dirty="0">
                <a:latin typeface="华文新魏" pitchFamily="2" charset="-122"/>
                <a:ea typeface="华文新魏" pitchFamily="2" charset="-122"/>
              </a:rPr>
              <a:t>》</a:t>
            </a:r>
            <a:r>
              <a:rPr lang="zh-CN" altLang="en-US" sz="2400" b="1" dirty="0">
                <a:latin typeface="华文新魏" pitchFamily="2" charset="-122"/>
                <a:ea typeface="华文新魏" pitchFamily="2" charset="-122"/>
              </a:rPr>
              <a:t>，决定将党在抗日战争时期实行的减租减息政策改变为“</a:t>
            </a:r>
            <a:r>
              <a:rPr lang="zh-CN" altLang="en-US" sz="2400" b="1" dirty="0">
                <a:solidFill>
                  <a:srgbClr val="FF0000"/>
                </a:solidFill>
                <a:latin typeface="华文新魏" pitchFamily="2" charset="-122"/>
                <a:ea typeface="华文新魏" pitchFamily="2" charset="-122"/>
              </a:rPr>
              <a:t>耕者有其田</a:t>
            </a:r>
            <a:r>
              <a:rPr lang="zh-CN" altLang="en-US" sz="2400" b="1" dirty="0">
                <a:latin typeface="华文新魏" pitchFamily="2" charset="-122"/>
                <a:ea typeface="华文新魏" pitchFamily="2" charset="-122"/>
              </a:rPr>
              <a:t>”的政策。</a:t>
            </a:r>
          </a:p>
          <a:p>
            <a:pPr marL="342900" indent="-342900">
              <a:lnSpc>
                <a:spcPct val="90000"/>
              </a:lnSpc>
              <a:spcBef>
                <a:spcPct val="20000"/>
              </a:spcBef>
              <a:buClr>
                <a:schemeClr val="accent1"/>
              </a:buClr>
              <a:buSzPct val="65000"/>
              <a:buFont typeface="Wingdings" pitchFamily="2" charset="2"/>
              <a:buNone/>
            </a:pPr>
            <a:endParaRPr lang="en-US" altLang="zh-CN" sz="2400" b="0" dirty="0">
              <a:solidFill>
                <a:schemeClr val="tx2"/>
              </a:solidFill>
              <a:ea typeface="宋体" charset="-122"/>
            </a:endParaRPr>
          </a:p>
        </p:txBody>
      </p:sp>
    </p:spTree>
  </p:cSld>
  <p:clrMapOvr>
    <a:masterClrMapping/>
  </p:clrMapOvr>
  <p:transition>
    <p:cover dir="l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031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txBox="1">
            <a:spLocks noChangeArrowheads="1"/>
          </p:cNvSpPr>
          <p:nvPr/>
        </p:nvSpPr>
        <p:spPr>
          <a:xfrm>
            <a:off x="539552" y="2132856"/>
            <a:ext cx="7704856" cy="864096"/>
          </a:xfrm>
          <a:prstGeom prst="rect">
            <a:avLst/>
          </a:prstGeom>
          <a:solidFill>
            <a:schemeClr val="bg1"/>
          </a:solidFill>
        </p:spPr>
        <p:txBody>
          <a:bodyPr bIns="91440" anchor="b" anchorCtr="0">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zh-CN" sz="3600" b="1" i="0" u="none" strike="noStrike" kern="1200" cap="none" spc="0" normalizeH="0" baseline="0" noProof="0" dirty="0" smtClean="0">
                <a:ln>
                  <a:noFill/>
                </a:ln>
                <a:solidFill>
                  <a:schemeClr val="tx1"/>
                </a:solidFill>
                <a:effectLst/>
                <a:uLnTx/>
                <a:uFillTx/>
                <a:latin typeface="华文新魏" pitchFamily="2" charset="-122"/>
                <a:ea typeface="华文新魏" pitchFamily="2" charset="-122"/>
                <a:cs typeface="+mj-cs"/>
              </a:rPr>
              <a:t>1</a:t>
            </a:r>
            <a:r>
              <a:rPr kumimoji="0" lang="zh-CN" altLang="en-US" sz="3600" b="1" i="0" u="none" strike="noStrike" kern="1200" cap="none" spc="0" normalizeH="0" baseline="0" noProof="0" dirty="0" smtClean="0">
                <a:ln>
                  <a:noFill/>
                </a:ln>
                <a:solidFill>
                  <a:schemeClr val="tx1"/>
                </a:solidFill>
                <a:effectLst/>
                <a:uLnTx/>
                <a:uFillTx/>
                <a:latin typeface="华文新魏" pitchFamily="2" charset="-122"/>
                <a:ea typeface="华文新魏" pitchFamily="2" charset="-122"/>
                <a:cs typeface="+mj-cs"/>
              </a:rPr>
              <a:t>、战后国际国内政治形势</a:t>
            </a:r>
            <a:endParaRPr kumimoji="0" lang="zh-CN" altLang="en-US" sz="3600" b="1" i="0" u="none" strike="noStrike" kern="1200" cap="none" spc="0" normalizeH="0" baseline="0" noProof="0" dirty="0">
              <a:ln>
                <a:noFill/>
              </a:ln>
              <a:solidFill>
                <a:schemeClr val="tx1"/>
              </a:solidFill>
              <a:effectLst/>
              <a:uLnTx/>
              <a:uFillTx/>
              <a:latin typeface="华文新魏" pitchFamily="2" charset="-122"/>
              <a:ea typeface="华文新魏" pitchFamily="2" charset="-122"/>
              <a:cs typeface="+mj-cs"/>
            </a:endParaRPr>
          </a:p>
        </p:txBody>
      </p:sp>
      <p:sp>
        <p:nvSpPr>
          <p:cNvPr id="6" name="内容占位符 2"/>
          <p:cNvSpPr>
            <a:spLocks noGrp="1"/>
          </p:cNvSpPr>
          <p:nvPr>
            <p:ph sz="quarter" idx="1"/>
          </p:nvPr>
        </p:nvSpPr>
        <p:spPr>
          <a:xfrm>
            <a:off x="395536" y="3212976"/>
            <a:ext cx="3888432" cy="3168352"/>
          </a:xfrm>
        </p:spPr>
        <p:txBody>
          <a:bodyPr/>
          <a:lstStyle/>
          <a:p>
            <a:r>
              <a:rPr lang="zh-CN" altLang="en-US" b="1" dirty="0" smtClean="0">
                <a:effectLst>
                  <a:outerShdw blurRad="50000" dist="30000" dir="5400000" algn="tl" rotWithShape="0">
                    <a:srgbClr val="000000">
                      <a:alpha val="30000"/>
                    </a:srgbClr>
                  </a:outerShdw>
                </a:effectLst>
                <a:latin typeface="华文新魏" pitchFamily="2" charset="-122"/>
                <a:ea typeface="华文新魏" pitchFamily="2" charset="-122"/>
              </a:rPr>
              <a:t>（</a:t>
            </a:r>
            <a:r>
              <a:rPr lang="en-US" altLang="zh-CN" b="1" dirty="0" smtClean="0">
                <a:effectLst>
                  <a:outerShdw blurRad="50000" dist="30000" dir="5400000" algn="tl" rotWithShape="0">
                    <a:srgbClr val="000000">
                      <a:alpha val="30000"/>
                    </a:srgbClr>
                  </a:outerShdw>
                </a:effectLst>
                <a:latin typeface="华文新魏" pitchFamily="2" charset="-122"/>
                <a:ea typeface="华文新魏" pitchFamily="2" charset="-122"/>
              </a:rPr>
              <a:t>1</a:t>
            </a:r>
            <a:r>
              <a:rPr lang="zh-CN" altLang="en-US" b="1" dirty="0" smtClean="0">
                <a:effectLst>
                  <a:outerShdw blurRad="50000" dist="30000" dir="5400000" algn="tl" rotWithShape="0">
                    <a:srgbClr val="000000">
                      <a:alpha val="30000"/>
                    </a:srgbClr>
                  </a:outerShdw>
                </a:effectLst>
                <a:latin typeface="华文新魏" pitchFamily="2" charset="-122"/>
                <a:ea typeface="华文新魏" pitchFamily="2" charset="-122"/>
              </a:rPr>
              <a:t>）抗战胜利后，广大人民热切希望实现和平、民主。</a:t>
            </a:r>
            <a:endParaRPr lang="en-US" altLang="zh-CN" b="1" dirty="0" smtClean="0">
              <a:effectLst>
                <a:outerShdw blurRad="50000" dist="30000" dir="5400000" algn="tl" rotWithShape="0">
                  <a:srgbClr val="000000">
                    <a:alpha val="30000"/>
                  </a:srgbClr>
                </a:outerShdw>
              </a:effectLst>
              <a:latin typeface="华文新魏" pitchFamily="2" charset="-122"/>
              <a:ea typeface="华文新魏" pitchFamily="2" charset="-122"/>
            </a:endParaRPr>
          </a:p>
          <a:p>
            <a:r>
              <a:rPr lang="zh-CN" altLang="en-US" b="1" dirty="0" smtClean="0">
                <a:effectLst>
                  <a:outerShdw blurRad="50000" dist="30000" dir="5400000" algn="tl" rotWithShape="0">
                    <a:srgbClr val="000000">
                      <a:alpha val="30000"/>
                    </a:srgbClr>
                  </a:outerShdw>
                </a:effectLst>
                <a:latin typeface="华文新魏" pitchFamily="2" charset="-122"/>
                <a:ea typeface="华文新魏" pitchFamily="2" charset="-122"/>
              </a:rPr>
              <a:t>（</a:t>
            </a:r>
            <a:r>
              <a:rPr lang="en-US" altLang="zh-CN" b="1" dirty="0" smtClean="0">
                <a:effectLst>
                  <a:outerShdw blurRad="50000" dist="30000" dir="5400000" algn="tl" rotWithShape="0">
                    <a:srgbClr val="000000">
                      <a:alpha val="30000"/>
                    </a:srgbClr>
                  </a:outerShdw>
                </a:effectLst>
                <a:latin typeface="华文新魏" pitchFamily="2" charset="-122"/>
                <a:ea typeface="华文新魏" pitchFamily="2" charset="-122"/>
              </a:rPr>
              <a:t>2</a:t>
            </a:r>
            <a:r>
              <a:rPr lang="zh-CN" altLang="en-US" b="1" dirty="0" smtClean="0">
                <a:effectLst>
                  <a:outerShdw blurRad="50000" dist="30000" dir="5400000" algn="tl" rotWithShape="0">
                    <a:srgbClr val="000000">
                      <a:alpha val="30000"/>
                    </a:srgbClr>
                  </a:outerShdw>
                </a:effectLst>
                <a:latin typeface="华文新魏" pitchFamily="2" charset="-122"/>
                <a:ea typeface="华文新魏" pitchFamily="2" charset="-122"/>
              </a:rPr>
              <a:t>）战后的政治形势，总的说来，对中国人民实现建设新中国的目标是有利的。</a:t>
            </a:r>
            <a:endParaRPr lang="zh-CN" altLang="en-US" dirty="0"/>
          </a:p>
        </p:txBody>
      </p:sp>
      <p:sp>
        <p:nvSpPr>
          <p:cNvPr id="7" name="Rectangle 4"/>
          <p:cNvSpPr>
            <a:spLocks noChangeArrowheads="1"/>
          </p:cNvSpPr>
          <p:nvPr/>
        </p:nvSpPr>
        <p:spPr bwMode="auto">
          <a:xfrm>
            <a:off x="323528" y="1556792"/>
            <a:ext cx="8064896" cy="720080"/>
          </a:xfrm>
          <a:prstGeom prst="rect">
            <a:avLst/>
          </a:prstGeom>
          <a:noFill/>
          <a:ln w="9525">
            <a:noFill/>
            <a:miter lim="800000"/>
            <a:headEnd/>
            <a:tailEnd/>
          </a:ln>
          <a:effectLst/>
        </p:spPr>
        <p:txBody>
          <a:bodyPr/>
          <a:lstStyle/>
          <a:p>
            <a:r>
              <a:rPr kumimoji="1" lang="zh-CN" altLang="en-US" sz="3600" b="1" dirty="0">
                <a:solidFill>
                  <a:schemeClr val="tx2"/>
                </a:solidFill>
                <a:latin typeface="华文新魏" pitchFamily="2" charset="-122"/>
                <a:ea typeface="华文新魏" pitchFamily="2" charset="-122"/>
              </a:rPr>
              <a:t>（一）中国共产党争取和平民主的斗争</a:t>
            </a:r>
          </a:p>
        </p:txBody>
      </p:sp>
      <p:sp>
        <p:nvSpPr>
          <p:cNvPr id="8" name="Rectangle 15"/>
          <p:cNvSpPr>
            <a:spLocks noChangeArrowheads="1"/>
          </p:cNvSpPr>
          <p:nvPr/>
        </p:nvSpPr>
        <p:spPr bwMode="auto">
          <a:xfrm>
            <a:off x="395537" y="188912"/>
            <a:ext cx="8569076" cy="1511896"/>
          </a:xfrm>
          <a:prstGeom prst="rect">
            <a:avLst/>
          </a:prstGeom>
          <a:noFill/>
          <a:ln w="9525">
            <a:noFill/>
            <a:miter lim="800000"/>
            <a:headEnd/>
            <a:tailEnd/>
          </a:ln>
          <a:effectLst/>
        </p:spPr>
        <p:txBody>
          <a:bodyPr/>
          <a:lstStyle/>
          <a:p>
            <a:r>
              <a:rPr lang="zh-CN" altLang="en-US" sz="4400" b="1" dirty="0">
                <a:latin typeface="+mj-lt"/>
                <a:ea typeface="+mj-ea"/>
                <a:cs typeface="+mj-cs"/>
              </a:rPr>
              <a:t>一、从争取和平民主到进行自卫战争</a:t>
            </a:r>
          </a:p>
        </p:txBody>
      </p:sp>
      <p:pic>
        <p:nvPicPr>
          <p:cNvPr id="4" name="Picture 5" descr="D0501A"/>
          <p:cNvPicPr>
            <a:picLocks noChangeAspect="1" noChangeArrowheads="1"/>
          </p:cNvPicPr>
          <p:nvPr/>
        </p:nvPicPr>
        <p:blipFill>
          <a:blip r:embed="rId2" cstate="print"/>
          <a:srcRect/>
          <a:stretch>
            <a:fillRect/>
          </a:stretch>
        </p:blipFill>
        <p:spPr bwMode="auto">
          <a:xfrm>
            <a:off x="4211960" y="2996952"/>
            <a:ext cx="4680520" cy="3633130"/>
          </a:xfrm>
          <a:prstGeom prst="rect">
            <a:avLst/>
          </a:prstGeom>
          <a:noFill/>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4166" name="Picture 6" descr="中国土地法大纲1"/>
          <p:cNvPicPr>
            <a:picLocks noChangeAspect="1" noChangeArrowheads="1"/>
          </p:cNvPicPr>
          <p:nvPr/>
        </p:nvPicPr>
        <p:blipFill>
          <a:blip r:embed="rId2" cstate="print"/>
          <a:srcRect/>
          <a:stretch>
            <a:fillRect/>
          </a:stretch>
        </p:blipFill>
        <p:spPr bwMode="auto">
          <a:xfrm>
            <a:off x="4932040" y="1556792"/>
            <a:ext cx="3600450" cy="4464050"/>
          </a:xfrm>
          <a:prstGeom prst="rect">
            <a:avLst/>
          </a:prstGeom>
          <a:noFill/>
        </p:spPr>
      </p:pic>
      <p:sp>
        <p:nvSpPr>
          <p:cNvPr id="604168" name="Rectangle 8"/>
          <p:cNvSpPr>
            <a:spLocks noChangeArrowheads="1"/>
          </p:cNvSpPr>
          <p:nvPr/>
        </p:nvSpPr>
        <p:spPr bwMode="auto">
          <a:xfrm>
            <a:off x="467544" y="260648"/>
            <a:ext cx="8003232" cy="868362"/>
          </a:xfrm>
          <a:prstGeom prst="rect">
            <a:avLst/>
          </a:prstGeom>
          <a:noFill/>
          <a:ln w="9525">
            <a:noFill/>
            <a:miter lim="800000"/>
            <a:headEnd/>
            <a:tailEnd/>
          </a:ln>
          <a:effectLst/>
        </p:spPr>
        <p:txBody>
          <a:bodyPr/>
          <a:lstStyle/>
          <a:p>
            <a:r>
              <a:rPr lang="zh-CN" altLang="en-US" sz="4200" b="1" dirty="0">
                <a:latin typeface="华文新魏" pitchFamily="2" charset="-122"/>
                <a:ea typeface="华文新魏" pitchFamily="2" charset="-122"/>
              </a:rPr>
              <a:t>（</a:t>
            </a:r>
            <a:r>
              <a:rPr lang="en-US" altLang="zh-CN" sz="4200" b="1" dirty="0">
                <a:latin typeface="华文新魏" pitchFamily="2" charset="-122"/>
                <a:ea typeface="华文新魏" pitchFamily="2" charset="-122"/>
              </a:rPr>
              <a:t>2</a:t>
            </a:r>
            <a:r>
              <a:rPr lang="zh-CN" altLang="en-US" sz="4200" b="1" dirty="0">
                <a:latin typeface="华文新魏" pitchFamily="2" charset="-122"/>
                <a:ea typeface="华文新魏" pitchFamily="2" charset="-122"/>
              </a:rPr>
              <a:t>）</a:t>
            </a:r>
            <a:r>
              <a:rPr lang="en-US" altLang="zh-CN" sz="4200" b="1" dirty="0">
                <a:latin typeface="华文新魏" pitchFamily="2" charset="-122"/>
                <a:ea typeface="华文新魏" pitchFamily="2" charset="-122"/>
              </a:rPr>
              <a:t>《</a:t>
            </a:r>
            <a:r>
              <a:rPr lang="zh-CN" altLang="en-US" sz="4200" b="1" dirty="0">
                <a:latin typeface="华文新魏" pitchFamily="2" charset="-122"/>
                <a:ea typeface="华文新魏" pitchFamily="2" charset="-122"/>
              </a:rPr>
              <a:t>中国土地法大纲</a:t>
            </a:r>
            <a:r>
              <a:rPr lang="en-US" altLang="zh-CN" sz="4200" b="1" dirty="0">
                <a:latin typeface="华文新魏" pitchFamily="2" charset="-122"/>
                <a:ea typeface="华文新魏" pitchFamily="2" charset="-122"/>
              </a:rPr>
              <a:t>》</a:t>
            </a:r>
          </a:p>
        </p:txBody>
      </p:sp>
      <p:sp>
        <p:nvSpPr>
          <p:cNvPr id="604169" name="Rectangle 9"/>
          <p:cNvSpPr>
            <a:spLocks noChangeArrowheads="1"/>
          </p:cNvSpPr>
          <p:nvPr/>
        </p:nvSpPr>
        <p:spPr bwMode="auto">
          <a:xfrm>
            <a:off x="755576" y="1700808"/>
            <a:ext cx="4114800" cy="3960440"/>
          </a:xfrm>
          <a:prstGeom prst="rect">
            <a:avLst/>
          </a:prstGeom>
          <a:noFill/>
          <a:ln w="9525">
            <a:noFill/>
            <a:miter lim="800000"/>
            <a:headEnd/>
            <a:tailEnd/>
          </a:ln>
          <a:effectLst/>
        </p:spPr>
        <p:txBody>
          <a:bodyPr/>
          <a:lstStyle/>
          <a:p>
            <a:pPr marL="342900" indent="-342900">
              <a:lnSpc>
                <a:spcPct val="90000"/>
              </a:lnSpc>
              <a:spcBef>
                <a:spcPct val="20000"/>
              </a:spcBef>
              <a:buClr>
                <a:schemeClr val="accent1"/>
              </a:buClr>
              <a:buSzPct val="65000"/>
              <a:buFont typeface="Wingdings" pitchFamily="2" charset="2"/>
              <a:buChar char="n"/>
            </a:pPr>
            <a:r>
              <a:rPr kumimoji="1" lang="en-US" altLang="zh-CN" sz="2400" b="1" dirty="0">
                <a:latin typeface="华文新魏" pitchFamily="2" charset="-122"/>
                <a:ea typeface="华文新魏" pitchFamily="2" charset="-122"/>
              </a:rPr>
              <a:t>1947</a:t>
            </a:r>
            <a:r>
              <a:rPr kumimoji="1" lang="zh-CN" altLang="en-US" sz="2400" b="1" dirty="0">
                <a:latin typeface="华文新魏" pitchFamily="2" charset="-122"/>
                <a:ea typeface="华文新魏" pitchFamily="2" charset="-122"/>
              </a:rPr>
              <a:t>年</a:t>
            </a:r>
            <a:r>
              <a:rPr kumimoji="1" lang="en-US" altLang="zh-CN" sz="2400" b="1" dirty="0">
                <a:latin typeface="华文新魏" pitchFamily="2" charset="-122"/>
                <a:ea typeface="华文新魏" pitchFamily="2" charset="-122"/>
              </a:rPr>
              <a:t>7</a:t>
            </a:r>
            <a:r>
              <a:rPr kumimoji="1" lang="zh-CN" altLang="en-US" sz="2400" b="1" dirty="0">
                <a:latin typeface="华文新魏" pitchFamily="2" charset="-122"/>
                <a:ea typeface="华文新魏" pitchFamily="2" charset="-122"/>
              </a:rPr>
              <a:t>月至</a:t>
            </a:r>
            <a:r>
              <a:rPr kumimoji="1" lang="en-US" altLang="zh-CN" sz="2400" b="1" dirty="0">
                <a:latin typeface="华文新魏" pitchFamily="2" charset="-122"/>
                <a:ea typeface="华文新魏" pitchFamily="2" charset="-122"/>
              </a:rPr>
              <a:t>9</a:t>
            </a:r>
            <a:r>
              <a:rPr kumimoji="1" lang="zh-CN" altLang="en-US" sz="2400" b="1" dirty="0">
                <a:latin typeface="华文新魏" pitchFamily="2" charset="-122"/>
                <a:ea typeface="华文新魏" pitchFamily="2" charset="-122"/>
              </a:rPr>
              <a:t>月，中国共产党在河北省平山县召开全国土地会议，制定和通过了</a:t>
            </a:r>
            <a:r>
              <a:rPr kumimoji="1" lang="en-US" altLang="zh-CN" sz="2400" b="1" dirty="0">
                <a:latin typeface="华文新魏" pitchFamily="2" charset="-122"/>
                <a:ea typeface="华文新魏" pitchFamily="2" charset="-122"/>
              </a:rPr>
              <a:t>《</a:t>
            </a:r>
            <a:r>
              <a:rPr kumimoji="1" lang="zh-CN" altLang="en-US" sz="2400" b="1" dirty="0">
                <a:latin typeface="华文新魏" pitchFamily="2" charset="-122"/>
                <a:ea typeface="华文新魏" pitchFamily="2" charset="-122"/>
              </a:rPr>
              <a:t>中国土地法大纲</a:t>
            </a:r>
            <a:r>
              <a:rPr kumimoji="1" lang="en-US" altLang="zh-CN" sz="2400" b="1" dirty="0">
                <a:latin typeface="华文新魏" pitchFamily="2" charset="-122"/>
                <a:ea typeface="华文新魏" pitchFamily="2" charset="-122"/>
              </a:rPr>
              <a:t>》</a:t>
            </a:r>
            <a:r>
              <a:rPr kumimoji="1" lang="zh-CN" altLang="en-US" sz="2400" b="1" dirty="0">
                <a:latin typeface="华文新魏" pitchFamily="2" charset="-122"/>
                <a:ea typeface="华文新魏" pitchFamily="2" charset="-122"/>
              </a:rPr>
              <a:t>，明确规定“废除封建性及半封建性剥削的土地制度，实现耕者有其田的土地制度”，“乡村中一切地主的土地及公地，由乡村农会接收”，分配给无地或少地的农民。 </a:t>
            </a:r>
          </a:p>
          <a:p>
            <a:pPr marL="342900" indent="-342900">
              <a:lnSpc>
                <a:spcPct val="90000"/>
              </a:lnSpc>
              <a:spcBef>
                <a:spcPct val="20000"/>
              </a:spcBef>
              <a:buClr>
                <a:schemeClr val="accent1"/>
              </a:buClr>
              <a:buSzPct val="65000"/>
            </a:pPr>
            <a:endParaRPr lang="en-US" altLang="zh-CN" sz="2400" b="0" dirty="0">
              <a:ea typeface="宋体" charset="-122"/>
            </a:endParaRPr>
          </a:p>
        </p:txBody>
      </p:sp>
    </p:spTree>
  </p:cSld>
  <p:clrMapOvr>
    <a:masterClrMapping/>
  </p:clrMapOvr>
  <p:transition>
    <p:cover dir="l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nodeType="clickEffect">
                                  <p:stCondLst>
                                    <p:cond delay="0"/>
                                  </p:stCondLst>
                                  <p:childTnLst>
                                    <p:set>
                                      <p:cBhvr>
                                        <p:cTn id="6" dur="1" fill="hold">
                                          <p:stCondLst>
                                            <p:cond delay="0"/>
                                          </p:stCondLst>
                                        </p:cTn>
                                        <p:tgtEl>
                                          <p:spTgt spid="604166"/>
                                        </p:tgtEl>
                                        <p:attrNameLst>
                                          <p:attrName>style.visibility</p:attrName>
                                        </p:attrNameLst>
                                      </p:cBhvr>
                                      <p:to>
                                        <p:strVal val="visible"/>
                                      </p:to>
                                    </p:set>
                                    <p:animEffect transition="in" filter="slide(fromLeft)">
                                      <p:cBhvr>
                                        <p:cTn id="7" dur="500"/>
                                        <p:tgtEl>
                                          <p:spTgt spid="6041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5474" name="Rectangle 2"/>
          <p:cNvSpPr>
            <a:spLocks noGrp="1" noChangeArrowheads="1"/>
          </p:cNvSpPr>
          <p:nvPr>
            <p:ph type="title"/>
          </p:nvPr>
        </p:nvSpPr>
        <p:spPr>
          <a:xfrm>
            <a:off x="251520" y="277813"/>
            <a:ext cx="8435280" cy="918939"/>
          </a:xfrm>
        </p:spPr>
        <p:txBody>
          <a:bodyPr/>
          <a:lstStyle/>
          <a:p>
            <a:r>
              <a:rPr lang="zh-CN" altLang="en-US" b="1" dirty="0">
                <a:solidFill>
                  <a:schemeClr val="tx1"/>
                </a:solidFill>
                <a:effectLst/>
                <a:latin typeface="华文新魏" pitchFamily="2" charset="-122"/>
                <a:ea typeface="华文新魏" pitchFamily="2" charset="-122"/>
              </a:rPr>
              <a:t>（</a:t>
            </a:r>
            <a:r>
              <a:rPr lang="en-US" altLang="zh-CN" b="1" dirty="0">
                <a:solidFill>
                  <a:schemeClr val="tx1"/>
                </a:solidFill>
                <a:effectLst/>
                <a:latin typeface="华文新魏" pitchFamily="2" charset="-122"/>
                <a:ea typeface="华文新魏" pitchFamily="2" charset="-122"/>
              </a:rPr>
              <a:t>3</a:t>
            </a:r>
            <a:r>
              <a:rPr lang="zh-CN" altLang="en-US" b="1" dirty="0">
                <a:solidFill>
                  <a:schemeClr val="tx1"/>
                </a:solidFill>
                <a:effectLst/>
                <a:latin typeface="华文新魏" pitchFamily="2" charset="-122"/>
                <a:ea typeface="华文新魏" pitchFamily="2" charset="-122"/>
              </a:rPr>
              <a:t>）中国共产党的土地改革总路线</a:t>
            </a:r>
          </a:p>
        </p:txBody>
      </p:sp>
      <p:sp>
        <p:nvSpPr>
          <p:cNvPr id="745475" name="Rectangle 3"/>
          <p:cNvSpPr>
            <a:spLocks noGrp="1" noChangeArrowheads="1"/>
          </p:cNvSpPr>
          <p:nvPr>
            <p:ph sz="quarter" idx="1"/>
          </p:nvPr>
        </p:nvSpPr>
        <p:spPr>
          <a:xfrm>
            <a:off x="467544" y="2132856"/>
            <a:ext cx="4969073" cy="3311525"/>
          </a:xfrm>
        </p:spPr>
        <p:txBody>
          <a:bodyPr/>
          <a:lstStyle/>
          <a:p>
            <a:r>
              <a:rPr lang="en-US" altLang="zh-CN" sz="2600" b="1" dirty="0">
                <a:latin typeface="华文新魏" pitchFamily="2" charset="-122"/>
                <a:ea typeface="华文新魏" pitchFamily="2" charset="-122"/>
              </a:rPr>
              <a:t>1948</a:t>
            </a:r>
            <a:r>
              <a:rPr lang="zh-CN" altLang="en-US" sz="2600" b="1" dirty="0">
                <a:latin typeface="华文新魏" pitchFamily="2" charset="-122"/>
                <a:ea typeface="华文新魏" pitchFamily="2" charset="-122"/>
              </a:rPr>
              <a:t>年</a:t>
            </a:r>
            <a:r>
              <a:rPr lang="en-US" altLang="zh-CN" sz="2600" b="1" dirty="0">
                <a:latin typeface="华文新魏" pitchFamily="2" charset="-122"/>
                <a:ea typeface="华文新魏" pitchFamily="2" charset="-122"/>
              </a:rPr>
              <a:t>4</a:t>
            </a:r>
            <a:r>
              <a:rPr lang="zh-CN" altLang="en-US" sz="2600" b="1" dirty="0">
                <a:latin typeface="华文新魏" pitchFamily="2" charset="-122"/>
                <a:ea typeface="华文新魏" pitchFamily="2" charset="-122"/>
              </a:rPr>
              <a:t>月，毛泽东在</a:t>
            </a:r>
            <a:r>
              <a:rPr lang="en-US" altLang="zh-CN" sz="2600" b="1" dirty="0">
                <a:latin typeface="华文新魏" pitchFamily="2" charset="-122"/>
                <a:ea typeface="华文新魏" pitchFamily="2" charset="-122"/>
              </a:rPr>
              <a:t>《</a:t>
            </a:r>
            <a:r>
              <a:rPr lang="zh-CN" altLang="en-US" sz="2600" b="1" dirty="0">
                <a:latin typeface="华文新魏" pitchFamily="2" charset="-122"/>
                <a:ea typeface="华文新魏" pitchFamily="2" charset="-122"/>
              </a:rPr>
              <a:t>晋绥干部会议上的讲话</a:t>
            </a:r>
            <a:r>
              <a:rPr lang="en-US" altLang="zh-CN" sz="2600" b="1" dirty="0">
                <a:latin typeface="华文新魏" pitchFamily="2" charset="-122"/>
                <a:ea typeface="华文新魏" pitchFamily="2" charset="-122"/>
              </a:rPr>
              <a:t>》</a:t>
            </a:r>
            <a:r>
              <a:rPr lang="zh-CN" altLang="en-US" sz="2600" b="1" dirty="0">
                <a:latin typeface="华文新魏" pitchFamily="2" charset="-122"/>
                <a:ea typeface="华文新魏" pitchFamily="2" charset="-122"/>
              </a:rPr>
              <a:t>中总结了土地改革的经验，系统阐明了中国共产党的土地改革总路线，即依靠贫农，团结中农，有步骤、有分别地消灭封建制度，发展农业生产。</a:t>
            </a:r>
          </a:p>
        </p:txBody>
      </p:sp>
      <p:pic>
        <p:nvPicPr>
          <p:cNvPr id="745477" name="Picture 5" descr="u=1163429271,2402375752&amp;fm=23&amp;gp=0"/>
          <p:cNvPicPr>
            <a:picLocks noChangeAspect="1" noChangeArrowheads="1"/>
          </p:cNvPicPr>
          <p:nvPr/>
        </p:nvPicPr>
        <p:blipFill>
          <a:blip r:embed="rId2" cstate="print"/>
          <a:srcRect/>
          <a:stretch>
            <a:fillRect/>
          </a:stretch>
        </p:blipFill>
        <p:spPr bwMode="auto">
          <a:xfrm>
            <a:off x="5652120" y="1916832"/>
            <a:ext cx="3097064" cy="4248472"/>
          </a:xfrm>
          <a:prstGeom prst="rect">
            <a:avLst/>
          </a:prstGeom>
          <a:noFill/>
        </p:spPr>
      </p:pic>
    </p:spTree>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5195" name="Rectangle 11"/>
          <p:cNvSpPr>
            <a:spLocks noChangeArrowheads="1"/>
          </p:cNvSpPr>
          <p:nvPr/>
        </p:nvSpPr>
        <p:spPr bwMode="auto">
          <a:xfrm>
            <a:off x="395536" y="260648"/>
            <a:ext cx="7797304" cy="865188"/>
          </a:xfrm>
          <a:prstGeom prst="rect">
            <a:avLst/>
          </a:prstGeom>
          <a:noFill/>
          <a:ln w="9525">
            <a:noFill/>
            <a:miter lim="800000"/>
            <a:headEnd/>
            <a:tailEnd/>
          </a:ln>
          <a:effectLst/>
        </p:spPr>
        <p:txBody>
          <a:bodyPr/>
          <a:lstStyle/>
          <a:p>
            <a:r>
              <a:rPr lang="en-US" altLang="zh-CN" sz="4000" b="1" dirty="0">
                <a:latin typeface="华文新魏" pitchFamily="2" charset="-122"/>
                <a:ea typeface="华文新魏" pitchFamily="2" charset="-122"/>
              </a:rPr>
              <a:t>2</a:t>
            </a:r>
            <a:r>
              <a:rPr lang="zh-CN" altLang="en-US" sz="4000" b="1" dirty="0">
                <a:latin typeface="华文新魏" pitchFamily="2" charset="-122"/>
                <a:ea typeface="华文新魏" pitchFamily="2" charset="-122"/>
              </a:rPr>
              <a:t>、土地改革运动的热潮 </a:t>
            </a:r>
          </a:p>
        </p:txBody>
      </p:sp>
      <p:sp>
        <p:nvSpPr>
          <p:cNvPr id="605196" name="Rectangle 12"/>
          <p:cNvSpPr>
            <a:spLocks noChangeArrowheads="1"/>
          </p:cNvSpPr>
          <p:nvPr/>
        </p:nvSpPr>
        <p:spPr bwMode="auto">
          <a:xfrm>
            <a:off x="395288" y="3429000"/>
            <a:ext cx="4537075" cy="2736850"/>
          </a:xfrm>
          <a:prstGeom prst="rect">
            <a:avLst/>
          </a:prstGeom>
          <a:noFill/>
          <a:ln w="9525">
            <a:noFill/>
            <a:miter lim="800000"/>
            <a:headEnd/>
            <a:tailEnd/>
          </a:ln>
          <a:effectLst/>
        </p:spPr>
        <p:txBody>
          <a:bodyPr/>
          <a:lstStyle/>
          <a:p>
            <a:pPr marL="342900" indent="-342900">
              <a:spcBef>
                <a:spcPct val="20000"/>
              </a:spcBef>
              <a:buClr>
                <a:schemeClr val="accent1"/>
              </a:buClr>
              <a:buSzPct val="65000"/>
              <a:buFont typeface="Wingdings" pitchFamily="2" charset="2"/>
              <a:buChar char="n"/>
            </a:pPr>
            <a:r>
              <a:rPr lang="zh-CN" altLang="en-US" sz="2400" b="1" dirty="0">
                <a:solidFill>
                  <a:schemeClr val="tx2"/>
                </a:solidFill>
                <a:latin typeface="华文新魏" pitchFamily="2" charset="-122"/>
                <a:ea typeface="华文新魏" pitchFamily="2" charset="-122"/>
              </a:rPr>
              <a:t>（</a:t>
            </a:r>
            <a:r>
              <a:rPr lang="en-US" altLang="zh-CN" sz="2400" b="1" dirty="0">
                <a:latin typeface="华文新魏" pitchFamily="2" charset="-122"/>
                <a:ea typeface="华文新魏" pitchFamily="2" charset="-122"/>
              </a:rPr>
              <a:t>2</a:t>
            </a:r>
            <a:r>
              <a:rPr lang="zh-CN" altLang="en-US" sz="2400" b="1" dirty="0">
                <a:latin typeface="华文新魏" pitchFamily="2" charset="-122"/>
                <a:ea typeface="华文新魏" pitchFamily="2" charset="-122"/>
              </a:rPr>
              <a:t>）经过土地制度改革，中国最主要的人民群众</a:t>
            </a:r>
            <a:r>
              <a:rPr lang="en-US" altLang="zh-CN" sz="2400" b="1" dirty="0">
                <a:latin typeface="华文新魏" pitchFamily="2" charset="-122"/>
                <a:ea typeface="华文新魏" pitchFamily="2" charset="-122"/>
              </a:rPr>
              <a:t>——</a:t>
            </a:r>
            <a:r>
              <a:rPr lang="zh-CN" altLang="en-US" sz="2400" b="1" dirty="0">
                <a:latin typeface="华文新魏" pitchFamily="2" charset="-122"/>
                <a:ea typeface="华文新魏" pitchFamily="2" charset="-122"/>
              </a:rPr>
              <a:t>农民进一步认识到，中国共产党是自身利益的坚决维护者，因而自觉地在党的周围团结起来。这就为打败蒋介石、建立新中国奠定了深厚的群众基础。</a:t>
            </a:r>
          </a:p>
        </p:txBody>
      </p:sp>
      <p:sp>
        <p:nvSpPr>
          <p:cNvPr id="605197" name="Rectangle 13"/>
          <p:cNvSpPr>
            <a:spLocks noChangeArrowheads="1"/>
          </p:cNvSpPr>
          <p:nvPr/>
        </p:nvSpPr>
        <p:spPr bwMode="auto">
          <a:xfrm>
            <a:off x="468313" y="1196975"/>
            <a:ext cx="8229600" cy="2087563"/>
          </a:xfrm>
          <a:prstGeom prst="rect">
            <a:avLst/>
          </a:prstGeom>
          <a:noFill/>
          <a:ln w="9525">
            <a:noFill/>
            <a:miter lim="800000"/>
            <a:headEnd/>
            <a:tailEnd/>
          </a:ln>
          <a:effectLst/>
        </p:spPr>
        <p:txBody>
          <a:bodyPr/>
          <a:lstStyle/>
          <a:p>
            <a:pPr marL="342900" indent="-342900">
              <a:lnSpc>
                <a:spcPct val="90000"/>
              </a:lnSpc>
              <a:spcBef>
                <a:spcPct val="20000"/>
              </a:spcBef>
              <a:buClr>
                <a:schemeClr val="accent1"/>
              </a:buClr>
              <a:buSzPct val="65000"/>
              <a:buFont typeface="Wingdings" pitchFamily="2" charset="2"/>
              <a:buChar char="n"/>
            </a:pPr>
            <a:r>
              <a:rPr lang="zh-CN" altLang="en-US" sz="2400" b="1" dirty="0">
                <a:latin typeface="华文新魏" pitchFamily="2" charset="-122"/>
                <a:ea typeface="华文新魏" pitchFamily="2" charset="-122"/>
              </a:rPr>
              <a:t>（</a:t>
            </a:r>
            <a:r>
              <a:rPr lang="en-US" altLang="zh-CN" sz="2400" b="1" dirty="0">
                <a:latin typeface="华文新魏" pitchFamily="2" charset="-122"/>
                <a:ea typeface="华文新魏" pitchFamily="2" charset="-122"/>
              </a:rPr>
              <a:t>1</a:t>
            </a:r>
            <a:r>
              <a:rPr lang="zh-CN" altLang="en-US" sz="2400" b="1" dirty="0">
                <a:latin typeface="华文新魏" pitchFamily="2" charset="-122"/>
                <a:ea typeface="华文新魏" pitchFamily="2" charset="-122"/>
              </a:rPr>
              <a:t>）广大农民分得土地并在政治上获得翻身以后，其政治觉悟和组织程度空前提高，农村生产力得到解放，工农联盟进一步巩固和加强。在“保田参军”的口号下，大批青壮年农民踊跃参加人民军队。他们还广泛建立和发展民兵组织，配合解放军作战。人民解放战争获得了源源不断的人力、物力的支援。</a:t>
            </a:r>
          </a:p>
        </p:txBody>
      </p:sp>
      <p:pic>
        <p:nvPicPr>
          <p:cNvPr id="605198" name="Picture 1" descr="W020130924565888201608"/>
          <p:cNvPicPr>
            <a:picLocks noChangeAspect="1" noChangeArrowheads="1"/>
          </p:cNvPicPr>
          <p:nvPr/>
        </p:nvPicPr>
        <p:blipFill>
          <a:blip r:embed="rId2" cstate="print"/>
          <a:srcRect/>
          <a:stretch>
            <a:fillRect/>
          </a:stretch>
        </p:blipFill>
        <p:spPr bwMode="auto">
          <a:xfrm>
            <a:off x="4859338" y="3357563"/>
            <a:ext cx="4114800" cy="2808287"/>
          </a:xfrm>
          <a:prstGeom prst="rect">
            <a:avLst/>
          </a:prstGeom>
          <a:noFill/>
          <a:ln w="9525">
            <a:noFill/>
            <a:miter lim="800000"/>
            <a:headEnd/>
            <a:tailEnd/>
          </a:ln>
        </p:spPr>
      </p:pic>
      <p:sp>
        <p:nvSpPr>
          <p:cNvPr id="605199" name="Rectangle 15"/>
          <p:cNvSpPr>
            <a:spLocks noChangeArrowheads="1"/>
          </p:cNvSpPr>
          <p:nvPr/>
        </p:nvSpPr>
        <p:spPr bwMode="auto">
          <a:xfrm>
            <a:off x="4732338" y="6092825"/>
            <a:ext cx="4411662" cy="579438"/>
          </a:xfrm>
          <a:prstGeom prst="rect">
            <a:avLst/>
          </a:prstGeom>
          <a:noFill/>
          <a:ln w="9525" algn="ctr">
            <a:noFill/>
            <a:miter lim="800000"/>
            <a:headEnd/>
            <a:tailEnd/>
          </a:ln>
          <a:effectLst/>
        </p:spPr>
        <p:txBody>
          <a:bodyPr wrap="none" anchor="ctr">
            <a:spAutoFit/>
          </a:bodyPr>
          <a:lstStyle/>
          <a:p>
            <a:r>
              <a:rPr lang="zh-CN" altLang="en-US"/>
              <a:t>解放战争时期，群众帮助解放军运送物资</a:t>
            </a:r>
            <a:r>
              <a:rPr lang="zh-CN" altLang="en-US" sz="3200"/>
              <a:t> </a:t>
            </a:r>
          </a:p>
        </p:txBody>
      </p:sp>
    </p:spTree>
  </p:cSld>
  <p:clrMapOvr>
    <a:masterClrMapping/>
  </p:clrMapOvr>
  <p:transition>
    <p:cover dir="lu"/>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
          </p:nvPr>
        </p:nvSpPr>
        <p:spPr>
          <a:xfrm>
            <a:off x="323528" y="2996952"/>
            <a:ext cx="8219256" cy="2808312"/>
          </a:xfrm>
        </p:spPr>
        <p:txBody>
          <a:bodyPr/>
          <a:lstStyle/>
          <a:p>
            <a:pPr fontAlgn="auto">
              <a:lnSpc>
                <a:spcPts val="3200"/>
              </a:lnSpc>
              <a:spcBef>
                <a:spcPts val="0"/>
              </a:spcBef>
              <a:spcAft>
                <a:spcPts val="0"/>
              </a:spcAft>
              <a:defRPr/>
            </a:pPr>
            <a:r>
              <a:rPr lang="en-US" altLang="zh-CN" sz="2400" b="1" dirty="0" err="1" smtClean="0">
                <a:latin typeface="华文新魏" pitchFamily="2" charset="-122"/>
                <a:ea typeface="华文新魏" pitchFamily="2" charset="-122"/>
                <a:cs typeface="Times New Roman" pitchFamily="18" charset="0"/>
              </a:rPr>
              <a:t>中国境内已经有了两条战线</a:t>
            </a:r>
            <a:r>
              <a:rPr lang="en-US" altLang="zh-CN" sz="2400" b="1" dirty="0" smtClean="0">
                <a:latin typeface="华文新魏" pitchFamily="2" charset="-122"/>
                <a:ea typeface="华文新魏" pitchFamily="2" charset="-122"/>
                <a:cs typeface="Times New Roman" pitchFamily="18" charset="0"/>
              </a:rPr>
              <a:t>。</a:t>
            </a:r>
            <a:r>
              <a:rPr lang="en-US" altLang="zh-CN" sz="2400" b="1" dirty="0" err="1" smtClean="0">
                <a:latin typeface="华文新魏" pitchFamily="2" charset="-122"/>
                <a:ea typeface="华文新魏" pitchFamily="2" charset="-122"/>
                <a:cs typeface="Times New Roman" pitchFamily="18" charset="0"/>
              </a:rPr>
              <a:t>蒋介石进犯军和人民解放军</a:t>
            </a:r>
            <a:r>
              <a:rPr lang="en-US" altLang="zh-CN" sz="2400" b="1" dirty="0" smtClean="0">
                <a:latin typeface="华文新魏" pitchFamily="2" charset="-122"/>
                <a:ea typeface="华文新魏" pitchFamily="2" charset="-122"/>
                <a:cs typeface="Times New Roman" pitchFamily="18" charset="0"/>
              </a:rPr>
              <a:t> </a:t>
            </a:r>
            <a:r>
              <a:rPr lang="en-US" altLang="zh-CN" sz="2400" b="1" dirty="0" err="1" smtClean="0">
                <a:latin typeface="华文新魏" pitchFamily="2" charset="-122"/>
                <a:ea typeface="华文新魏" pitchFamily="2" charset="-122"/>
                <a:cs typeface="Times New Roman" pitchFamily="18" charset="0"/>
              </a:rPr>
              <a:t>的战争，这是第一条战线</a:t>
            </a:r>
            <a:r>
              <a:rPr lang="en-US" altLang="zh-CN" sz="2400" b="1" dirty="0" smtClean="0">
                <a:latin typeface="华文新魏" pitchFamily="2" charset="-122"/>
                <a:ea typeface="华文新魏" pitchFamily="2" charset="-122"/>
                <a:cs typeface="Times New Roman" pitchFamily="18" charset="0"/>
              </a:rPr>
              <a:t>。</a:t>
            </a:r>
            <a:r>
              <a:rPr lang="en-US" altLang="zh-CN" sz="2400" b="1" dirty="0" err="1" smtClean="0">
                <a:latin typeface="华文新魏" pitchFamily="2" charset="-122"/>
                <a:ea typeface="华文新魏" pitchFamily="2" charset="-122"/>
                <a:cs typeface="Times New Roman" pitchFamily="18" charset="0"/>
              </a:rPr>
              <a:t>现在又出现了第二条战线，</a:t>
            </a:r>
            <a:r>
              <a:rPr lang="en-US" altLang="zh-CN" sz="2400" b="1" dirty="0" err="1" smtClean="0">
                <a:latin typeface="华文新魏" pitchFamily="2" charset="-122"/>
                <a:ea typeface="华文新魏" pitchFamily="2" charset="-122"/>
                <a:cs typeface="Times New Roman" pitchFamily="18" charset="0"/>
              </a:rPr>
              <a:t>这就是伟大的正义的学生运动和蒋介石反动政府之间的尖锐斗争</a:t>
            </a:r>
            <a:r>
              <a:rPr lang="en-US" altLang="zh-CN" sz="2400" b="1" dirty="0" smtClean="0">
                <a:latin typeface="华文新魏" pitchFamily="2" charset="-122"/>
                <a:ea typeface="华文新魏" pitchFamily="2" charset="-122"/>
                <a:cs typeface="Times New Roman" pitchFamily="18" charset="0"/>
              </a:rPr>
              <a:t>。</a:t>
            </a:r>
          </a:p>
          <a:p>
            <a:pPr>
              <a:lnSpc>
                <a:spcPts val="3200"/>
              </a:lnSpc>
              <a:spcBef>
                <a:spcPts val="0"/>
              </a:spcBef>
              <a:defRPr/>
            </a:pPr>
            <a:r>
              <a:rPr lang="en-US" altLang="zh-CN" sz="2400" b="1" dirty="0" smtClean="0">
                <a:latin typeface="华文新魏" pitchFamily="2" charset="-122"/>
                <a:ea typeface="华文新魏" pitchFamily="2" charset="-122"/>
                <a:cs typeface="Times New Roman" pitchFamily="18" charset="0"/>
              </a:rPr>
              <a:t>                  ----《</a:t>
            </a:r>
            <a:r>
              <a:rPr lang="en-US" altLang="zh-CN" sz="2400" b="1" dirty="0" smtClean="0">
                <a:latin typeface="华文新魏" pitchFamily="2" charset="-122"/>
                <a:ea typeface="华文新魏" pitchFamily="2" charset="-122"/>
                <a:cs typeface="Times New Roman" pitchFamily="18" charset="0"/>
              </a:rPr>
              <a:t>毛泽东选集》第4卷，人民出版社1991年版</a:t>
            </a:r>
            <a:r>
              <a:rPr lang="en-US" altLang="zh-CN" sz="2400" b="1" dirty="0" smtClean="0">
                <a:latin typeface="华文新魏" pitchFamily="2" charset="-122"/>
                <a:ea typeface="华文新魏" pitchFamily="2" charset="-122"/>
                <a:cs typeface="Times New Roman" pitchFamily="18" charset="0"/>
              </a:rPr>
              <a:t>，</a:t>
            </a:r>
            <a:r>
              <a:rPr lang="en-US" altLang="zh-CN" sz="2400" b="1" dirty="0" smtClean="0">
                <a:latin typeface="华文新魏" pitchFamily="2" charset="-122"/>
                <a:ea typeface="华文新魏" pitchFamily="2" charset="-122"/>
                <a:cs typeface="Times New Roman" pitchFamily="18" charset="0"/>
              </a:rPr>
              <a:t>第1224-1225页。</a:t>
            </a:r>
          </a:p>
          <a:p>
            <a:pPr>
              <a:lnSpc>
                <a:spcPts val="3200"/>
              </a:lnSpc>
              <a:spcBef>
                <a:spcPts val="0"/>
              </a:spcBef>
              <a:buNone/>
              <a:defRPr/>
            </a:pPr>
            <a:endParaRPr lang="en-US" altLang="zh-CN" sz="2800" dirty="0" smtClean="0">
              <a:solidFill>
                <a:srgbClr val="000000"/>
              </a:solidFill>
              <a:latin typeface="Times New Roman" pitchFamily="18" charset="0"/>
              <a:cs typeface="Times New Roman" pitchFamily="18" charset="0"/>
            </a:endParaRPr>
          </a:p>
          <a:p>
            <a:pPr fontAlgn="auto">
              <a:lnSpc>
                <a:spcPts val="3200"/>
              </a:lnSpc>
              <a:spcBef>
                <a:spcPts val="0"/>
              </a:spcBef>
              <a:spcAft>
                <a:spcPts val="0"/>
              </a:spcAft>
              <a:defRPr/>
            </a:pPr>
            <a:endParaRPr lang="en-US" altLang="zh-CN" sz="2800" dirty="0" smtClean="0">
              <a:solidFill>
                <a:srgbClr val="000000"/>
              </a:solidFill>
              <a:latin typeface="Times New Roman" pitchFamily="18" charset="0"/>
              <a:cs typeface="Times New Roman" pitchFamily="18" charset="0"/>
            </a:endParaRPr>
          </a:p>
          <a:p>
            <a:endParaRPr lang="zh-CN" altLang="en-US" dirty="0"/>
          </a:p>
        </p:txBody>
      </p:sp>
      <p:sp>
        <p:nvSpPr>
          <p:cNvPr id="4" name="Rectangle 15"/>
          <p:cNvSpPr>
            <a:spLocks noGrp="1" noChangeArrowheads="1"/>
          </p:cNvSpPr>
          <p:nvPr>
            <p:ph type="title"/>
          </p:nvPr>
        </p:nvSpPr>
        <p:spPr>
          <a:xfrm>
            <a:off x="467544" y="274638"/>
            <a:ext cx="8219256" cy="1143000"/>
          </a:xfrm>
        </p:spPr>
        <p:txBody>
          <a:bodyPr/>
          <a:lstStyle/>
          <a:p>
            <a:r>
              <a:rPr kumimoji="1" lang="zh-CN" altLang="en-US" sz="4000" b="1" dirty="0">
                <a:solidFill>
                  <a:schemeClr val="tx1"/>
                </a:solidFill>
                <a:latin typeface="华文新魏" pitchFamily="2" charset="-122"/>
                <a:ea typeface="华文新魏" pitchFamily="2" charset="-122"/>
                <a:cs typeface="+mn-cs"/>
              </a:rPr>
              <a:t>（三）第二条战线的</a:t>
            </a:r>
            <a:r>
              <a:rPr kumimoji="1" lang="zh-CN" altLang="en-US" sz="4000" b="1" dirty="0" smtClean="0">
                <a:solidFill>
                  <a:schemeClr val="tx1"/>
                </a:solidFill>
                <a:latin typeface="华文新魏" pitchFamily="2" charset="-122"/>
                <a:ea typeface="华文新魏" pitchFamily="2" charset="-122"/>
                <a:cs typeface="+mn-cs"/>
              </a:rPr>
              <a:t>形成和发展</a:t>
            </a:r>
            <a:endParaRPr kumimoji="1" lang="zh-CN" altLang="en-US" sz="4000" b="1" dirty="0">
              <a:solidFill>
                <a:schemeClr val="tx1"/>
              </a:solidFill>
              <a:latin typeface="华文新魏" pitchFamily="2" charset="-122"/>
              <a:ea typeface="华文新魏" pitchFamily="2" charset="-122"/>
              <a:cs typeface="+mn-cs"/>
            </a:endParaRPr>
          </a:p>
        </p:txBody>
      </p:sp>
      <p:grpSp>
        <p:nvGrpSpPr>
          <p:cNvPr id="7" name="组合 6"/>
          <p:cNvGrpSpPr/>
          <p:nvPr/>
        </p:nvGrpSpPr>
        <p:grpSpPr>
          <a:xfrm>
            <a:off x="395536" y="1556792"/>
            <a:ext cx="1967651" cy="1447800"/>
            <a:chOff x="395536" y="1556792"/>
            <a:chExt cx="1967651" cy="1447800"/>
          </a:xfrm>
        </p:grpSpPr>
        <p:pic>
          <p:nvPicPr>
            <p:cNvPr id="6" name="Picture 4" descr="练习1"/>
            <p:cNvPicPr>
              <a:picLocks noChangeAspect="1" noChangeArrowheads="1"/>
            </p:cNvPicPr>
            <p:nvPr/>
          </p:nvPicPr>
          <p:blipFill>
            <a:blip r:embed="rId2" cstate="print"/>
            <a:srcRect/>
            <a:stretch>
              <a:fillRect/>
            </a:stretch>
          </p:blipFill>
          <p:spPr bwMode="auto">
            <a:xfrm>
              <a:off x="395536" y="1556792"/>
              <a:ext cx="1967651" cy="1447800"/>
            </a:xfrm>
            <a:prstGeom prst="rect">
              <a:avLst/>
            </a:prstGeom>
            <a:noFill/>
            <a:ln w="9525">
              <a:noFill/>
              <a:miter lim="800000"/>
              <a:headEnd/>
              <a:tailEnd/>
            </a:ln>
          </p:spPr>
        </p:pic>
        <p:sp>
          <p:nvSpPr>
            <p:cNvPr id="5" name="Rectangle 5" descr="信纸"/>
            <p:cNvSpPr>
              <a:spLocks noChangeArrowheads="1"/>
            </p:cNvSpPr>
            <p:nvPr/>
          </p:nvSpPr>
          <p:spPr bwMode="auto">
            <a:xfrm>
              <a:off x="827584" y="1844824"/>
              <a:ext cx="1008112" cy="580221"/>
            </a:xfrm>
            <a:prstGeom prst="rect">
              <a:avLst/>
            </a:prstGeom>
            <a:noFill/>
            <a:ln w="9525">
              <a:noFill/>
              <a:miter lim="800000"/>
              <a:headEnd/>
              <a:tailEnd/>
            </a:ln>
            <a:effectLst/>
          </p:spPr>
          <p:txBody>
            <a:bodyPr wrap="square">
              <a:spAutoFit/>
            </a:bodyPr>
            <a:lstStyle/>
            <a:p>
              <a:pPr algn="ctr"/>
              <a:r>
                <a:rPr lang="zh-CN" altLang="en-US" sz="3200" b="1" dirty="0">
                  <a:solidFill>
                    <a:srgbClr val="800000"/>
                  </a:solidFill>
                  <a:latin typeface="华文新魏" pitchFamily="2" charset="-122"/>
                  <a:ea typeface="华文新魏" pitchFamily="2" charset="-122"/>
                </a:rPr>
                <a:t>材料</a:t>
              </a:r>
            </a:p>
          </p:txBody>
        </p:sp>
      </p:gr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2663" name="Picture 7" descr="1162262294_b">
            <a:hlinkClick r:id="rId2"/>
          </p:cNvPr>
          <p:cNvPicPr>
            <a:picLocks noChangeAspect="1" noChangeArrowheads="1"/>
          </p:cNvPicPr>
          <p:nvPr/>
        </p:nvPicPr>
        <p:blipFill>
          <a:blip r:embed="rId3" cstate="print"/>
          <a:srcRect/>
          <a:stretch>
            <a:fillRect/>
          </a:stretch>
        </p:blipFill>
        <p:spPr bwMode="auto">
          <a:xfrm>
            <a:off x="467544" y="2924944"/>
            <a:ext cx="2735263" cy="3816424"/>
          </a:xfrm>
          <a:prstGeom prst="rect">
            <a:avLst/>
          </a:prstGeom>
          <a:noFill/>
        </p:spPr>
      </p:pic>
      <p:grpSp>
        <p:nvGrpSpPr>
          <p:cNvPr id="2" name="Group 8"/>
          <p:cNvGrpSpPr>
            <a:grpSpLocks/>
          </p:cNvGrpSpPr>
          <p:nvPr/>
        </p:nvGrpSpPr>
        <p:grpSpPr bwMode="auto">
          <a:xfrm>
            <a:off x="3851920" y="2996952"/>
            <a:ext cx="4752528" cy="3744416"/>
            <a:chOff x="3334" y="754"/>
            <a:chExt cx="1865" cy="2869"/>
          </a:xfrm>
        </p:grpSpPr>
        <p:pic>
          <p:nvPicPr>
            <p:cNvPr id="582665" name="Picture 9" descr="劫收"/>
            <p:cNvPicPr>
              <a:picLocks noChangeAspect="1" noChangeArrowheads="1"/>
            </p:cNvPicPr>
            <p:nvPr/>
          </p:nvPicPr>
          <p:blipFill>
            <a:blip r:embed="rId4" cstate="print"/>
            <a:srcRect/>
            <a:stretch>
              <a:fillRect/>
            </a:stretch>
          </p:blipFill>
          <p:spPr bwMode="auto">
            <a:xfrm>
              <a:off x="3334" y="754"/>
              <a:ext cx="1865" cy="2449"/>
            </a:xfrm>
            <a:prstGeom prst="rect">
              <a:avLst/>
            </a:prstGeom>
            <a:noFill/>
          </p:spPr>
        </p:pic>
        <p:sp>
          <p:nvSpPr>
            <p:cNvPr id="582666" name="Text Box 10"/>
            <p:cNvSpPr txBox="1">
              <a:spLocks noChangeArrowheads="1"/>
            </p:cNvSpPr>
            <p:nvPr/>
          </p:nvSpPr>
          <p:spPr bwMode="auto">
            <a:xfrm>
              <a:off x="3334" y="3157"/>
              <a:ext cx="1860" cy="466"/>
            </a:xfrm>
            <a:prstGeom prst="rect">
              <a:avLst/>
            </a:prstGeom>
            <a:solidFill>
              <a:srgbClr val="FFCCFF"/>
            </a:solidFill>
            <a:ln w="9525">
              <a:noFill/>
              <a:miter lim="800000"/>
              <a:headEnd/>
              <a:tailEnd/>
            </a:ln>
            <a:effectLst/>
          </p:spPr>
          <p:txBody>
            <a:bodyPr>
              <a:spAutoFit/>
            </a:bodyPr>
            <a:lstStyle/>
            <a:p>
              <a:pPr algn="ctr" eaLnBrk="0" hangingPunct="0">
                <a:spcBef>
                  <a:spcPct val="50000"/>
                </a:spcBef>
              </a:pPr>
              <a:r>
                <a:rPr kumimoji="1" lang="en-US" altLang="zh-CN" sz="2000" b="1" dirty="0">
                  <a:latin typeface="华文新魏" pitchFamily="2" charset="-122"/>
                  <a:ea typeface="华文新魏" pitchFamily="2" charset="-122"/>
                </a:rPr>
                <a:t>  </a:t>
              </a:r>
              <a:r>
                <a:rPr kumimoji="1" lang="zh-CN" altLang="en-US" sz="1600" b="1" dirty="0">
                  <a:latin typeface="华文新魏" pitchFamily="2" charset="-122"/>
                  <a:ea typeface="华文新魏" pitchFamily="2" charset="-122"/>
                </a:rPr>
                <a:t>漫画：上海即景</a:t>
              </a:r>
              <a:r>
                <a:rPr kumimoji="1" lang="en-US" altLang="zh-CN" sz="1600" b="1" dirty="0">
                  <a:latin typeface="华文新魏" pitchFamily="2" charset="-122"/>
                  <a:ea typeface="华文新魏" pitchFamily="2" charset="-122"/>
                </a:rPr>
                <a:t>—</a:t>
              </a:r>
              <a:r>
                <a:rPr kumimoji="1" lang="zh-CN" altLang="en-US" sz="1600" b="1" dirty="0">
                  <a:latin typeface="华文新魏" pitchFamily="2" charset="-122"/>
                  <a:ea typeface="华文新魏" pitchFamily="2" charset="-122"/>
                </a:rPr>
                <a:t>天上飞下来和地下钻出来的“劫收大员”</a:t>
              </a:r>
            </a:p>
          </p:txBody>
        </p:sp>
      </p:grpSp>
      <p:sp>
        <p:nvSpPr>
          <p:cNvPr id="582673" name="Rectangle 17"/>
          <p:cNvSpPr>
            <a:spLocks noGrp="1" noChangeArrowheads="1"/>
          </p:cNvSpPr>
          <p:nvPr>
            <p:ph sz="quarter" idx="1"/>
          </p:nvPr>
        </p:nvSpPr>
        <p:spPr>
          <a:xfrm>
            <a:off x="467544" y="1700808"/>
            <a:ext cx="8208912" cy="863600"/>
          </a:xfrm>
          <a:noFill/>
          <a:ln/>
        </p:spPr>
        <p:txBody>
          <a:bodyPr>
            <a:normAutofit/>
          </a:bodyPr>
          <a:lstStyle/>
          <a:p>
            <a:pPr>
              <a:lnSpc>
                <a:spcPct val="90000"/>
              </a:lnSpc>
            </a:pPr>
            <a:r>
              <a:rPr kumimoji="1" lang="zh-CN" altLang="en-US" sz="2400" b="1" dirty="0">
                <a:latin typeface="华文新魏" pitchFamily="2" charset="-122"/>
                <a:ea typeface="华文新魏" pitchFamily="2" charset="-122"/>
              </a:rPr>
              <a:t>（</a:t>
            </a:r>
            <a:r>
              <a:rPr kumimoji="1" lang="en-US" altLang="zh-CN" sz="2400" b="1" dirty="0">
                <a:latin typeface="华文新魏" pitchFamily="2" charset="-122"/>
                <a:ea typeface="华文新魏" pitchFamily="2" charset="-122"/>
              </a:rPr>
              <a:t>1</a:t>
            </a:r>
            <a:r>
              <a:rPr kumimoji="1" lang="zh-CN" altLang="en-US" sz="2400" b="1" dirty="0">
                <a:latin typeface="华文新魏" pitchFamily="2" charset="-122"/>
                <a:ea typeface="华文新魏" pitchFamily="2" charset="-122"/>
              </a:rPr>
              <a:t>）国民党政府由于它的专制独裁统治和官员们的贪污腐败、大发国难财，抗战后期在大后方便已严重丧失人心。</a:t>
            </a:r>
            <a:r>
              <a:rPr kumimoji="1" lang="zh-CN" altLang="en-US" sz="2400" dirty="0">
                <a:latin typeface="华文新魏" pitchFamily="2" charset="-122"/>
                <a:ea typeface="华文新魏" pitchFamily="2" charset="-122"/>
              </a:rPr>
              <a:t> </a:t>
            </a:r>
          </a:p>
        </p:txBody>
      </p:sp>
      <p:sp>
        <p:nvSpPr>
          <p:cNvPr id="582672" name="Rectangle 16"/>
          <p:cNvSpPr>
            <a:spLocks noChangeArrowheads="1"/>
          </p:cNvSpPr>
          <p:nvPr/>
        </p:nvSpPr>
        <p:spPr bwMode="auto">
          <a:xfrm>
            <a:off x="395536" y="548680"/>
            <a:ext cx="8352928" cy="1008112"/>
          </a:xfrm>
          <a:prstGeom prst="rect">
            <a:avLst/>
          </a:prstGeom>
          <a:noFill/>
          <a:ln w="9525">
            <a:noFill/>
            <a:miter lim="800000"/>
            <a:headEnd/>
            <a:tailEnd/>
          </a:ln>
          <a:effectLst/>
        </p:spPr>
        <p:txBody>
          <a:bodyPr/>
          <a:lstStyle/>
          <a:p>
            <a:r>
              <a:rPr kumimoji="1" lang="en-US" altLang="zh-CN" sz="4400" b="1" dirty="0">
                <a:latin typeface="华文新魏" pitchFamily="2" charset="-122"/>
                <a:ea typeface="华文新魏" pitchFamily="2" charset="-122"/>
              </a:rPr>
              <a:t>1</a:t>
            </a:r>
            <a:r>
              <a:rPr kumimoji="1" lang="zh-CN" altLang="en-US" sz="4400" b="1" dirty="0">
                <a:latin typeface="华文新魏" pitchFamily="2" charset="-122"/>
                <a:ea typeface="华文新魏" pitchFamily="2" charset="-122"/>
              </a:rPr>
              <a:t>、国民党统治区的政治经济危机</a:t>
            </a:r>
          </a:p>
        </p:txBody>
      </p:sp>
    </p:spTree>
  </p:cSld>
  <p:clrMapOvr>
    <a:masterClrMapping/>
  </p:clrMapOvr>
  <p:transition>
    <p:cover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2"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slide(fromRigh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nodeType="clickEffect">
                                  <p:stCondLst>
                                    <p:cond delay="0"/>
                                  </p:stCondLst>
                                  <p:childTnLst>
                                    <p:set>
                                      <p:cBhvr>
                                        <p:cTn id="11" dur="1" fill="hold">
                                          <p:stCondLst>
                                            <p:cond delay="0"/>
                                          </p:stCondLst>
                                        </p:cTn>
                                        <p:tgtEl>
                                          <p:spTgt spid="582663"/>
                                        </p:tgtEl>
                                        <p:attrNameLst>
                                          <p:attrName>style.visibility</p:attrName>
                                        </p:attrNameLst>
                                      </p:cBhvr>
                                      <p:to>
                                        <p:strVal val="visible"/>
                                      </p:to>
                                    </p:set>
                                    <p:animEffect transition="in" filter="slide(fromBottom)">
                                      <p:cBhvr>
                                        <p:cTn id="12" dur="500"/>
                                        <p:tgtEl>
                                          <p:spTgt spid="5826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p:cNvGraphicFramePr>
            <a:graphicFrameLocks noGrp="1"/>
          </p:cNvGraphicFramePr>
          <p:nvPr/>
        </p:nvGraphicFramePr>
        <p:xfrm>
          <a:off x="1187624" y="2132857"/>
          <a:ext cx="7272808" cy="2448272"/>
        </p:xfrm>
        <a:graphic>
          <a:graphicData uri="http://schemas.openxmlformats.org/drawingml/2006/table">
            <a:tbl>
              <a:tblPr/>
              <a:tblGrid>
                <a:gridCol w="3636404"/>
                <a:gridCol w="3636404"/>
              </a:tblGrid>
              <a:tr h="321675">
                <a:tc gridSpan="2">
                  <a:txBody>
                    <a:bodyPr/>
                    <a:lstStyle/>
                    <a:p>
                      <a:pPr algn="ctr">
                        <a:spcAft>
                          <a:spcPts val="0"/>
                        </a:spcAft>
                      </a:pPr>
                      <a:r>
                        <a:rPr lang="zh-CN" altLang="en-US" sz="2000" b="1" kern="100" dirty="0" smtClean="0">
                          <a:latin typeface="华文新魏" pitchFamily="2" charset="-122"/>
                          <a:ea typeface="华文新魏" pitchFamily="2" charset="-122"/>
                          <a:cs typeface="Times New Roman"/>
                        </a:rPr>
                        <a:t>国民政府法币发行简表</a:t>
                      </a:r>
                      <a:endParaRPr lang="en-US" sz="2000" b="1" kern="100" dirty="0">
                        <a:latin typeface="华文新魏" pitchFamily="2" charset="-122"/>
                        <a:ea typeface="华文新魏" pitchFamily="2" charset="-122"/>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just">
                        <a:spcAft>
                          <a:spcPts val="0"/>
                        </a:spcAft>
                      </a:pPr>
                      <a:endParaRPr lang="en-US" sz="1050" kern="100" dirty="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74433">
                <a:tc>
                  <a:txBody>
                    <a:bodyPr/>
                    <a:lstStyle/>
                    <a:p>
                      <a:pPr algn="ctr">
                        <a:spcAft>
                          <a:spcPts val="0"/>
                        </a:spcAft>
                      </a:pPr>
                      <a:r>
                        <a:rPr lang="zh-CN" altLang="en-US" sz="2000" b="1" kern="100" dirty="0" smtClean="0">
                          <a:latin typeface="华文新魏" pitchFamily="2" charset="-122"/>
                          <a:ea typeface="华文新魏" pitchFamily="2" charset="-122"/>
                          <a:cs typeface="Times New Roman"/>
                        </a:rPr>
                        <a:t>时间</a:t>
                      </a:r>
                      <a:endParaRPr lang="en-US" sz="2000" b="1" kern="100" dirty="0">
                        <a:latin typeface="华文新魏" pitchFamily="2" charset="-122"/>
                        <a:ea typeface="华文新魏" pitchFamily="2" charset="-122"/>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2000" b="1" kern="100" dirty="0" smtClean="0">
                          <a:latin typeface="华文新魏" pitchFamily="2" charset="-122"/>
                          <a:ea typeface="华文新魏" pitchFamily="2" charset="-122"/>
                          <a:cs typeface="Times New Roman"/>
                        </a:rPr>
                        <a:t>法币发行量</a:t>
                      </a:r>
                      <a:endParaRPr lang="en-US" altLang="zh-CN" sz="2000" b="1" kern="100" dirty="0" smtClean="0">
                        <a:latin typeface="华文新魏" pitchFamily="2" charset="-122"/>
                        <a:ea typeface="华文新魏" pitchFamily="2" charset="-122"/>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09392">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2000" b="1" kern="100" dirty="0" smtClean="0">
                          <a:latin typeface="华文新魏" pitchFamily="2" charset="-122"/>
                          <a:ea typeface="华文新魏" pitchFamily="2" charset="-122"/>
                          <a:cs typeface="Times New Roman"/>
                        </a:rPr>
                        <a:t>抗战前</a:t>
                      </a:r>
                      <a:endParaRPr lang="en-US" altLang="zh-CN" sz="2000" b="1" kern="100" dirty="0" smtClean="0">
                        <a:latin typeface="华文新魏" pitchFamily="2" charset="-122"/>
                        <a:ea typeface="华文新魏" pitchFamily="2" charset="-122"/>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en-US" altLang="zh-CN" sz="2000" b="1" dirty="0" smtClean="0">
                          <a:latin typeface="华文新魏" pitchFamily="2" charset="-122"/>
                          <a:ea typeface="华文新魏" pitchFamily="2" charset="-122"/>
                        </a:rPr>
                        <a:t>14</a:t>
                      </a:r>
                      <a:r>
                        <a:rPr kumimoji="1" lang="zh-CN" altLang="en-US" sz="2000" b="1" dirty="0" smtClean="0">
                          <a:latin typeface="华文新魏" pitchFamily="2" charset="-122"/>
                          <a:ea typeface="华文新魏" pitchFamily="2" charset="-122"/>
                        </a:rPr>
                        <a:t>亿元</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7582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000" b="1" kern="100" dirty="0" smtClean="0">
                          <a:latin typeface="华文新魏" pitchFamily="2" charset="-122"/>
                          <a:ea typeface="华文新魏" pitchFamily="2" charset="-122"/>
                          <a:cs typeface="Times New Roman"/>
                        </a:rPr>
                        <a:t>1946</a:t>
                      </a:r>
                      <a:r>
                        <a:rPr lang="zh-CN" altLang="en-US" sz="2000" b="1" kern="100" dirty="0" smtClean="0">
                          <a:latin typeface="华文新魏" pitchFamily="2" charset="-122"/>
                          <a:ea typeface="华文新魏" pitchFamily="2" charset="-122"/>
                          <a:cs typeface="Times New Roman"/>
                        </a:rPr>
                        <a:t>年</a:t>
                      </a:r>
                      <a:endParaRPr lang="en-US" altLang="zh-CN" sz="2000" b="1" kern="100" dirty="0" smtClean="0">
                        <a:latin typeface="华文新魏" pitchFamily="2" charset="-122"/>
                        <a:ea typeface="华文新魏" pitchFamily="2" charset="-122"/>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en-US" altLang="zh-CN" sz="2000" b="1" dirty="0" smtClean="0">
                          <a:latin typeface="华文新魏" pitchFamily="2" charset="-122"/>
                          <a:ea typeface="华文新魏" pitchFamily="2" charset="-122"/>
                        </a:rPr>
                        <a:t>8.2</a:t>
                      </a:r>
                      <a:r>
                        <a:rPr kumimoji="1" lang="zh-CN" altLang="en-US" sz="2000" b="1" dirty="0" smtClean="0">
                          <a:latin typeface="华文新魏" pitchFamily="2" charset="-122"/>
                          <a:ea typeface="华文新魏" pitchFamily="2" charset="-122"/>
                        </a:rPr>
                        <a:t>万多亿元</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6053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000" b="1" kern="100" dirty="0" smtClean="0">
                          <a:latin typeface="华文新魏" pitchFamily="2" charset="-122"/>
                          <a:ea typeface="华文新魏" pitchFamily="2" charset="-122"/>
                          <a:cs typeface="Times New Roman"/>
                        </a:rPr>
                        <a:t>1947</a:t>
                      </a:r>
                      <a:r>
                        <a:rPr lang="zh-CN" altLang="en-US" sz="2000" b="1" kern="100" dirty="0" smtClean="0">
                          <a:latin typeface="华文新魏" pitchFamily="2" charset="-122"/>
                          <a:ea typeface="华文新魏" pitchFamily="2" charset="-122"/>
                          <a:cs typeface="Times New Roman"/>
                        </a:rPr>
                        <a:t>年</a:t>
                      </a:r>
                      <a:endParaRPr lang="en-US" altLang="zh-CN" sz="2000" b="1" kern="100" dirty="0" smtClean="0">
                        <a:latin typeface="华文新魏" pitchFamily="2" charset="-122"/>
                        <a:ea typeface="华文新魏" pitchFamily="2" charset="-122"/>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en-US" altLang="zh-CN" sz="2000" b="1" dirty="0" smtClean="0">
                          <a:latin typeface="华文新魏" pitchFamily="2" charset="-122"/>
                          <a:ea typeface="华文新魏" pitchFamily="2" charset="-122"/>
                        </a:rPr>
                        <a:t>40</a:t>
                      </a:r>
                      <a:r>
                        <a:rPr kumimoji="1" lang="zh-CN" altLang="en-US" sz="2000" b="1" dirty="0" smtClean="0">
                          <a:latin typeface="华文新魏" pitchFamily="2" charset="-122"/>
                          <a:ea typeface="华文新魏" pitchFamily="2" charset="-122"/>
                        </a:rPr>
                        <a:t>万亿元</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0641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000" b="1" kern="100" dirty="0" smtClean="0">
                          <a:latin typeface="华文新魏" pitchFamily="2" charset="-122"/>
                          <a:ea typeface="华文新魏" pitchFamily="2" charset="-122"/>
                          <a:cs typeface="Times New Roman"/>
                        </a:rPr>
                        <a:t>1948</a:t>
                      </a:r>
                      <a:r>
                        <a:rPr lang="zh-CN" altLang="en-US" sz="2000" b="1" kern="100" dirty="0" smtClean="0">
                          <a:latin typeface="华文新魏" pitchFamily="2" charset="-122"/>
                          <a:ea typeface="华文新魏" pitchFamily="2" charset="-122"/>
                          <a:cs typeface="Times New Roman"/>
                        </a:rPr>
                        <a:t>年</a:t>
                      </a:r>
                      <a:endParaRPr lang="en-US" altLang="zh-CN" sz="2000" b="1" kern="100" dirty="0" smtClean="0">
                        <a:latin typeface="华文新魏" pitchFamily="2" charset="-122"/>
                        <a:ea typeface="华文新魏" pitchFamily="2" charset="-122"/>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en-US" altLang="zh-CN" sz="2000" b="1" dirty="0" smtClean="0">
                          <a:latin typeface="华文新魏" pitchFamily="2" charset="-122"/>
                          <a:ea typeface="华文新魏" pitchFamily="2" charset="-122"/>
                        </a:rPr>
                        <a:t>660</a:t>
                      </a:r>
                      <a:r>
                        <a:rPr kumimoji="1" lang="zh-CN" altLang="en-US" sz="2000" b="1" dirty="0" smtClean="0">
                          <a:latin typeface="华文新魏" pitchFamily="2" charset="-122"/>
                          <a:ea typeface="华文新魏" pitchFamily="2" charset="-122"/>
                        </a:rPr>
                        <a:t>万亿元</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4" name="Text Box 21"/>
          <p:cNvSpPr txBox="1">
            <a:spLocks noChangeArrowheads="1"/>
          </p:cNvSpPr>
          <p:nvPr/>
        </p:nvSpPr>
        <p:spPr bwMode="auto">
          <a:xfrm>
            <a:off x="251520" y="476672"/>
            <a:ext cx="8641655" cy="1077218"/>
          </a:xfrm>
          <a:prstGeom prst="rect">
            <a:avLst/>
          </a:prstGeom>
          <a:solidFill>
            <a:srgbClr val="FFFFFF"/>
          </a:solidFill>
          <a:ln w="9525">
            <a:noFill/>
            <a:miter lim="800000"/>
            <a:headEnd/>
            <a:tailEnd/>
          </a:ln>
          <a:effectLst/>
        </p:spPr>
        <p:txBody>
          <a:bodyPr wrap="square">
            <a:spAutoFit/>
          </a:bodyPr>
          <a:lstStyle/>
          <a:p>
            <a:pPr eaLnBrk="0" hangingPunct="0">
              <a:spcBef>
                <a:spcPct val="50000"/>
              </a:spcBef>
            </a:pPr>
            <a:r>
              <a:rPr kumimoji="1" lang="zh-CN" altLang="en-US" sz="3200" b="1" dirty="0">
                <a:latin typeface="华文新魏" pitchFamily="2" charset="-122"/>
                <a:ea typeface="华文新魏" pitchFamily="2" charset="-122"/>
              </a:rPr>
              <a:t>（</a:t>
            </a:r>
            <a:r>
              <a:rPr kumimoji="1" lang="en-US" altLang="zh-CN" sz="3200" b="1" dirty="0">
                <a:latin typeface="华文新魏" pitchFamily="2" charset="-122"/>
                <a:ea typeface="华文新魏" pitchFamily="2" charset="-122"/>
              </a:rPr>
              <a:t>2</a:t>
            </a:r>
            <a:r>
              <a:rPr kumimoji="1" lang="zh-CN" altLang="en-US" sz="3200" b="1" dirty="0">
                <a:latin typeface="华文新魏" pitchFamily="2" charset="-122"/>
                <a:ea typeface="华文新魏" pitchFamily="2" charset="-122"/>
              </a:rPr>
              <a:t>） 国民党违背全国人民迫切要求休养生息、和平建国的意愿</a:t>
            </a:r>
            <a:r>
              <a:rPr kumimoji="1" lang="en-US" altLang="zh-CN" sz="3200" b="1" dirty="0">
                <a:latin typeface="华文新魏" pitchFamily="2" charset="-122"/>
                <a:ea typeface="华文新魏" pitchFamily="2" charset="-122"/>
              </a:rPr>
              <a:t>,</a:t>
            </a:r>
            <a:r>
              <a:rPr kumimoji="1" lang="zh-CN" altLang="en-US" sz="3200" b="1" dirty="0">
                <a:latin typeface="华文新魏" pitchFamily="2" charset="-122"/>
                <a:ea typeface="华文新魏" pitchFamily="2" charset="-122"/>
              </a:rPr>
              <a:t>执行反人民的内战政策。</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7"/>
          <p:cNvSpPr txBox="1">
            <a:spLocks noChangeArrowheads="1"/>
          </p:cNvSpPr>
          <p:nvPr/>
        </p:nvSpPr>
        <p:spPr bwMode="auto">
          <a:xfrm>
            <a:off x="395536" y="260648"/>
            <a:ext cx="7777113" cy="1066800"/>
          </a:xfrm>
          <a:prstGeom prst="rect">
            <a:avLst/>
          </a:prstGeom>
          <a:solidFill>
            <a:srgbClr val="FFFFFF"/>
          </a:solidFill>
          <a:ln w="9525">
            <a:noFill/>
            <a:miter lim="800000"/>
            <a:headEnd/>
            <a:tailEnd/>
          </a:ln>
          <a:effectLst/>
        </p:spPr>
        <p:txBody>
          <a:bodyPr wrap="square">
            <a:spAutoFit/>
          </a:bodyPr>
          <a:lstStyle/>
          <a:p>
            <a:pPr eaLnBrk="0" hangingPunct="0">
              <a:spcBef>
                <a:spcPct val="50000"/>
              </a:spcBef>
            </a:pPr>
            <a:r>
              <a:rPr kumimoji="1" lang="zh-CN" altLang="en-US" sz="3200" b="1" dirty="0">
                <a:latin typeface="华文新魏" pitchFamily="2" charset="-122"/>
                <a:ea typeface="华文新魏" pitchFamily="2" charset="-122"/>
              </a:rPr>
              <a:t>（</a:t>
            </a:r>
            <a:r>
              <a:rPr kumimoji="1" lang="en-US" altLang="zh-CN" sz="3200" b="1" dirty="0">
                <a:latin typeface="华文新魏" pitchFamily="2" charset="-122"/>
                <a:ea typeface="华文新魏" pitchFamily="2" charset="-122"/>
              </a:rPr>
              <a:t>3</a:t>
            </a:r>
            <a:r>
              <a:rPr kumimoji="1" lang="zh-CN" altLang="en-US" sz="3200" b="1" dirty="0">
                <a:latin typeface="华文新魏" pitchFamily="2" charset="-122"/>
                <a:ea typeface="华文新魏" pitchFamily="2" charset="-122"/>
              </a:rPr>
              <a:t>）恶性通货膨胀引起物价飞涨，民族工商业走向破产，农村经济急剧衰退。</a:t>
            </a:r>
          </a:p>
        </p:txBody>
      </p:sp>
      <p:graphicFrame>
        <p:nvGraphicFramePr>
          <p:cNvPr id="3" name="表格 2"/>
          <p:cNvGraphicFramePr>
            <a:graphicFrameLocks noGrp="1"/>
          </p:cNvGraphicFramePr>
          <p:nvPr/>
        </p:nvGraphicFramePr>
        <p:xfrm>
          <a:off x="539552" y="2204864"/>
          <a:ext cx="7632848" cy="2328475"/>
        </p:xfrm>
        <a:graphic>
          <a:graphicData uri="http://schemas.openxmlformats.org/drawingml/2006/table">
            <a:tbl>
              <a:tblPr/>
              <a:tblGrid>
                <a:gridCol w="993768"/>
                <a:gridCol w="1382496"/>
                <a:gridCol w="1296144"/>
                <a:gridCol w="1431805"/>
                <a:gridCol w="2528635"/>
              </a:tblGrid>
              <a:tr h="339655">
                <a:tc gridSpan="5">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zh-CN" altLang="en-US" sz="2000" b="1" dirty="0" smtClean="0">
                          <a:latin typeface="华文新魏" pitchFamily="2" charset="-122"/>
                          <a:ea typeface="华文新魏" pitchFamily="2" charset="-122"/>
                        </a:rPr>
                        <a:t>国民政府财政赤字简况（法币）</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marL="0" marR="0" indent="0" algn="just" defTabSz="914400" rtl="0" eaLnBrk="1" fontAlgn="auto" latinLnBrk="0" hangingPunct="1">
                        <a:lnSpc>
                          <a:spcPct val="100000"/>
                        </a:lnSpc>
                        <a:spcBef>
                          <a:spcPts val="0"/>
                        </a:spcBef>
                        <a:spcAft>
                          <a:spcPts val="0"/>
                        </a:spcAft>
                        <a:buClrTx/>
                        <a:buSzTx/>
                        <a:buFontTx/>
                        <a:buNone/>
                        <a:tabLst/>
                        <a:defRPr/>
                      </a:pPr>
                      <a:endParaRPr kumimoji="1" lang="zh-CN" altLang="en-US" sz="2000" b="1" kern="1200" dirty="0" smtClean="0">
                        <a:solidFill>
                          <a:schemeClr val="tx1"/>
                        </a:solidFill>
                        <a:latin typeface="华文新魏" pitchFamily="2" charset="-122"/>
                        <a:ea typeface="华文新魏" pitchFamily="2"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just">
                        <a:spcAft>
                          <a:spcPts val="0"/>
                        </a:spcAft>
                      </a:pPr>
                      <a:endParaRPr kumimoji="1" lang="en-US" altLang="en-US" sz="2000" b="1" kern="1200" dirty="0" smtClean="0">
                        <a:solidFill>
                          <a:schemeClr val="tx1"/>
                        </a:solidFill>
                        <a:latin typeface="华文新魏" pitchFamily="2" charset="-122"/>
                        <a:ea typeface="华文新魏" pitchFamily="2"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just">
                        <a:spcAft>
                          <a:spcPts val="0"/>
                        </a:spcAft>
                      </a:pPr>
                      <a:endParaRPr kumimoji="1" lang="en-US" altLang="en-US" sz="2000" b="1" kern="1200" dirty="0" smtClean="0">
                        <a:solidFill>
                          <a:schemeClr val="tx1"/>
                        </a:solidFill>
                        <a:latin typeface="华文新魏" pitchFamily="2" charset="-122"/>
                        <a:ea typeface="华文新魏" pitchFamily="2"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just">
                        <a:spcAft>
                          <a:spcPts val="0"/>
                        </a:spcAft>
                      </a:pPr>
                      <a:endParaRPr lang="en-US" sz="1050" kern="100" dirty="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39655">
                <a:tc>
                  <a:txBody>
                    <a:bodyPr/>
                    <a:lstStyle/>
                    <a:p>
                      <a:pPr marL="0" marR="0" indent="0" algn="just" defTabSz="914400" rtl="0" eaLnBrk="1" fontAlgn="auto" latinLnBrk="0" hangingPunct="1">
                        <a:lnSpc>
                          <a:spcPct val="100000"/>
                        </a:lnSpc>
                        <a:spcBef>
                          <a:spcPts val="0"/>
                        </a:spcBef>
                        <a:spcAft>
                          <a:spcPts val="0"/>
                        </a:spcAft>
                        <a:buClrTx/>
                        <a:buSzTx/>
                        <a:buFontTx/>
                        <a:buNone/>
                        <a:tabLst/>
                        <a:defRPr/>
                      </a:pPr>
                      <a:r>
                        <a:rPr kumimoji="1" lang="zh-CN" altLang="en-US" sz="2000" b="1" dirty="0" smtClean="0">
                          <a:latin typeface="华文新魏" pitchFamily="2" charset="-122"/>
                          <a:ea typeface="华文新魏" pitchFamily="2" charset="-122"/>
                        </a:rPr>
                        <a:t>时间</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just" defTabSz="914400" rtl="0" eaLnBrk="1" fontAlgn="auto" latinLnBrk="0" hangingPunct="1">
                        <a:lnSpc>
                          <a:spcPct val="100000"/>
                        </a:lnSpc>
                        <a:spcBef>
                          <a:spcPts val="0"/>
                        </a:spcBef>
                        <a:spcAft>
                          <a:spcPts val="0"/>
                        </a:spcAft>
                        <a:buClrTx/>
                        <a:buSzTx/>
                        <a:buFontTx/>
                        <a:buNone/>
                        <a:tabLst/>
                        <a:defRPr/>
                      </a:pPr>
                      <a:r>
                        <a:rPr kumimoji="1" lang="zh-CN" altLang="en-US" sz="2000" b="1" kern="1200" dirty="0" smtClean="0">
                          <a:solidFill>
                            <a:schemeClr val="tx1"/>
                          </a:solidFill>
                          <a:latin typeface="华文新魏" pitchFamily="2" charset="-122"/>
                          <a:ea typeface="华文新魏" pitchFamily="2" charset="-122"/>
                          <a:cs typeface="+mn-cs"/>
                        </a:rPr>
                        <a:t>财政总收入</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just" defTabSz="914400" rtl="0" eaLnBrk="1" fontAlgn="auto" latinLnBrk="0" hangingPunct="1">
                        <a:lnSpc>
                          <a:spcPct val="100000"/>
                        </a:lnSpc>
                        <a:spcBef>
                          <a:spcPts val="0"/>
                        </a:spcBef>
                        <a:spcAft>
                          <a:spcPts val="0"/>
                        </a:spcAft>
                        <a:buClrTx/>
                        <a:buSzTx/>
                        <a:buFontTx/>
                        <a:buNone/>
                        <a:tabLst/>
                        <a:defRPr/>
                      </a:pPr>
                      <a:r>
                        <a:rPr kumimoji="1" lang="zh-CN" altLang="en-US" sz="2000" b="1" kern="1200" dirty="0" smtClean="0">
                          <a:solidFill>
                            <a:schemeClr val="tx1"/>
                          </a:solidFill>
                          <a:latin typeface="华文新魏" pitchFamily="2" charset="-122"/>
                          <a:ea typeface="华文新魏" pitchFamily="2" charset="-122"/>
                          <a:cs typeface="+mn-cs"/>
                        </a:rPr>
                        <a:t>支出</a:t>
                      </a:r>
                    </a:p>
                    <a:p>
                      <a:pPr algn="just">
                        <a:spcAft>
                          <a:spcPts val="0"/>
                        </a:spcAft>
                      </a:pPr>
                      <a:endParaRPr kumimoji="1" lang="en-US" altLang="en-US" sz="2000" b="1" kern="1200" dirty="0" smtClean="0">
                        <a:solidFill>
                          <a:schemeClr val="tx1"/>
                        </a:solidFill>
                        <a:latin typeface="华文新魏" pitchFamily="2" charset="-122"/>
                        <a:ea typeface="华文新魏" pitchFamily="2"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just" defTabSz="914400" rtl="0" eaLnBrk="1" fontAlgn="auto" latinLnBrk="0" hangingPunct="1">
                        <a:lnSpc>
                          <a:spcPct val="100000"/>
                        </a:lnSpc>
                        <a:spcBef>
                          <a:spcPts val="0"/>
                        </a:spcBef>
                        <a:spcAft>
                          <a:spcPts val="0"/>
                        </a:spcAft>
                        <a:buClrTx/>
                        <a:buSzTx/>
                        <a:buFontTx/>
                        <a:buNone/>
                        <a:tabLst/>
                        <a:defRPr/>
                      </a:pPr>
                      <a:r>
                        <a:rPr kumimoji="1" lang="zh-CN" altLang="en-US" sz="2000" b="1" kern="1200" dirty="0" smtClean="0">
                          <a:solidFill>
                            <a:schemeClr val="tx1"/>
                          </a:solidFill>
                          <a:latin typeface="华文新魏" pitchFamily="2" charset="-122"/>
                          <a:ea typeface="华文新魏" pitchFamily="2" charset="-122"/>
                          <a:cs typeface="+mn-cs"/>
                        </a:rPr>
                        <a:t>赤字</a:t>
                      </a:r>
                    </a:p>
                    <a:p>
                      <a:pPr algn="just">
                        <a:spcAft>
                          <a:spcPts val="0"/>
                        </a:spcAft>
                      </a:pPr>
                      <a:endParaRPr kumimoji="1" lang="en-US" altLang="en-US" sz="2000" b="1" kern="1200" dirty="0" smtClean="0">
                        <a:solidFill>
                          <a:schemeClr val="tx1"/>
                        </a:solidFill>
                        <a:latin typeface="华文新魏" pitchFamily="2" charset="-122"/>
                        <a:ea typeface="华文新魏" pitchFamily="2"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just" defTabSz="914400" rtl="0" eaLnBrk="1" fontAlgn="auto" latinLnBrk="0" hangingPunct="1">
                        <a:lnSpc>
                          <a:spcPct val="100000"/>
                        </a:lnSpc>
                        <a:spcBef>
                          <a:spcPts val="0"/>
                        </a:spcBef>
                        <a:spcAft>
                          <a:spcPts val="0"/>
                        </a:spcAft>
                        <a:buClrTx/>
                        <a:buSzTx/>
                        <a:buFontTx/>
                        <a:buNone/>
                        <a:tabLst/>
                        <a:defRPr/>
                      </a:pPr>
                      <a:r>
                        <a:rPr kumimoji="1" lang="zh-CN" altLang="en-US" sz="2000" b="1" kern="1200" dirty="0" smtClean="0">
                          <a:solidFill>
                            <a:schemeClr val="tx1"/>
                          </a:solidFill>
                          <a:latin typeface="华文新魏" pitchFamily="2" charset="-122"/>
                          <a:ea typeface="华文新魏" pitchFamily="2" charset="-122"/>
                          <a:cs typeface="+mn-cs"/>
                        </a:rPr>
                        <a:t>赤字占支出总额百分比</a:t>
                      </a:r>
                    </a:p>
                    <a:p>
                      <a:pPr algn="just">
                        <a:spcAft>
                          <a:spcPts val="0"/>
                        </a:spcAft>
                      </a:pPr>
                      <a:endParaRPr lang="en-US" sz="1050" kern="100" dirty="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67995">
                <a:tc>
                  <a:txBody>
                    <a:bodyPr/>
                    <a:lstStyle/>
                    <a:p>
                      <a:pPr algn="just">
                        <a:spcAft>
                          <a:spcPts val="0"/>
                        </a:spcAft>
                      </a:pPr>
                      <a:r>
                        <a:rPr kumimoji="1" lang="en-US" altLang="en-US" sz="2000" b="1" kern="1200" dirty="0" smtClean="0">
                          <a:solidFill>
                            <a:schemeClr val="tx1"/>
                          </a:solidFill>
                          <a:latin typeface="华文新魏" pitchFamily="2" charset="-122"/>
                          <a:ea typeface="华文新魏" pitchFamily="2" charset="-122"/>
                          <a:cs typeface="+mn-cs"/>
                        </a:rPr>
                        <a:t>1946</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just" defTabSz="914400" rtl="0" eaLnBrk="1" fontAlgn="auto" latinLnBrk="0" hangingPunct="1">
                        <a:lnSpc>
                          <a:spcPct val="100000"/>
                        </a:lnSpc>
                        <a:spcBef>
                          <a:spcPts val="0"/>
                        </a:spcBef>
                        <a:spcAft>
                          <a:spcPts val="0"/>
                        </a:spcAft>
                        <a:buClrTx/>
                        <a:buSzTx/>
                        <a:buFontTx/>
                        <a:buNone/>
                        <a:tabLst/>
                        <a:defRPr/>
                      </a:pPr>
                      <a:r>
                        <a:rPr kumimoji="1" lang="zh-CN" altLang="en-US" sz="2000" b="1" kern="1200" dirty="0" smtClean="0">
                          <a:solidFill>
                            <a:schemeClr val="tx1"/>
                          </a:solidFill>
                          <a:latin typeface="华文新魏" pitchFamily="2" charset="-122"/>
                          <a:ea typeface="华文新魏" pitchFamily="2" charset="-122"/>
                          <a:cs typeface="+mn-cs"/>
                        </a:rPr>
                        <a:t>近</a:t>
                      </a:r>
                      <a:r>
                        <a:rPr kumimoji="1" lang="en-US" altLang="zh-CN" sz="2000" b="1" kern="1200" dirty="0" smtClean="0">
                          <a:solidFill>
                            <a:schemeClr val="tx1"/>
                          </a:solidFill>
                          <a:latin typeface="华文新魏" pitchFamily="2" charset="-122"/>
                          <a:ea typeface="华文新魏" pitchFamily="2" charset="-122"/>
                          <a:cs typeface="+mn-cs"/>
                        </a:rPr>
                        <a:t>2</a:t>
                      </a:r>
                      <a:r>
                        <a:rPr kumimoji="1" lang="zh-CN" altLang="en-US" sz="2000" b="1" kern="1200" dirty="0" smtClean="0">
                          <a:solidFill>
                            <a:schemeClr val="tx1"/>
                          </a:solidFill>
                          <a:latin typeface="华文新魏" pitchFamily="2" charset="-122"/>
                          <a:ea typeface="华文新魏" pitchFamily="2" charset="-122"/>
                          <a:cs typeface="+mn-cs"/>
                        </a:rPr>
                        <a:t>万亿元</a:t>
                      </a:r>
                    </a:p>
                    <a:p>
                      <a:pPr algn="just">
                        <a:spcAft>
                          <a:spcPts val="0"/>
                        </a:spcAft>
                      </a:pPr>
                      <a:endParaRPr kumimoji="1" lang="en-US" altLang="en-US" sz="2000" b="1" kern="1200" dirty="0" smtClean="0">
                        <a:solidFill>
                          <a:schemeClr val="tx1"/>
                        </a:solidFill>
                        <a:latin typeface="华文新魏" pitchFamily="2" charset="-122"/>
                        <a:ea typeface="华文新魏" pitchFamily="2"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just" defTabSz="914400" rtl="0" eaLnBrk="1" fontAlgn="auto" latinLnBrk="0" hangingPunct="1">
                        <a:lnSpc>
                          <a:spcPct val="100000"/>
                        </a:lnSpc>
                        <a:spcBef>
                          <a:spcPts val="0"/>
                        </a:spcBef>
                        <a:spcAft>
                          <a:spcPts val="0"/>
                        </a:spcAft>
                        <a:buClrTx/>
                        <a:buSzTx/>
                        <a:buFontTx/>
                        <a:buNone/>
                        <a:tabLst/>
                        <a:defRPr/>
                      </a:pPr>
                      <a:r>
                        <a:rPr kumimoji="1" lang="en-US" altLang="zh-CN" sz="2000" b="1" kern="1200" dirty="0" smtClean="0">
                          <a:solidFill>
                            <a:schemeClr val="tx1"/>
                          </a:solidFill>
                          <a:latin typeface="华文新魏" pitchFamily="2" charset="-122"/>
                          <a:ea typeface="华文新魏" pitchFamily="2" charset="-122"/>
                          <a:cs typeface="+mn-cs"/>
                        </a:rPr>
                        <a:t>5.5</a:t>
                      </a:r>
                      <a:r>
                        <a:rPr kumimoji="1" lang="zh-CN" altLang="en-US" sz="2000" b="1" kern="1200" dirty="0" smtClean="0">
                          <a:solidFill>
                            <a:schemeClr val="tx1"/>
                          </a:solidFill>
                          <a:latin typeface="华文新魏" pitchFamily="2" charset="-122"/>
                          <a:ea typeface="华文新魏" pitchFamily="2" charset="-122"/>
                          <a:cs typeface="+mn-cs"/>
                        </a:rPr>
                        <a:t>万亿元</a:t>
                      </a:r>
                    </a:p>
                    <a:p>
                      <a:pPr algn="just">
                        <a:spcAft>
                          <a:spcPts val="0"/>
                        </a:spcAft>
                      </a:pPr>
                      <a:endParaRPr kumimoji="1" lang="en-US" altLang="en-US" sz="2000" b="1" kern="1200" dirty="0" smtClean="0">
                        <a:solidFill>
                          <a:schemeClr val="tx1"/>
                        </a:solidFill>
                        <a:latin typeface="华文新魏" pitchFamily="2" charset="-122"/>
                        <a:ea typeface="华文新魏" pitchFamily="2"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just" defTabSz="914400" rtl="0" eaLnBrk="1" fontAlgn="auto" latinLnBrk="0" hangingPunct="1">
                        <a:lnSpc>
                          <a:spcPct val="100000"/>
                        </a:lnSpc>
                        <a:spcBef>
                          <a:spcPts val="0"/>
                        </a:spcBef>
                        <a:spcAft>
                          <a:spcPts val="0"/>
                        </a:spcAft>
                        <a:buClrTx/>
                        <a:buSzTx/>
                        <a:buFontTx/>
                        <a:buNone/>
                        <a:tabLst/>
                        <a:defRPr/>
                      </a:pPr>
                      <a:r>
                        <a:rPr kumimoji="1" lang="en-US" altLang="zh-CN" sz="2000" b="1" kern="1200" dirty="0" smtClean="0">
                          <a:solidFill>
                            <a:schemeClr val="tx1"/>
                          </a:solidFill>
                          <a:latin typeface="华文新魏" pitchFamily="2" charset="-122"/>
                          <a:ea typeface="华文新魏" pitchFamily="2" charset="-122"/>
                          <a:cs typeface="+mn-cs"/>
                        </a:rPr>
                        <a:t>3.5</a:t>
                      </a:r>
                      <a:r>
                        <a:rPr kumimoji="1" lang="zh-CN" altLang="en-US" sz="2000" b="1" kern="1200" dirty="0" smtClean="0">
                          <a:solidFill>
                            <a:schemeClr val="tx1"/>
                          </a:solidFill>
                          <a:latin typeface="华文新魏" pitchFamily="2" charset="-122"/>
                          <a:ea typeface="华文新魏" pitchFamily="2" charset="-122"/>
                          <a:cs typeface="+mn-cs"/>
                        </a:rPr>
                        <a:t>万亿元</a:t>
                      </a:r>
                    </a:p>
                    <a:p>
                      <a:pPr algn="just">
                        <a:spcAft>
                          <a:spcPts val="0"/>
                        </a:spcAft>
                      </a:pPr>
                      <a:endParaRPr kumimoji="1" lang="en-US" altLang="en-US" sz="2000" b="1" kern="1200" dirty="0" smtClean="0">
                        <a:solidFill>
                          <a:schemeClr val="tx1"/>
                        </a:solidFill>
                        <a:latin typeface="华文新魏" pitchFamily="2" charset="-122"/>
                        <a:ea typeface="华文新魏" pitchFamily="2"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en-US" altLang="zh-CN" sz="2000" b="1" kern="1200" dirty="0" smtClean="0">
                          <a:solidFill>
                            <a:schemeClr val="tx1"/>
                          </a:solidFill>
                          <a:latin typeface="华文新魏" pitchFamily="2" charset="-122"/>
                          <a:ea typeface="华文新魏" pitchFamily="2" charset="-122"/>
                          <a:cs typeface="+mn-cs"/>
                        </a:rPr>
                        <a:t>64%</a:t>
                      </a:r>
                    </a:p>
                    <a:p>
                      <a:pPr algn="ctr">
                        <a:spcAft>
                          <a:spcPts val="0"/>
                        </a:spcAft>
                      </a:pPr>
                      <a:endParaRPr kumimoji="1" lang="en-US" altLang="en-US" sz="2000" b="1" kern="1200" dirty="0" smtClean="0">
                        <a:solidFill>
                          <a:schemeClr val="tx1"/>
                        </a:solidFill>
                        <a:latin typeface="华文新魏" pitchFamily="2" charset="-122"/>
                        <a:ea typeface="华文新魏" pitchFamily="2"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67995">
                <a:tc>
                  <a:txBody>
                    <a:bodyPr/>
                    <a:lstStyle/>
                    <a:p>
                      <a:pPr algn="just">
                        <a:spcAft>
                          <a:spcPts val="0"/>
                        </a:spcAft>
                      </a:pPr>
                      <a:r>
                        <a:rPr kumimoji="1" lang="en-US" altLang="en-US" sz="2000" b="1" kern="1200" dirty="0" smtClean="0">
                          <a:solidFill>
                            <a:schemeClr val="tx1"/>
                          </a:solidFill>
                          <a:latin typeface="华文新魏" pitchFamily="2" charset="-122"/>
                          <a:ea typeface="华文新魏" pitchFamily="2" charset="-122"/>
                          <a:cs typeface="+mn-cs"/>
                        </a:rPr>
                        <a:t>1947</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just" defTabSz="914400" rtl="0" eaLnBrk="1" fontAlgn="auto" latinLnBrk="0" hangingPunct="1">
                        <a:lnSpc>
                          <a:spcPct val="100000"/>
                        </a:lnSpc>
                        <a:spcBef>
                          <a:spcPts val="0"/>
                        </a:spcBef>
                        <a:spcAft>
                          <a:spcPts val="0"/>
                        </a:spcAft>
                        <a:buClrTx/>
                        <a:buSzTx/>
                        <a:buFontTx/>
                        <a:buNone/>
                        <a:tabLst/>
                        <a:defRPr/>
                      </a:pPr>
                      <a:r>
                        <a:rPr kumimoji="1" lang="en-US" altLang="zh-CN" sz="2000" b="1" kern="1200" dirty="0" smtClean="0">
                          <a:solidFill>
                            <a:schemeClr val="tx1"/>
                          </a:solidFill>
                          <a:latin typeface="华文新魏" pitchFamily="2" charset="-122"/>
                          <a:ea typeface="华文新魏" pitchFamily="2" charset="-122"/>
                          <a:cs typeface="+mn-cs"/>
                        </a:rPr>
                        <a:t>13</a:t>
                      </a:r>
                      <a:r>
                        <a:rPr kumimoji="1" lang="zh-CN" altLang="en-US" sz="2000" b="1" kern="1200" dirty="0" smtClean="0">
                          <a:solidFill>
                            <a:schemeClr val="tx1"/>
                          </a:solidFill>
                          <a:latin typeface="华文新魏" pitchFamily="2" charset="-122"/>
                          <a:ea typeface="华文新魏" pitchFamily="2" charset="-122"/>
                          <a:cs typeface="+mn-cs"/>
                        </a:rPr>
                        <a:t>万亿元</a:t>
                      </a:r>
                    </a:p>
                    <a:p>
                      <a:pPr algn="just">
                        <a:spcAft>
                          <a:spcPts val="0"/>
                        </a:spcAft>
                      </a:pPr>
                      <a:endParaRPr kumimoji="1" lang="en-US" altLang="en-US" sz="2000" b="1" kern="1200" dirty="0" smtClean="0">
                        <a:solidFill>
                          <a:schemeClr val="tx1"/>
                        </a:solidFill>
                        <a:latin typeface="华文新魏" pitchFamily="2" charset="-122"/>
                        <a:ea typeface="华文新魏" pitchFamily="2"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just" defTabSz="914400" rtl="0" eaLnBrk="1" fontAlgn="auto" latinLnBrk="0" hangingPunct="1">
                        <a:lnSpc>
                          <a:spcPct val="100000"/>
                        </a:lnSpc>
                        <a:spcBef>
                          <a:spcPts val="0"/>
                        </a:spcBef>
                        <a:spcAft>
                          <a:spcPts val="0"/>
                        </a:spcAft>
                        <a:buClrTx/>
                        <a:buSzTx/>
                        <a:buFontTx/>
                        <a:buNone/>
                        <a:tabLst/>
                        <a:defRPr/>
                      </a:pPr>
                      <a:r>
                        <a:rPr kumimoji="1" lang="en-US" altLang="zh-CN" sz="2000" b="1" kern="1200" dirty="0" smtClean="0">
                          <a:solidFill>
                            <a:schemeClr val="tx1"/>
                          </a:solidFill>
                          <a:latin typeface="华文新魏" pitchFamily="2" charset="-122"/>
                          <a:ea typeface="华文新魏" pitchFamily="2" charset="-122"/>
                          <a:cs typeface="+mn-cs"/>
                        </a:rPr>
                        <a:t>40</a:t>
                      </a:r>
                      <a:r>
                        <a:rPr kumimoji="1" lang="zh-CN" altLang="en-US" sz="2000" b="1" kern="1200" dirty="0" smtClean="0">
                          <a:solidFill>
                            <a:schemeClr val="tx1"/>
                          </a:solidFill>
                          <a:latin typeface="华文新魏" pitchFamily="2" charset="-122"/>
                          <a:ea typeface="华文新魏" pitchFamily="2" charset="-122"/>
                          <a:cs typeface="+mn-cs"/>
                        </a:rPr>
                        <a:t>万亿元</a:t>
                      </a:r>
                    </a:p>
                    <a:p>
                      <a:pPr algn="just">
                        <a:spcAft>
                          <a:spcPts val="0"/>
                        </a:spcAft>
                      </a:pPr>
                      <a:endParaRPr kumimoji="1" lang="en-US" altLang="en-US" sz="2000" b="1" kern="1200" dirty="0" smtClean="0">
                        <a:solidFill>
                          <a:schemeClr val="tx1"/>
                        </a:solidFill>
                        <a:latin typeface="华文新魏" pitchFamily="2" charset="-122"/>
                        <a:ea typeface="华文新魏" pitchFamily="2"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just" defTabSz="914400" rtl="0" eaLnBrk="1" fontAlgn="auto" latinLnBrk="0" hangingPunct="1">
                        <a:lnSpc>
                          <a:spcPct val="100000"/>
                        </a:lnSpc>
                        <a:spcBef>
                          <a:spcPts val="0"/>
                        </a:spcBef>
                        <a:spcAft>
                          <a:spcPts val="0"/>
                        </a:spcAft>
                        <a:buClrTx/>
                        <a:buSzTx/>
                        <a:buFontTx/>
                        <a:buNone/>
                        <a:tabLst/>
                        <a:defRPr/>
                      </a:pPr>
                      <a:r>
                        <a:rPr kumimoji="1" lang="en-US" altLang="zh-CN" sz="2000" b="1" kern="1200" dirty="0" smtClean="0">
                          <a:solidFill>
                            <a:schemeClr val="tx1"/>
                          </a:solidFill>
                          <a:latin typeface="华文新魏" pitchFamily="2" charset="-122"/>
                          <a:ea typeface="华文新魏" pitchFamily="2" charset="-122"/>
                          <a:cs typeface="+mn-cs"/>
                        </a:rPr>
                        <a:t>27</a:t>
                      </a:r>
                      <a:r>
                        <a:rPr kumimoji="1" lang="zh-CN" altLang="en-US" sz="2000" b="1" kern="1200" dirty="0" smtClean="0">
                          <a:solidFill>
                            <a:schemeClr val="tx1"/>
                          </a:solidFill>
                          <a:latin typeface="华文新魏" pitchFamily="2" charset="-122"/>
                          <a:ea typeface="华文新魏" pitchFamily="2" charset="-122"/>
                          <a:cs typeface="+mn-cs"/>
                        </a:rPr>
                        <a:t>万亿元</a:t>
                      </a:r>
                    </a:p>
                    <a:p>
                      <a:pPr algn="just">
                        <a:spcAft>
                          <a:spcPts val="0"/>
                        </a:spcAft>
                      </a:pPr>
                      <a:endParaRPr kumimoji="1" lang="en-US" altLang="en-US" sz="2000" b="1" kern="1200" dirty="0" smtClean="0">
                        <a:solidFill>
                          <a:schemeClr val="tx1"/>
                        </a:solidFill>
                        <a:latin typeface="华文新魏" pitchFamily="2" charset="-122"/>
                        <a:ea typeface="华文新魏" pitchFamily="2"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en-US" altLang="zh-CN" sz="2000" b="1" kern="1200" dirty="0" smtClean="0">
                          <a:solidFill>
                            <a:schemeClr val="tx1"/>
                          </a:solidFill>
                          <a:latin typeface="华文新魏" pitchFamily="2" charset="-122"/>
                          <a:ea typeface="华文新魏" pitchFamily="2" charset="-122"/>
                          <a:cs typeface="+mn-cs"/>
                        </a:rPr>
                        <a:t>67.5%</a:t>
                      </a:r>
                    </a:p>
                    <a:p>
                      <a:pPr algn="ctr">
                        <a:spcAft>
                          <a:spcPts val="0"/>
                        </a:spcAft>
                      </a:pPr>
                      <a:endParaRPr kumimoji="1" lang="en-US" altLang="en-US" sz="2000" b="1" kern="1200" dirty="0" smtClean="0">
                        <a:solidFill>
                          <a:schemeClr val="tx1"/>
                        </a:solidFill>
                        <a:latin typeface="华文新魏" pitchFamily="2" charset="-122"/>
                        <a:ea typeface="华文新魏" pitchFamily="2"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slide(fromBottom)">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4710" name="Picture 6" descr="物价上涨"/>
          <p:cNvPicPr>
            <a:picLocks noChangeAspect="1" noChangeArrowheads="1"/>
          </p:cNvPicPr>
          <p:nvPr/>
        </p:nvPicPr>
        <p:blipFill>
          <a:blip r:embed="rId2" cstate="print"/>
          <a:srcRect/>
          <a:stretch>
            <a:fillRect/>
          </a:stretch>
        </p:blipFill>
        <p:spPr bwMode="auto">
          <a:xfrm>
            <a:off x="4427984" y="1654377"/>
            <a:ext cx="4321299" cy="2928116"/>
          </a:xfrm>
          <a:prstGeom prst="rect">
            <a:avLst/>
          </a:prstGeom>
          <a:noFill/>
        </p:spPr>
      </p:pic>
      <p:sp>
        <p:nvSpPr>
          <p:cNvPr id="584711" name="Text Box 7"/>
          <p:cNvSpPr txBox="1">
            <a:spLocks noChangeArrowheads="1"/>
          </p:cNvSpPr>
          <p:nvPr/>
        </p:nvSpPr>
        <p:spPr bwMode="auto">
          <a:xfrm>
            <a:off x="395536" y="908720"/>
            <a:ext cx="3816350" cy="4524315"/>
          </a:xfrm>
          <a:prstGeom prst="rect">
            <a:avLst/>
          </a:prstGeom>
          <a:noFill/>
          <a:ln w="9525">
            <a:noFill/>
            <a:miter lim="800000"/>
            <a:headEnd/>
            <a:tailEnd/>
          </a:ln>
          <a:effectLst/>
        </p:spPr>
        <p:txBody>
          <a:bodyPr>
            <a:spAutoFit/>
          </a:bodyPr>
          <a:lstStyle/>
          <a:p>
            <a:pPr eaLnBrk="0" hangingPunct="0">
              <a:spcBef>
                <a:spcPct val="50000"/>
              </a:spcBef>
            </a:pPr>
            <a:r>
              <a:rPr kumimoji="1" lang="en-US" altLang="zh-CN" sz="2400" b="1" dirty="0">
                <a:solidFill>
                  <a:schemeClr val="tx1"/>
                </a:solidFill>
                <a:latin typeface="华文新魏" pitchFamily="2" charset="-122"/>
                <a:ea typeface="华文新魏" pitchFamily="2" charset="-122"/>
              </a:rPr>
              <a:t>1937</a:t>
            </a:r>
            <a:r>
              <a:rPr kumimoji="1" lang="zh-CN" altLang="en-US" sz="2400" b="1" dirty="0">
                <a:solidFill>
                  <a:schemeClr val="tx1"/>
                </a:solidFill>
                <a:latin typeface="华文新魏" pitchFamily="2" charset="-122"/>
                <a:ea typeface="华文新魏" pitchFamily="2" charset="-122"/>
              </a:rPr>
              <a:t>年</a:t>
            </a:r>
            <a:r>
              <a:rPr kumimoji="1" lang="en-US" altLang="zh-CN" sz="2400" b="1" dirty="0">
                <a:solidFill>
                  <a:schemeClr val="tx1"/>
                </a:solidFill>
                <a:latin typeface="华文新魏" pitchFamily="2" charset="-122"/>
                <a:ea typeface="华文新魏" pitchFamily="2" charset="-122"/>
              </a:rPr>
              <a:t>6</a:t>
            </a:r>
            <a:r>
              <a:rPr kumimoji="1" lang="zh-CN" altLang="en-US" sz="2400" b="1" dirty="0">
                <a:solidFill>
                  <a:schemeClr val="tx1"/>
                </a:solidFill>
                <a:latin typeface="华文新魏" pitchFamily="2" charset="-122"/>
                <a:ea typeface="华文新魏" pitchFamily="2" charset="-122"/>
              </a:rPr>
              <a:t>月到</a:t>
            </a:r>
            <a:r>
              <a:rPr kumimoji="1" lang="en-US" altLang="zh-CN" sz="2400" b="1" dirty="0">
                <a:solidFill>
                  <a:schemeClr val="tx1"/>
                </a:solidFill>
                <a:latin typeface="华文新魏" pitchFamily="2" charset="-122"/>
                <a:ea typeface="华文新魏" pitchFamily="2" charset="-122"/>
              </a:rPr>
              <a:t>1948</a:t>
            </a:r>
            <a:r>
              <a:rPr kumimoji="1" lang="zh-CN" altLang="en-US" sz="2400" b="1" dirty="0">
                <a:solidFill>
                  <a:schemeClr val="tx1"/>
                </a:solidFill>
                <a:latin typeface="华文新魏" pitchFamily="2" charset="-122"/>
                <a:ea typeface="华文新魏" pitchFamily="2" charset="-122"/>
              </a:rPr>
              <a:t>年</a:t>
            </a:r>
            <a:r>
              <a:rPr kumimoji="1" lang="en-US" altLang="zh-CN" sz="2400" b="1" dirty="0">
                <a:solidFill>
                  <a:schemeClr val="tx1"/>
                </a:solidFill>
                <a:latin typeface="华文新魏" pitchFamily="2" charset="-122"/>
                <a:ea typeface="华文新魏" pitchFamily="2" charset="-122"/>
              </a:rPr>
              <a:t>8</a:t>
            </a:r>
            <a:r>
              <a:rPr kumimoji="1" lang="zh-CN" altLang="en-US" sz="2400" b="1" dirty="0">
                <a:solidFill>
                  <a:schemeClr val="tx1"/>
                </a:solidFill>
                <a:latin typeface="华文新魏" pitchFamily="2" charset="-122"/>
                <a:ea typeface="华文新魏" pitchFamily="2" charset="-122"/>
              </a:rPr>
              <a:t>月，法币发行量增加</a:t>
            </a:r>
            <a:r>
              <a:rPr kumimoji="1" lang="en-US" altLang="zh-CN" sz="2400" b="1" dirty="0">
                <a:solidFill>
                  <a:schemeClr val="tx1"/>
                </a:solidFill>
                <a:latin typeface="华文新魏" pitchFamily="2" charset="-122"/>
                <a:ea typeface="华文新魏" pitchFamily="2" charset="-122"/>
              </a:rPr>
              <a:t>470,704</a:t>
            </a:r>
            <a:r>
              <a:rPr kumimoji="1" lang="zh-CN" altLang="en-US" sz="2400" b="1" dirty="0">
                <a:solidFill>
                  <a:schemeClr val="tx1"/>
                </a:solidFill>
                <a:latin typeface="华文新魏" pitchFamily="2" charset="-122"/>
                <a:ea typeface="华文新魏" pitchFamily="2" charset="-122"/>
              </a:rPr>
              <a:t>倍，物价指数上涨</a:t>
            </a:r>
            <a:r>
              <a:rPr kumimoji="1" lang="en-US" altLang="zh-CN" sz="2400" b="1" dirty="0">
                <a:solidFill>
                  <a:schemeClr val="tx1"/>
                </a:solidFill>
                <a:latin typeface="华文新魏" pitchFamily="2" charset="-122"/>
                <a:ea typeface="华文新魏" pitchFamily="2" charset="-122"/>
              </a:rPr>
              <a:t>7,255,862</a:t>
            </a:r>
            <a:r>
              <a:rPr kumimoji="1" lang="zh-CN" altLang="en-US" sz="2400" b="1" dirty="0">
                <a:solidFill>
                  <a:schemeClr val="tx1"/>
                </a:solidFill>
                <a:latin typeface="华文新魏" pitchFamily="2" charset="-122"/>
                <a:ea typeface="华文新魏" pitchFamily="2" charset="-122"/>
              </a:rPr>
              <a:t>倍。据美联社</a:t>
            </a:r>
            <a:r>
              <a:rPr kumimoji="1" lang="en-US" altLang="zh-CN" sz="2400" b="1" dirty="0">
                <a:solidFill>
                  <a:schemeClr val="tx2"/>
                </a:solidFill>
                <a:latin typeface="华文新魏" pitchFamily="2" charset="-122"/>
                <a:ea typeface="华文新魏" pitchFamily="2" charset="-122"/>
              </a:rPr>
              <a:t>1947</a:t>
            </a:r>
            <a:r>
              <a:rPr kumimoji="1" lang="zh-CN" altLang="en-US" sz="2400" b="1" dirty="0">
                <a:solidFill>
                  <a:schemeClr val="tx2"/>
                </a:solidFill>
                <a:latin typeface="华文新魏" pitchFamily="2" charset="-122"/>
                <a:ea typeface="华文新魏" pitchFamily="2" charset="-122"/>
              </a:rPr>
              <a:t>年</a:t>
            </a:r>
            <a:r>
              <a:rPr kumimoji="1" lang="en-US" altLang="zh-CN" sz="2400" b="1" dirty="0">
                <a:solidFill>
                  <a:schemeClr val="tx2"/>
                </a:solidFill>
                <a:latin typeface="华文新魏" pitchFamily="2" charset="-122"/>
                <a:ea typeface="华文新魏" pitchFamily="2" charset="-122"/>
              </a:rPr>
              <a:t>7</a:t>
            </a:r>
            <a:r>
              <a:rPr kumimoji="1" lang="zh-CN" altLang="en-US" sz="2400" b="1" dirty="0">
                <a:solidFill>
                  <a:schemeClr val="tx2"/>
                </a:solidFill>
                <a:latin typeface="华文新魏" pitchFamily="2" charset="-122"/>
                <a:ea typeface="华文新魏" pitchFamily="2" charset="-122"/>
              </a:rPr>
              <a:t>月</a:t>
            </a:r>
            <a:r>
              <a:rPr kumimoji="1" lang="en-US" altLang="zh-CN" sz="2400" b="1" dirty="0">
                <a:solidFill>
                  <a:schemeClr val="tx2"/>
                </a:solidFill>
                <a:latin typeface="华文新魏" pitchFamily="2" charset="-122"/>
                <a:ea typeface="华文新魏" pitchFamily="2" charset="-122"/>
              </a:rPr>
              <a:t>24</a:t>
            </a:r>
            <a:r>
              <a:rPr kumimoji="1" lang="zh-CN" altLang="en-US" sz="2400" b="1" dirty="0">
                <a:solidFill>
                  <a:schemeClr val="tx2"/>
                </a:solidFill>
                <a:latin typeface="华文新魏" pitchFamily="2" charset="-122"/>
                <a:ea typeface="华文新魏" pitchFamily="2" charset="-122"/>
              </a:rPr>
              <a:t>日</a:t>
            </a:r>
            <a:r>
              <a:rPr kumimoji="1" lang="zh-CN" altLang="en-US" sz="2400" b="1" dirty="0">
                <a:solidFill>
                  <a:schemeClr val="tx1"/>
                </a:solidFill>
                <a:latin typeface="华文新魏" pitchFamily="2" charset="-122"/>
                <a:ea typeface="华文新魏" pitchFamily="2" charset="-122"/>
              </a:rPr>
              <a:t>在上海电讯：法币“</a:t>
            </a:r>
            <a:r>
              <a:rPr kumimoji="1" lang="en-US" altLang="zh-CN" sz="2400" b="1" dirty="0">
                <a:solidFill>
                  <a:schemeClr val="tx1"/>
                </a:solidFill>
                <a:latin typeface="华文新魏" pitchFamily="2" charset="-122"/>
                <a:ea typeface="华文新魏" pitchFamily="2" charset="-122"/>
              </a:rPr>
              <a:t>100</a:t>
            </a:r>
            <a:r>
              <a:rPr kumimoji="1" lang="zh-CN" altLang="en-US" sz="2400" b="1" dirty="0">
                <a:solidFill>
                  <a:schemeClr val="tx1"/>
                </a:solidFill>
                <a:latin typeface="华文新魏" pitchFamily="2" charset="-122"/>
                <a:ea typeface="华文新魏" pitchFamily="2" charset="-122"/>
              </a:rPr>
              <a:t>元在</a:t>
            </a:r>
            <a:r>
              <a:rPr kumimoji="1" lang="en-US" altLang="zh-CN" sz="2400" b="1" dirty="0">
                <a:solidFill>
                  <a:schemeClr val="tx1"/>
                </a:solidFill>
                <a:latin typeface="华文新魏" pitchFamily="2" charset="-122"/>
                <a:ea typeface="华文新魏" pitchFamily="2" charset="-122"/>
              </a:rPr>
              <a:t>1937</a:t>
            </a:r>
            <a:r>
              <a:rPr kumimoji="1" lang="zh-CN" altLang="en-US" sz="2400" b="1" dirty="0">
                <a:solidFill>
                  <a:schemeClr val="tx1"/>
                </a:solidFill>
                <a:latin typeface="华文新魏" pitchFamily="2" charset="-122"/>
                <a:ea typeface="华文新魏" pitchFamily="2" charset="-122"/>
              </a:rPr>
              <a:t>年</a:t>
            </a:r>
            <a:r>
              <a:rPr kumimoji="1" lang="en-US" altLang="zh-CN" sz="2400" b="1" dirty="0">
                <a:solidFill>
                  <a:schemeClr val="tx1"/>
                </a:solidFill>
                <a:latin typeface="华文新魏" pitchFamily="2" charset="-122"/>
                <a:ea typeface="华文新魏" pitchFamily="2" charset="-122"/>
              </a:rPr>
              <a:t>—</a:t>
            </a:r>
            <a:r>
              <a:rPr kumimoji="1" lang="zh-CN" altLang="en-US" sz="2400" b="1" dirty="0">
                <a:solidFill>
                  <a:schemeClr val="tx1"/>
                </a:solidFill>
                <a:latin typeface="华文新魏" pitchFamily="2" charset="-122"/>
                <a:ea typeface="华文新魏" pitchFamily="2" charset="-122"/>
              </a:rPr>
              <a:t>可买</a:t>
            </a:r>
            <a:r>
              <a:rPr kumimoji="1" lang="en-US" altLang="zh-CN" sz="2400" b="1" dirty="0">
                <a:solidFill>
                  <a:schemeClr val="tx1"/>
                </a:solidFill>
                <a:latin typeface="华文新魏" pitchFamily="2" charset="-122"/>
                <a:ea typeface="华文新魏" pitchFamily="2" charset="-122"/>
              </a:rPr>
              <a:t>2</a:t>
            </a:r>
            <a:r>
              <a:rPr kumimoji="1" lang="zh-CN" altLang="en-US" sz="2400" b="1" dirty="0">
                <a:solidFill>
                  <a:schemeClr val="tx1"/>
                </a:solidFill>
                <a:latin typeface="华文新魏" pitchFamily="2" charset="-122"/>
                <a:ea typeface="华文新魏" pitchFamily="2" charset="-122"/>
              </a:rPr>
              <a:t>头牛，</a:t>
            </a:r>
            <a:r>
              <a:rPr kumimoji="1" lang="en-US" altLang="zh-CN" sz="2400" b="1" dirty="0">
                <a:solidFill>
                  <a:schemeClr val="tx1"/>
                </a:solidFill>
                <a:latin typeface="华文新魏" pitchFamily="2" charset="-122"/>
                <a:ea typeface="华文新魏" pitchFamily="2" charset="-122"/>
              </a:rPr>
              <a:t>1938</a:t>
            </a:r>
            <a:r>
              <a:rPr kumimoji="1" lang="zh-CN" altLang="en-US" sz="2400" b="1" dirty="0">
                <a:solidFill>
                  <a:schemeClr val="tx1"/>
                </a:solidFill>
                <a:latin typeface="华文新魏" pitchFamily="2" charset="-122"/>
                <a:ea typeface="华文新魏" pitchFamily="2" charset="-122"/>
              </a:rPr>
              <a:t>年</a:t>
            </a:r>
            <a:r>
              <a:rPr kumimoji="1" lang="en-US" altLang="zh-CN" sz="2400" b="1" dirty="0">
                <a:solidFill>
                  <a:schemeClr val="tx1"/>
                </a:solidFill>
                <a:latin typeface="华文新魏" pitchFamily="2" charset="-122"/>
                <a:ea typeface="华文新魏" pitchFamily="2" charset="-122"/>
              </a:rPr>
              <a:t>—1</a:t>
            </a:r>
            <a:r>
              <a:rPr kumimoji="1" lang="zh-CN" altLang="en-US" sz="2400" b="1" dirty="0">
                <a:solidFill>
                  <a:schemeClr val="tx1"/>
                </a:solidFill>
                <a:latin typeface="华文新魏" pitchFamily="2" charset="-122"/>
                <a:ea typeface="华文新魏" pitchFamily="2" charset="-122"/>
              </a:rPr>
              <a:t>头牛，</a:t>
            </a:r>
            <a:r>
              <a:rPr kumimoji="1" lang="en-US" altLang="zh-CN" sz="2400" b="1" dirty="0">
                <a:solidFill>
                  <a:schemeClr val="tx1"/>
                </a:solidFill>
                <a:latin typeface="华文新魏" pitchFamily="2" charset="-122"/>
                <a:ea typeface="华文新魏" pitchFamily="2" charset="-122"/>
              </a:rPr>
              <a:t>1941</a:t>
            </a:r>
            <a:r>
              <a:rPr kumimoji="1" lang="zh-CN" altLang="en-US" sz="2400" b="1" dirty="0">
                <a:solidFill>
                  <a:schemeClr val="tx1"/>
                </a:solidFill>
                <a:latin typeface="华文新魏" pitchFamily="2" charset="-122"/>
                <a:ea typeface="华文新魏" pitchFamily="2" charset="-122"/>
              </a:rPr>
              <a:t>年</a:t>
            </a:r>
            <a:r>
              <a:rPr kumimoji="1" lang="en-US" altLang="zh-CN" sz="2400" b="1" dirty="0">
                <a:solidFill>
                  <a:schemeClr val="tx1"/>
                </a:solidFill>
                <a:latin typeface="华文新魏" pitchFamily="2" charset="-122"/>
                <a:ea typeface="华文新魏" pitchFamily="2" charset="-122"/>
              </a:rPr>
              <a:t>—1</a:t>
            </a:r>
            <a:r>
              <a:rPr kumimoji="1" lang="zh-CN" altLang="en-US" sz="2400" b="1" dirty="0">
                <a:solidFill>
                  <a:schemeClr val="tx1"/>
                </a:solidFill>
                <a:latin typeface="华文新魏" pitchFamily="2" charset="-122"/>
                <a:ea typeface="华文新魏" pitchFamily="2" charset="-122"/>
              </a:rPr>
              <a:t>头猪，</a:t>
            </a:r>
            <a:r>
              <a:rPr kumimoji="1" lang="en-US" altLang="zh-CN" sz="2400" b="1" dirty="0">
                <a:solidFill>
                  <a:schemeClr val="tx1"/>
                </a:solidFill>
                <a:latin typeface="华文新魏" pitchFamily="2" charset="-122"/>
                <a:ea typeface="华文新魏" pitchFamily="2" charset="-122"/>
              </a:rPr>
              <a:t>1943</a:t>
            </a:r>
            <a:r>
              <a:rPr kumimoji="1" lang="zh-CN" altLang="en-US" sz="2400" b="1" dirty="0">
                <a:solidFill>
                  <a:schemeClr val="tx1"/>
                </a:solidFill>
                <a:latin typeface="华文新魏" pitchFamily="2" charset="-122"/>
                <a:ea typeface="华文新魏" pitchFamily="2" charset="-122"/>
              </a:rPr>
              <a:t>年</a:t>
            </a:r>
            <a:r>
              <a:rPr kumimoji="1" lang="en-US" altLang="zh-CN" sz="2400" b="1" dirty="0">
                <a:solidFill>
                  <a:schemeClr val="tx1"/>
                </a:solidFill>
                <a:latin typeface="华文新魏" pitchFamily="2" charset="-122"/>
                <a:ea typeface="华文新魏" pitchFamily="2" charset="-122"/>
              </a:rPr>
              <a:t>—1</a:t>
            </a:r>
            <a:r>
              <a:rPr kumimoji="1" lang="zh-CN" altLang="en-US" sz="2400" b="1" dirty="0">
                <a:solidFill>
                  <a:schemeClr val="tx1"/>
                </a:solidFill>
                <a:latin typeface="华文新魏" pitchFamily="2" charset="-122"/>
                <a:ea typeface="华文新魏" pitchFamily="2" charset="-122"/>
              </a:rPr>
              <a:t>只鸡，</a:t>
            </a:r>
            <a:r>
              <a:rPr kumimoji="1" lang="en-US" altLang="zh-CN" sz="2400" b="1" dirty="0">
                <a:solidFill>
                  <a:schemeClr val="tx1"/>
                </a:solidFill>
                <a:latin typeface="华文新魏" pitchFamily="2" charset="-122"/>
                <a:ea typeface="华文新魏" pitchFamily="2" charset="-122"/>
              </a:rPr>
              <a:t>1945</a:t>
            </a:r>
            <a:r>
              <a:rPr kumimoji="1" lang="zh-CN" altLang="en-US" sz="2400" b="1" dirty="0">
                <a:solidFill>
                  <a:schemeClr val="tx1"/>
                </a:solidFill>
                <a:latin typeface="华文新魏" pitchFamily="2" charset="-122"/>
                <a:ea typeface="华文新魏" pitchFamily="2" charset="-122"/>
              </a:rPr>
              <a:t>年</a:t>
            </a:r>
            <a:r>
              <a:rPr kumimoji="1" lang="en-US" altLang="zh-CN" sz="2400" b="1" dirty="0">
                <a:solidFill>
                  <a:schemeClr val="tx1"/>
                </a:solidFill>
                <a:latin typeface="华文新魏" pitchFamily="2" charset="-122"/>
                <a:ea typeface="华文新魏" pitchFamily="2" charset="-122"/>
              </a:rPr>
              <a:t>—1</a:t>
            </a:r>
            <a:r>
              <a:rPr kumimoji="1" lang="zh-CN" altLang="en-US" sz="2400" b="1" dirty="0">
                <a:solidFill>
                  <a:schemeClr val="tx1"/>
                </a:solidFill>
                <a:latin typeface="华文新魏" pitchFamily="2" charset="-122"/>
                <a:ea typeface="华文新魏" pitchFamily="2" charset="-122"/>
              </a:rPr>
              <a:t>条鱼，</a:t>
            </a:r>
            <a:r>
              <a:rPr kumimoji="1" lang="en-US" altLang="zh-CN" sz="2400" b="1" dirty="0">
                <a:solidFill>
                  <a:schemeClr val="tx1"/>
                </a:solidFill>
                <a:latin typeface="华文新魏" pitchFamily="2" charset="-122"/>
                <a:ea typeface="华文新魏" pitchFamily="2" charset="-122"/>
              </a:rPr>
              <a:t>1946</a:t>
            </a:r>
            <a:r>
              <a:rPr kumimoji="1" lang="zh-CN" altLang="en-US" sz="2400" b="1" dirty="0">
                <a:solidFill>
                  <a:schemeClr val="tx1"/>
                </a:solidFill>
                <a:latin typeface="华文新魏" pitchFamily="2" charset="-122"/>
                <a:ea typeface="华文新魏" pitchFamily="2" charset="-122"/>
              </a:rPr>
              <a:t>年</a:t>
            </a:r>
            <a:r>
              <a:rPr kumimoji="1" lang="en-US" altLang="zh-CN" sz="2400" b="1" dirty="0">
                <a:solidFill>
                  <a:schemeClr val="tx1"/>
                </a:solidFill>
                <a:latin typeface="华文新魏" pitchFamily="2" charset="-122"/>
                <a:ea typeface="华文新魏" pitchFamily="2" charset="-122"/>
              </a:rPr>
              <a:t>1</a:t>
            </a:r>
            <a:r>
              <a:rPr kumimoji="1" lang="zh-CN" altLang="en-US" sz="2400" b="1" dirty="0">
                <a:solidFill>
                  <a:schemeClr val="tx1"/>
                </a:solidFill>
                <a:latin typeface="华文新魏" pitchFamily="2" charset="-122"/>
                <a:ea typeface="华文新魏" pitchFamily="2" charset="-122"/>
              </a:rPr>
              <a:t>个鸡蛋，</a:t>
            </a:r>
            <a:r>
              <a:rPr kumimoji="1" lang="en-US" altLang="zh-CN" sz="2400" b="1" dirty="0">
                <a:solidFill>
                  <a:schemeClr val="tx1"/>
                </a:solidFill>
                <a:latin typeface="华文新魏" pitchFamily="2" charset="-122"/>
                <a:ea typeface="华文新魏" pitchFamily="2" charset="-122"/>
              </a:rPr>
              <a:t>1947</a:t>
            </a:r>
            <a:r>
              <a:rPr kumimoji="1" lang="zh-CN" altLang="en-US" sz="2400" b="1" dirty="0">
                <a:solidFill>
                  <a:schemeClr val="tx1"/>
                </a:solidFill>
                <a:latin typeface="华文新魏" pitchFamily="2" charset="-122"/>
                <a:ea typeface="华文新魏" pitchFamily="2" charset="-122"/>
              </a:rPr>
              <a:t>年</a:t>
            </a:r>
            <a:r>
              <a:rPr kumimoji="1" lang="en-US" altLang="zh-CN" sz="2400" b="1" dirty="0">
                <a:solidFill>
                  <a:schemeClr val="tx1"/>
                </a:solidFill>
                <a:latin typeface="华文新魏" pitchFamily="2" charset="-122"/>
                <a:ea typeface="华文新魏" pitchFamily="2" charset="-122"/>
              </a:rPr>
              <a:t>—1/3</a:t>
            </a:r>
            <a:r>
              <a:rPr kumimoji="1" lang="zh-CN" altLang="en-US" sz="2400" b="1" dirty="0">
                <a:solidFill>
                  <a:schemeClr val="tx1"/>
                </a:solidFill>
                <a:latin typeface="华文新魏" pitchFamily="2" charset="-122"/>
                <a:ea typeface="华文新魏" pitchFamily="2" charset="-122"/>
              </a:rPr>
              <a:t>盒洋火，</a:t>
            </a:r>
            <a:r>
              <a:rPr kumimoji="1" lang="en-US" altLang="zh-CN" sz="2400" b="1" dirty="0">
                <a:solidFill>
                  <a:schemeClr val="tx1"/>
                </a:solidFill>
                <a:latin typeface="华文新魏" pitchFamily="2" charset="-122"/>
                <a:ea typeface="华文新魏" pitchFamily="2" charset="-122"/>
              </a:rPr>
              <a:t>1948</a:t>
            </a:r>
            <a:r>
              <a:rPr kumimoji="1" lang="zh-CN" altLang="en-US" sz="2400" b="1" dirty="0">
                <a:solidFill>
                  <a:schemeClr val="tx1"/>
                </a:solidFill>
                <a:latin typeface="华文新魏" pitchFamily="2" charset="-122"/>
                <a:ea typeface="华文新魏" pitchFamily="2" charset="-122"/>
              </a:rPr>
              <a:t>年</a:t>
            </a:r>
            <a:r>
              <a:rPr kumimoji="1" lang="en-US" altLang="zh-CN" sz="2400" b="1" dirty="0">
                <a:solidFill>
                  <a:schemeClr val="tx1"/>
                </a:solidFill>
                <a:latin typeface="华文新魏" pitchFamily="2" charset="-122"/>
                <a:ea typeface="华文新魏" pitchFamily="2" charset="-122"/>
              </a:rPr>
              <a:t>——</a:t>
            </a:r>
            <a:r>
              <a:rPr kumimoji="1" lang="zh-CN" altLang="en-US" sz="2400" b="1" dirty="0">
                <a:solidFill>
                  <a:schemeClr val="tx1"/>
                </a:solidFill>
                <a:latin typeface="华文新魏" pitchFamily="2" charset="-122"/>
                <a:ea typeface="华文新魏" pitchFamily="2" charset="-122"/>
              </a:rPr>
              <a:t>只有天知道能买什么。”</a:t>
            </a:r>
            <a:r>
              <a:rPr kumimoji="1" lang="zh-CN" altLang="en-US" sz="2400" b="1" dirty="0">
                <a:solidFill>
                  <a:srgbClr val="FF3300"/>
                </a:solidFill>
                <a:latin typeface="华文新魏" pitchFamily="2" charset="-122"/>
                <a:ea typeface="华文新魏" pitchFamily="2" charset="-122"/>
              </a:rPr>
              <a:t> </a:t>
            </a:r>
          </a:p>
        </p:txBody>
      </p:sp>
    </p:spTree>
  </p:cSld>
  <p:clrMapOvr>
    <a:masterClrMapping/>
  </p:clrMapOvr>
  <p:transition>
    <p:cover dir="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2" fill="hold" grpId="0" nodeType="clickEffect">
                                  <p:stCondLst>
                                    <p:cond delay="0"/>
                                  </p:stCondLst>
                                  <p:childTnLst>
                                    <p:set>
                                      <p:cBhvr>
                                        <p:cTn id="6" dur="1" fill="hold">
                                          <p:stCondLst>
                                            <p:cond delay="0"/>
                                          </p:stCondLst>
                                        </p:cTn>
                                        <p:tgtEl>
                                          <p:spTgt spid="584711"/>
                                        </p:tgtEl>
                                        <p:attrNameLst>
                                          <p:attrName>style.visibility</p:attrName>
                                        </p:attrNameLst>
                                      </p:cBhvr>
                                      <p:to>
                                        <p:strVal val="visible"/>
                                      </p:to>
                                    </p:set>
                                    <p:animEffect transition="in" filter="slide(fromRight)">
                                      <p:cBhvr>
                                        <p:cTn id="7" dur="500"/>
                                        <p:tgtEl>
                                          <p:spTgt spid="584711"/>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8" fill="hold" nodeType="clickEffect">
                                  <p:stCondLst>
                                    <p:cond delay="0"/>
                                  </p:stCondLst>
                                  <p:childTnLst>
                                    <p:set>
                                      <p:cBhvr>
                                        <p:cTn id="11" dur="1" fill="hold">
                                          <p:stCondLst>
                                            <p:cond delay="0"/>
                                          </p:stCondLst>
                                        </p:cTn>
                                        <p:tgtEl>
                                          <p:spTgt spid="584710"/>
                                        </p:tgtEl>
                                        <p:attrNameLst>
                                          <p:attrName>style.visibility</p:attrName>
                                        </p:attrNameLst>
                                      </p:cBhvr>
                                      <p:to>
                                        <p:strVal val="visible"/>
                                      </p:to>
                                    </p:set>
                                    <p:animEffect transition="in" filter="slide(fromLeft)">
                                      <p:cBhvr>
                                        <p:cTn id="12" dur="500"/>
                                        <p:tgtEl>
                                          <p:spTgt spid="5847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4711"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3" descr="102479_2"/>
          <p:cNvPicPr>
            <a:picLocks noChangeAspect="1" noChangeArrowheads="1"/>
          </p:cNvPicPr>
          <p:nvPr/>
        </p:nvPicPr>
        <p:blipFill>
          <a:blip r:embed="rId2" cstate="print"/>
          <a:srcRect/>
          <a:stretch>
            <a:fillRect/>
          </a:stretch>
        </p:blipFill>
        <p:spPr bwMode="auto">
          <a:xfrm>
            <a:off x="1187624" y="3356992"/>
            <a:ext cx="2163813" cy="2808288"/>
          </a:xfrm>
          <a:prstGeom prst="rect">
            <a:avLst/>
          </a:prstGeom>
          <a:noFill/>
        </p:spPr>
      </p:pic>
      <p:graphicFrame>
        <p:nvGraphicFramePr>
          <p:cNvPr id="2" name="表格 1"/>
          <p:cNvGraphicFramePr>
            <a:graphicFrameLocks noGrp="1"/>
          </p:cNvGraphicFramePr>
          <p:nvPr/>
        </p:nvGraphicFramePr>
        <p:xfrm>
          <a:off x="323528" y="476672"/>
          <a:ext cx="6552728" cy="2695158"/>
        </p:xfrm>
        <a:graphic>
          <a:graphicData uri="http://schemas.openxmlformats.org/drawingml/2006/table">
            <a:tbl>
              <a:tblPr/>
              <a:tblGrid>
                <a:gridCol w="2948727"/>
                <a:gridCol w="3604001"/>
              </a:tblGrid>
              <a:tr h="380614">
                <a:tc gridSpan="2">
                  <a:txBody>
                    <a:bodyPr/>
                    <a:lstStyle/>
                    <a:p>
                      <a:pPr algn="ctr">
                        <a:spcAft>
                          <a:spcPts val="0"/>
                        </a:spcAft>
                      </a:pPr>
                      <a:r>
                        <a:rPr lang="zh-CN" altLang="en-US" sz="2400" b="1" kern="100" dirty="0" smtClean="0">
                          <a:latin typeface="华文新魏" pitchFamily="2" charset="-122"/>
                          <a:ea typeface="华文新魏" pitchFamily="2" charset="-122"/>
                          <a:cs typeface="Times New Roman"/>
                        </a:rPr>
                        <a:t>法币</a:t>
                      </a:r>
                      <a:r>
                        <a:rPr lang="en-US" altLang="zh-CN" sz="2400" b="1" kern="100" dirty="0" smtClean="0">
                          <a:latin typeface="华文新魏" pitchFamily="2" charset="-122"/>
                          <a:ea typeface="华文新魏" pitchFamily="2" charset="-122"/>
                          <a:cs typeface="Times New Roman"/>
                        </a:rPr>
                        <a:t>100</a:t>
                      </a:r>
                      <a:r>
                        <a:rPr lang="zh-CN" altLang="en-US" sz="2400" b="1" kern="100" dirty="0" smtClean="0">
                          <a:latin typeface="华文新魏" pitchFamily="2" charset="-122"/>
                          <a:ea typeface="华文新魏" pitchFamily="2" charset="-122"/>
                          <a:cs typeface="Times New Roman"/>
                        </a:rPr>
                        <a:t>元购买力的变化</a:t>
                      </a:r>
                      <a:endParaRPr lang="en-US" sz="2400" b="1" kern="100" dirty="0">
                        <a:latin typeface="华文新魏" pitchFamily="2" charset="-122"/>
                        <a:ea typeface="华文新魏" pitchFamily="2" charset="-122"/>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just">
                        <a:spcAft>
                          <a:spcPts val="0"/>
                        </a:spcAft>
                      </a:pPr>
                      <a:endParaRPr lang="en-US" sz="1050" kern="100" dirty="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11474">
                <a:tc>
                  <a:txBody>
                    <a:bodyPr/>
                    <a:lstStyle/>
                    <a:p>
                      <a:pPr algn="ctr">
                        <a:spcAft>
                          <a:spcPts val="0"/>
                        </a:spcAft>
                      </a:pPr>
                      <a:r>
                        <a:rPr kumimoji="1" lang="en-US" altLang="zh-CN" sz="2400" b="1" dirty="0" smtClean="0">
                          <a:solidFill>
                            <a:schemeClr val="tx1"/>
                          </a:solidFill>
                          <a:effectLst>
                            <a:outerShdw blurRad="38100" dist="38100" dir="2700000" algn="tl">
                              <a:srgbClr val="C0C0C0"/>
                            </a:outerShdw>
                          </a:effectLst>
                          <a:latin typeface="华文新魏" pitchFamily="2" charset="-122"/>
                          <a:ea typeface="华文新魏" pitchFamily="2" charset="-122"/>
                        </a:rPr>
                        <a:t>1937</a:t>
                      </a:r>
                      <a:r>
                        <a:rPr kumimoji="1" lang="zh-CN" altLang="en-US" sz="2400" b="1" dirty="0" smtClean="0">
                          <a:solidFill>
                            <a:schemeClr val="tx1"/>
                          </a:solidFill>
                          <a:effectLst>
                            <a:outerShdw blurRad="38100" dist="38100" dir="2700000" algn="tl">
                              <a:srgbClr val="C0C0C0"/>
                            </a:outerShdw>
                          </a:effectLst>
                          <a:latin typeface="华文新魏" pitchFamily="2" charset="-122"/>
                          <a:ea typeface="华文新魏" pitchFamily="2" charset="-122"/>
                        </a:rPr>
                        <a:t>年可买 </a:t>
                      </a:r>
                      <a:endParaRPr lang="en-US" sz="2400" b="1" kern="100" dirty="0">
                        <a:latin typeface="华文新魏" pitchFamily="2" charset="-122"/>
                        <a:ea typeface="华文新魏" pitchFamily="2" charset="-122"/>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zh-CN" altLang="en-US" sz="2400" b="1" dirty="0" smtClean="0">
                          <a:solidFill>
                            <a:schemeClr val="tx1"/>
                          </a:solidFill>
                          <a:effectLst>
                            <a:outerShdw blurRad="38100" dist="38100" dir="2700000" algn="tl">
                              <a:srgbClr val="C0C0C0"/>
                            </a:outerShdw>
                          </a:effectLst>
                          <a:latin typeface="华文新魏" pitchFamily="2" charset="-122"/>
                          <a:ea typeface="华文新魏" pitchFamily="2" charset="-122"/>
                        </a:rPr>
                        <a:t>两头牛</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80614">
                <a:tc>
                  <a:txBody>
                    <a:bodyPr/>
                    <a:lstStyle/>
                    <a:p>
                      <a:pPr algn="ctr">
                        <a:spcAft>
                          <a:spcPts val="0"/>
                        </a:spcAft>
                      </a:pPr>
                      <a:r>
                        <a:rPr kumimoji="1" lang="en-US" altLang="zh-CN" sz="2400" b="1" dirty="0" smtClean="0">
                          <a:effectLst>
                            <a:outerShdw blurRad="38100" dist="38100" dir="2700000" algn="tl">
                              <a:srgbClr val="C0C0C0"/>
                            </a:outerShdw>
                          </a:effectLst>
                          <a:latin typeface="华文新魏" pitchFamily="2" charset="-122"/>
                          <a:ea typeface="华文新魏" pitchFamily="2" charset="-122"/>
                        </a:rPr>
                        <a:t>1945</a:t>
                      </a:r>
                      <a:r>
                        <a:rPr kumimoji="1" lang="zh-CN" altLang="en-US" sz="2400" b="1" dirty="0" smtClean="0">
                          <a:effectLst>
                            <a:outerShdw blurRad="38100" dist="38100" dir="2700000" algn="tl">
                              <a:srgbClr val="C0C0C0"/>
                            </a:outerShdw>
                          </a:effectLst>
                          <a:latin typeface="华文新魏" pitchFamily="2" charset="-122"/>
                          <a:ea typeface="华文新魏" pitchFamily="2" charset="-122"/>
                        </a:rPr>
                        <a:t>年可买 </a:t>
                      </a:r>
                      <a:endParaRPr lang="en-US" sz="2400" b="1" kern="100" dirty="0">
                        <a:latin typeface="华文新魏" pitchFamily="2" charset="-122"/>
                        <a:ea typeface="华文新魏" pitchFamily="2" charset="-122"/>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zh-CN" altLang="en-US" sz="2400" b="1" dirty="0" smtClean="0">
                          <a:effectLst>
                            <a:outerShdw blurRad="38100" dist="38100" dir="2700000" algn="tl">
                              <a:srgbClr val="C0C0C0"/>
                            </a:outerShdw>
                          </a:effectLst>
                          <a:latin typeface="华文新魏" pitchFamily="2" charset="-122"/>
                          <a:ea typeface="华文新魏" pitchFamily="2" charset="-122"/>
                        </a:rPr>
                        <a:t>两个鸡蛋</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80614">
                <a:tc>
                  <a:txBody>
                    <a:bodyPr/>
                    <a:lstStyle/>
                    <a:p>
                      <a:pPr algn="ctr">
                        <a:spcAft>
                          <a:spcPts val="0"/>
                        </a:spcAft>
                      </a:pPr>
                      <a:r>
                        <a:rPr kumimoji="1" lang="en-US" altLang="zh-CN" sz="2400" b="1" dirty="0" smtClean="0">
                          <a:effectLst>
                            <a:outerShdw blurRad="38100" dist="38100" dir="2700000" algn="tl">
                              <a:srgbClr val="C0C0C0"/>
                            </a:outerShdw>
                          </a:effectLst>
                          <a:latin typeface="华文新魏" pitchFamily="2" charset="-122"/>
                          <a:ea typeface="华文新魏" pitchFamily="2" charset="-122"/>
                        </a:rPr>
                        <a:t>1946</a:t>
                      </a:r>
                      <a:r>
                        <a:rPr kumimoji="1" lang="zh-CN" altLang="en-US" sz="2400" b="1" dirty="0" smtClean="0">
                          <a:effectLst>
                            <a:outerShdw blurRad="38100" dist="38100" dir="2700000" algn="tl">
                              <a:srgbClr val="C0C0C0"/>
                            </a:outerShdw>
                          </a:effectLst>
                          <a:latin typeface="华文新魏" pitchFamily="2" charset="-122"/>
                          <a:ea typeface="华文新魏" pitchFamily="2" charset="-122"/>
                        </a:rPr>
                        <a:t>年可买 </a:t>
                      </a:r>
                      <a:endParaRPr lang="en-US" sz="2400" b="1" kern="100" dirty="0">
                        <a:latin typeface="华文新魏" pitchFamily="2" charset="-122"/>
                        <a:ea typeface="华文新魏" pitchFamily="2" charset="-122"/>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ct val="50000"/>
                        </a:spcBef>
                      </a:pPr>
                      <a:r>
                        <a:rPr kumimoji="1" lang="zh-CN" altLang="en-US" sz="2400" b="1" dirty="0" smtClean="0">
                          <a:effectLst>
                            <a:outerShdw blurRad="38100" dist="38100" dir="2700000" algn="tl">
                              <a:srgbClr val="C0C0C0"/>
                            </a:outerShdw>
                          </a:effectLst>
                          <a:latin typeface="华文新魏" pitchFamily="2" charset="-122"/>
                          <a:ea typeface="华文新魏" pitchFamily="2" charset="-122"/>
                        </a:rPr>
                        <a:t>六分之一块肥皂</a:t>
                      </a:r>
                      <a:endParaRPr kumimoji="1" lang="zh-CN" altLang="en-US" sz="2400" b="1" dirty="0">
                        <a:effectLst>
                          <a:outerShdw blurRad="38100" dist="38100" dir="2700000" algn="tl">
                            <a:srgbClr val="C0C0C0"/>
                          </a:outerShdw>
                        </a:effectLst>
                        <a:latin typeface="华文新魏" pitchFamily="2" charset="-122"/>
                        <a:ea typeface="华文新魏"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80614">
                <a:tc>
                  <a:txBody>
                    <a:bodyPr/>
                    <a:lstStyle/>
                    <a:p>
                      <a:pPr algn="ctr">
                        <a:spcAft>
                          <a:spcPts val="0"/>
                        </a:spcAft>
                      </a:pPr>
                      <a:r>
                        <a:rPr kumimoji="1" lang="en-US" altLang="zh-CN" sz="2400" b="1" dirty="0" smtClean="0">
                          <a:effectLst>
                            <a:outerShdw blurRad="38100" dist="38100" dir="2700000" algn="tl">
                              <a:srgbClr val="C0C0C0"/>
                            </a:outerShdw>
                          </a:effectLst>
                          <a:latin typeface="华文新魏" pitchFamily="2" charset="-122"/>
                          <a:ea typeface="华文新魏" pitchFamily="2" charset="-122"/>
                        </a:rPr>
                        <a:t>1947</a:t>
                      </a:r>
                      <a:r>
                        <a:rPr kumimoji="1" lang="zh-CN" altLang="en-US" sz="2400" b="1" dirty="0" smtClean="0">
                          <a:effectLst>
                            <a:outerShdw blurRad="38100" dist="38100" dir="2700000" algn="tl">
                              <a:srgbClr val="C0C0C0"/>
                            </a:outerShdw>
                          </a:effectLst>
                          <a:latin typeface="华文新魏" pitchFamily="2" charset="-122"/>
                          <a:ea typeface="华文新魏" pitchFamily="2" charset="-122"/>
                        </a:rPr>
                        <a:t>年可买 </a:t>
                      </a:r>
                      <a:endParaRPr lang="en-US" sz="2400" b="1" kern="100" dirty="0">
                        <a:latin typeface="华文新魏" pitchFamily="2" charset="-122"/>
                        <a:ea typeface="华文新魏" pitchFamily="2" charset="-122"/>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kumimoji="1" lang="zh-CN" altLang="en-US" sz="2400" b="1" dirty="0" smtClean="0">
                          <a:effectLst>
                            <a:outerShdw blurRad="38100" dist="38100" dir="2700000" algn="tl">
                              <a:srgbClr val="C0C0C0"/>
                            </a:outerShdw>
                          </a:effectLst>
                          <a:latin typeface="华文新魏" pitchFamily="2" charset="-122"/>
                          <a:ea typeface="华文新魏" pitchFamily="2" charset="-122"/>
                        </a:rPr>
                        <a:t>一只煤球</a:t>
                      </a:r>
                      <a:endParaRPr lang="en-US" sz="2400" b="1" kern="100" dirty="0">
                        <a:latin typeface="华文新魏" pitchFamily="2" charset="-122"/>
                        <a:ea typeface="华文新魏" pitchFamily="2" charset="-122"/>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80614">
                <a:tc>
                  <a:txBody>
                    <a:bodyPr/>
                    <a:lstStyle/>
                    <a:p>
                      <a:pPr algn="ctr">
                        <a:spcAft>
                          <a:spcPts val="0"/>
                        </a:spcAft>
                      </a:pPr>
                      <a:r>
                        <a:rPr kumimoji="1" lang="en-US" altLang="zh-CN" sz="2400" b="1" dirty="0" smtClean="0">
                          <a:effectLst>
                            <a:outerShdw blurRad="38100" dist="38100" dir="2700000" algn="tl">
                              <a:srgbClr val="C0C0C0"/>
                            </a:outerShdw>
                          </a:effectLst>
                          <a:latin typeface="华文新魏" pitchFamily="2" charset="-122"/>
                          <a:ea typeface="华文新魏" pitchFamily="2" charset="-122"/>
                        </a:rPr>
                        <a:t>1948</a:t>
                      </a:r>
                      <a:r>
                        <a:rPr kumimoji="1" lang="zh-CN" altLang="en-US" sz="2400" b="1" dirty="0" smtClean="0">
                          <a:effectLst>
                            <a:outerShdw blurRad="38100" dist="38100" dir="2700000" algn="tl">
                              <a:srgbClr val="C0C0C0"/>
                            </a:outerShdw>
                          </a:effectLst>
                          <a:latin typeface="华文新魏" pitchFamily="2" charset="-122"/>
                          <a:ea typeface="华文新魏" pitchFamily="2" charset="-122"/>
                        </a:rPr>
                        <a:t>年可买 </a:t>
                      </a:r>
                      <a:endParaRPr lang="en-US" sz="2400" b="1" kern="100" dirty="0">
                        <a:latin typeface="华文新魏" pitchFamily="2" charset="-122"/>
                        <a:ea typeface="华文新魏" pitchFamily="2" charset="-122"/>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zh-CN" altLang="en-US" sz="2400" b="1" dirty="0" smtClean="0">
                          <a:effectLst>
                            <a:outerShdw blurRad="38100" dist="38100" dir="2700000" algn="tl">
                              <a:srgbClr val="C0C0C0"/>
                            </a:outerShdw>
                          </a:effectLst>
                          <a:latin typeface="华文新魏" pitchFamily="2" charset="-122"/>
                          <a:ea typeface="华文新魏" pitchFamily="2" charset="-122"/>
                        </a:rPr>
                        <a:t>五百分之一两大米</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80614">
                <a:tc>
                  <a:txBody>
                    <a:bodyPr/>
                    <a:lstStyle/>
                    <a:p>
                      <a:pPr algn="ctr">
                        <a:spcAft>
                          <a:spcPts val="0"/>
                        </a:spcAft>
                      </a:pPr>
                      <a:r>
                        <a:rPr kumimoji="1" lang="en-US" altLang="zh-CN" sz="2400" b="1" dirty="0" smtClean="0">
                          <a:effectLst>
                            <a:outerShdw blurRad="38100" dist="38100" dir="2700000" algn="tl">
                              <a:srgbClr val="C0C0C0"/>
                            </a:outerShdw>
                          </a:effectLst>
                          <a:latin typeface="华文新魏" pitchFamily="2" charset="-122"/>
                          <a:ea typeface="华文新魏" pitchFamily="2" charset="-122"/>
                        </a:rPr>
                        <a:t>1949</a:t>
                      </a:r>
                      <a:r>
                        <a:rPr kumimoji="1" lang="zh-CN" altLang="en-US" sz="2400" b="1" dirty="0" smtClean="0">
                          <a:effectLst>
                            <a:outerShdw blurRad="38100" dist="38100" dir="2700000" algn="tl">
                              <a:srgbClr val="C0C0C0"/>
                            </a:outerShdw>
                          </a:effectLst>
                          <a:latin typeface="华文新魏" pitchFamily="2" charset="-122"/>
                          <a:ea typeface="华文新魏" pitchFamily="2" charset="-122"/>
                        </a:rPr>
                        <a:t>年可买 </a:t>
                      </a:r>
                      <a:endParaRPr lang="en-US" sz="2400" b="1" kern="100" dirty="0">
                        <a:latin typeface="华文新魏" pitchFamily="2" charset="-122"/>
                        <a:ea typeface="华文新魏" pitchFamily="2" charset="-122"/>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zh-CN" altLang="en-US" sz="2400" b="1" dirty="0" smtClean="0">
                          <a:effectLst>
                            <a:outerShdw blurRad="38100" dist="38100" dir="2700000" algn="tl">
                              <a:srgbClr val="C0C0C0"/>
                            </a:outerShdw>
                          </a:effectLst>
                          <a:latin typeface="华文新魏" pitchFamily="2" charset="-122"/>
                          <a:ea typeface="华文新魏" pitchFamily="2" charset="-122"/>
                        </a:rPr>
                        <a:t>五十亿分之一两大米</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pic>
        <p:nvPicPr>
          <p:cNvPr id="4" name="Picture 6" descr="f2f2c374fa1bb53ca7c8a44ed64fa5b4"/>
          <p:cNvPicPr>
            <a:picLocks noChangeAspect="1" noChangeArrowheads="1"/>
          </p:cNvPicPr>
          <p:nvPr/>
        </p:nvPicPr>
        <p:blipFill>
          <a:blip r:embed="rId3" cstate="print"/>
          <a:srcRect/>
          <a:stretch>
            <a:fillRect/>
          </a:stretch>
        </p:blipFill>
        <p:spPr bwMode="auto">
          <a:xfrm>
            <a:off x="6479704" y="0"/>
            <a:ext cx="2664296" cy="1676531"/>
          </a:xfrm>
          <a:prstGeom prst="rect">
            <a:avLst/>
          </a:prstGeom>
          <a:noFill/>
        </p:spPr>
      </p:pic>
      <p:sp>
        <p:nvSpPr>
          <p:cNvPr id="6" name="AutoShape 4"/>
          <p:cNvSpPr>
            <a:spLocks noChangeArrowheads="1"/>
          </p:cNvSpPr>
          <p:nvPr/>
        </p:nvSpPr>
        <p:spPr bwMode="auto">
          <a:xfrm>
            <a:off x="5004048" y="3501008"/>
            <a:ext cx="3168352" cy="2736304"/>
          </a:xfrm>
          <a:prstGeom prst="cloudCallout">
            <a:avLst>
              <a:gd name="adj1" fmla="val -140473"/>
              <a:gd name="adj2" fmla="val -10316"/>
            </a:avLst>
          </a:prstGeom>
          <a:noFill/>
          <a:ln w="9525">
            <a:solidFill>
              <a:schemeClr val="tx1"/>
            </a:solidFill>
            <a:round/>
            <a:headEnd/>
            <a:tailEnd/>
          </a:ln>
          <a:effectLst/>
        </p:spPr>
        <p:txBody>
          <a:bodyPr/>
          <a:lstStyle/>
          <a:p>
            <a:pPr algn="ctr"/>
            <a:r>
              <a:rPr kumimoji="1" lang="zh-CN" altLang="en-US" sz="2000" b="1" dirty="0">
                <a:effectLst>
                  <a:outerShdw blurRad="38100" dist="38100" dir="2700000" algn="tl">
                    <a:srgbClr val="C0C0C0"/>
                  </a:outerShdw>
                </a:effectLst>
                <a:latin typeface="华文新魏" pitchFamily="2" charset="-122"/>
                <a:ea typeface="华文新魏" pitchFamily="2" charset="-122"/>
              </a:rPr>
              <a:t>金圆券，满天飞，花花绿绿的好东西，早上可以买头牛，晚上只能买只鸡。十万金圆券，只够量一斤米</a:t>
            </a:r>
            <a:r>
              <a:rPr kumimoji="1" lang="en-US" altLang="zh-CN" sz="2000" b="1" dirty="0">
                <a:effectLst>
                  <a:outerShdw blurRad="38100" dist="38100" dir="2700000" algn="tl">
                    <a:srgbClr val="C0C0C0"/>
                  </a:outerShdw>
                </a:effectLst>
                <a:latin typeface="华文新魏" pitchFamily="2" charset="-122"/>
                <a:ea typeface="华文新魏" pitchFamily="2" charset="-122"/>
              </a:rPr>
              <a:t>…… </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6162" name="Picture 2" descr="008432737538"/>
          <p:cNvPicPr>
            <a:picLocks noChangeAspect="1" noChangeArrowheads="1"/>
          </p:cNvPicPr>
          <p:nvPr/>
        </p:nvPicPr>
        <p:blipFill>
          <a:blip r:embed="rId2" cstate="print"/>
          <a:srcRect/>
          <a:stretch>
            <a:fillRect/>
          </a:stretch>
        </p:blipFill>
        <p:spPr bwMode="auto">
          <a:xfrm>
            <a:off x="1908175" y="2636838"/>
            <a:ext cx="6913563" cy="3513137"/>
          </a:xfrm>
          <a:prstGeom prst="rect">
            <a:avLst/>
          </a:prstGeom>
          <a:noFill/>
        </p:spPr>
      </p:pic>
      <p:pic>
        <p:nvPicPr>
          <p:cNvPr id="476163" name="Picture 3" descr="上海难民列队等候施粥"/>
          <p:cNvPicPr>
            <a:picLocks noChangeAspect="1" noChangeArrowheads="1"/>
          </p:cNvPicPr>
          <p:nvPr/>
        </p:nvPicPr>
        <p:blipFill>
          <a:blip r:embed="rId3" cstate="print"/>
          <a:srcRect/>
          <a:stretch>
            <a:fillRect/>
          </a:stretch>
        </p:blipFill>
        <p:spPr bwMode="auto">
          <a:xfrm>
            <a:off x="251520" y="260648"/>
            <a:ext cx="4920448" cy="3312368"/>
          </a:xfrm>
          <a:prstGeom prst="rect">
            <a:avLst/>
          </a:prstGeom>
          <a:noFill/>
        </p:spPr>
      </p:pic>
      <p:sp>
        <p:nvSpPr>
          <p:cNvPr id="476164" name="Rectangle 4"/>
          <p:cNvSpPr>
            <a:spLocks noChangeArrowheads="1"/>
          </p:cNvSpPr>
          <p:nvPr/>
        </p:nvSpPr>
        <p:spPr bwMode="auto">
          <a:xfrm>
            <a:off x="5508104" y="1268760"/>
            <a:ext cx="3311525" cy="609600"/>
          </a:xfrm>
          <a:prstGeom prst="rect">
            <a:avLst/>
          </a:prstGeom>
          <a:noFill/>
          <a:ln w="9525">
            <a:noFill/>
            <a:miter lim="800000"/>
            <a:headEnd/>
            <a:tailEnd/>
          </a:ln>
          <a:effectLst/>
        </p:spPr>
        <p:txBody>
          <a:bodyPr wrap="none" anchor="ctr"/>
          <a:lstStyle/>
          <a:p>
            <a:r>
              <a:rPr kumimoji="1" lang="zh-CN" altLang="en-US" sz="2400" b="1" dirty="0">
                <a:solidFill>
                  <a:schemeClr val="tx1"/>
                </a:solidFill>
                <a:effectLst>
                  <a:outerShdw blurRad="38100" dist="38100" dir="2700000" algn="tl">
                    <a:srgbClr val="C0C0C0"/>
                  </a:outerShdw>
                </a:effectLst>
                <a:latin typeface="华文新魏" pitchFamily="2" charset="-122"/>
                <a:ea typeface="华文新魏" pitchFamily="2" charset="-122"/>
              </a:rPr>
              <a:t>上海难民列队等候施粥</a:t>
            </a:r>
          </a:p>
        </p:txBody>
      </p:sp>
    </p:spTree>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2610" name="Rectangle 2"/>
          <p:cNvSpPr>
            <a:spLocks noGrp="1" noChangeArrowheads="1"/>
          </p:cNvSpPr>
          <p:nvPr>
            <p:ph type="title"/>
          </p:nvPr>
        </p:nvSpPr>
        <p:spPr>
          <a:xfrm>
            <a:off x="251520" y="333375"/>
            <a:ext cx="8540054" cy="1223963"/>
          </a:xfrm>
        </p:spPr>
        <p:txBody>
          <a:bodyPr>
            <a:noAutofit/>
          </a:bodyPr>
          <a:lstStyle/>
          <a:p>
            <a:r>
              <a:rPr lang="zh-CN" altLang="en-US" sz="4000" b="1" dirty="0" smtClean="0">
                <a:solidFill>
                  <a:schemeClr val="tx1"/>
                </a:solidFill>
                <a:effectLst/>
                <a:latin typeface="华文新魏" pitchFamily="2" charset="-122"/>
                <a:ea typeface="华文新魏" pitchFamily="2" charset="-122"/>
              </a:rPr>
              <a:t>（</a:t>
            </a:r>
            <a:r>
              <a:rPr lang="en-US" altLang="zh-CN" sz="4000" b="1" dirty="0" smtClean="0">
                <a:solidFill>
                  <a:schemeClr val="tx1"/>
                </a:solidFill>
                <a:effectLst/>
                <a:latin typeface="华文新魏" pitchFamily="2" charset="-122"/>
                <a:ea typeface="华文新魏" pitchFamily="2" charset="-122"/>
              </a:rPr>
              <a:t>3</a:t>
            </a:r>
            <a:r>
              <a:rPr lang="zh-CN" altLang="en-US" sz="4000" b="1" dirty="0" smtClean="0">
                <a:solidFill>
                  <a:schemeClr val="tx1"/>
                </a:solidFill>
                <a:effectLst/>
                <a:latin typeface="华文新魏" pitchFamily="2" charset="-122"/>
                <a:ea typeface="华文新魏" pitchFamily="2" charset="-122"/>
              </a:rPr>
              <a:t>）</a:t>
            </a:r>
            <a:r>
              <a:rPr lang="zh-CN" altLang="en-US" sz="4000" b="1" dirty="0">
                <a:solidFill>
                  <a:schemeClr val="tx1"/>
                </a:solidFill>
                <a:effectLst/>
                <a:latin typeface="华文新魏" pitchFamily="2" charset="-122"/>
                <a:ea typeface="华文新魏" pitchFamily="2" charset="-122"/>
              </a:rPr>
              <a:t>通向新中国的道路仍然是崎岖、曲折的</a:t>
            </a:r>
          </a:p>
        </p:txBody>
      </p:sp>
      <p:sp>
        <p:nvSpPr>
          <p:cNvPr id="452612" name="Rectangle 4"/>
          <p:cNvSpPr>
            <a:spLocks noChangeArrowheads="1"/>
          </p:cNvSpPr>
          <p:nvPr/>
        </p:nvSpPr>
        <p:spPr bwMode="auto">
          <a:xfrm>
            <a:off x="395536" y="2780928"/>
            <a:ext cx="5112568" cy="2952750"/>
          </a:xfrm>
          <a:prstGeom prst="rect">
            <a:avLst/>
          </a:prstGeom>
          <a:noFill/>
          <a:ln w="9525">
            <a:noFill/>
            <a:miter lim="800000"/>
            <a:headEnd/>
            <a:tailEnd/>
          </a:ln>
          <a:effectLst/>
        </p:spPr>
        <p:txBody>
          <a:bodyPr/>
          <a:lstStyle/>
          <a:p>
            <a:pPr marL="342900" indent="-342900">
              <a:spcBef>
                <a:spcPct val="20000"/>
              </a:spcBef>
              <a:buClr>
                <a:schemeClr val="accent1"/>
              </a:buClr>
              <a:buSzPct val="65000"/>
              <a:buFont typeface="Wingdings" pitchFamily="2" charset="2"/>
              <a:buChar char="n"/>
            </a:pPr>
            <a:r>
              <a:rPr lang="zh-CN" altLang="en-US" sz="2800" b="1" dirty="0" smtClean="0">
                <a:latin typeface="华文新魏" pitchFamily="2" charset="-122"/>
                <a:ea typeface="华文新魏" pitchFamily="2" charset="-122"/>
              </a:rPr>
              <a:t>国民党统治集团的</a:t>
            </a:r>
            <a:r>
              <a:rPr lang="zh-CN" altLang="en-US" sz="2800" b="1" dirty="0" smtClean="0">
                <a:solidFill>
                  <a:srgbClr val="FF0000"/>
                </a:solidFill>
                <a:latin typeface="华文新魏" pitchFamily="2" charset="-122"/>
                <a:ea typeface="华文新魏" pitchFamily="2" charset="-122"/>
              </a:rPr>
              <a:t>根本目标</a:t>
            </a:r>
            <a:r>
              <a:rPr lang="zh-CN" altLang="en-US" sz="2800" b="1" dirty="0" smtClean="0">
                <a:latin typeface="华文新魏" pitchFamily="2" charset="-122"/>
                <a:ea typeface="华文新魏" pitchFamily="2" charset="-122"/>
              </a:rPr>
              <a:t>是使战后的中国回复到战前的状态，即坚持蒋介石的</a:t>
            </a:r>
            <a:r>
              <a:rPr lang="zh-CN" altLang="en-US" sz="2800" b="1" dirty="0" smtClean="0">
                <a:solidFill>
                  <a:srgbClr val="FF0000"/>
                </a:solidFill>
                <a:latin typeface="华文新魏" pitchFamily="2" charset="-122"/>
                <a:ea typeface="华文新魏" pitchFamily="2" charset="-122"/>
              </a:rPr>
              <a:t>独裁</a:t>
            </a:r>
            <a:r>
              <a:rPr lang="zh-CN" altLang="en-US" sz="2800" b="1" dirty="0" smtClean="0">
                <a:latin typeface="华文新魏" pitchFamily="2" charset="-122"/>
                <a:ea typeface="华文新魏" pitchFamily="2" charset="-122"/>
              </a:rPr>
              <a:t>统治，继续走</a:t>
            </a:r>
            <a:r>
              <a:rPr lang="zh-CN" altLang="en-US" sz="2800" b="1" dirty="0" smtClean="0">
                <a:solidFill>
                  <a:srgbClr val="FF0000"/>
                </a:solidFill>
                <a:latin typeface="华文新魏" pitchFamily="2" charset="-122"/>
                <a:ea typeface="华文新魏" pitchFamily="2" charset="-122"/>
              </a:rPr>
              <a:t>半殖民地半封建社会</a:t>
            </a:r>
            <a:r>
              <a:rPr lang="zh-CN" altLang="en-US" sz="2800" b="1" dirty="0" smtClean="0">
                <a:latin typeface="华文新魏" pitchFamily="2" charset="-122"/>
                <a:ea typeface="华文新魏" pitchFamily="2" charset="-122"/>
              </a:rPr>
              <a:t>的老路。</a:t>
            </a:r>
            <a:endParaRPr lang="zh-CN" altLang="en-US" sz="2800" b="1" dirty="0">
              <a:latin typeface="华文新魏" pitchFamily="2" charset="-122"/>
              <a:ea typeface="华文新魏" pitchFamily="2" charset="-122"/>
            </a:endParaRPr>
          </a:p>
        </p:txBody>
      </p:sp>
      <p:pic>
        <p:nvPicPr>
          <p:cNvPr id="452614" name="Picture 6" descr="201011231617145647"/>
          <p:cNvPicPr>
            <a:picLocks noChangeAspect="1" noChangeArrowheads="1"/>
          </p:cNvPicPr>
          <p:nvPr/>
        </p:nvPicPr>
        <p:blipFill>
          <a:blip r:embed="rId2" cstate="print"/>
          <a:srcRect/>
          <a:stretch>
            <a:fillRect/>
          </a:stretch>
        </p:blipFill>
        <p:spPr bwMode="auto">
          <a:xfrm>
            <a:off x="6011863" y="2205038"/>
            <a:ext cx="2492375" cy="3168650"/>
          </a:xfrm>
          <a:prstGeom prst="rect">
            <a:avLst/>
          </a:prstGeom>
          <a:noFill/>
        </p:spPr>
      </p:pic>
      <p:sp>
        <p:nvSpPr>
          <p:cNvPr id="452615" name="Rectangle 7"/>
          <p:cNvSpPr>
            <a:spLocks noChangeArrowheads="1"/>
          </p:cNvSpPr>
          <p:nvPr/>
        </p:nvSpPr>
        <p:spPr bwMode="auto">
          <a:xfrm>
            <a:off x="6084888" y="5516563"/>
            <a:ext cx="2359025" cy="366712"/>
          </a:xfrm>
          <a:prstGeom prst="rect">
            <a:avLst/>
          </a:prstGeom>
          <a:noFill/>
          <a:ln w="9525" algn="ctr">
            <a:noFill/>
            <a:miter lim="800000"/>
            <a:headEnd/>
            <a:tailEnd/>
          </a:ln>
          <a:effectLst/>
        </p:spPr>
        <p:txBody>
          <a:bodyPr wrap="none" anchor="ctr">
            <a:spAutoFit/>
          </a:bodyPr>
          <a:lstStyle/>
          <a:p>
            <a:r>
              <a:rPr lang="zh-CN" altLang="en-US">
                <a:solidFill>
                  <a:schemeClr val="tx1"/>
                </a:solidFill>
                <a:latin typeface="华文新魏" pitchFamily="2" charset="-122"/>
              </a:rPr>
              <a:t>蒋介石（</a:t>
            </a:r>
            <a:r>
              <a:rPr lang="en-US" altLang="zh-CN">
                <a:solidFill>
                  <a:schemeClr val="tx1"/>
                </a:solidFill>
                <a:latin typeface="华文新魏" pitchFamily="2" charset="-122"/>
              </a:rPr>
              <a:t>1887-1975</a:t>
            </a:r>
            <a:r>
              <a:rPr lang="zh-CN" altLang="en-US">
                <a:solidFill>
                  <a:schemeClr val="tx1"/>
                </a:solidFill>
                <a:latin typeface="华文新魏" pitchFamily="2" charset="-122"/>
              </a:rPr>
              <a:t>）</a:t>
            </a:r>
          </a:p>
        </p:txBody>
      </p:sp>
    </p:spTree>
  </p:cSld>
  <p:clrMapOvr>
    <a:masterClrMapping/>
  </p:clrMapOvr>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0658" name="Rectangle 2"/>
          <p:cNvSpPr>
            <a:spLocks noGrp="1" noChangeArrowheads="1"/>
          </p:cNvSpPr>
          <p:nvPr>
            <p:ph type="title"/>
          </p:nvPr>
        </p:nvSpPr>
        <p:spPr>
          <a:xfrm>
            <a:off x="323528" y="188640"/>
            <a:ext cx="7498080" cy="1143000"/>
          </a:xfrm>
        </p:spPr>
        <p:txBody>
          <a:bodyPr/>
          <a:lstStyle/>
          <a:p>
            <a:r>
              <a:rPr kumimoji="1" lang="en-US" altLang="zh-CN" b="1" dirty="0">
                <a:solidFill>
                  <a:schemeClr val="tx1"/>
                </a:solidFill>
                <a:latin typeface="华文新魏" pitchFamily="2" charset="-122"/>
                <a:ea typeface="华文新魏" pitchFamily="2" charset="-122"/>
              </a:rPr>
              <a:t>2</a:t>
            </a:r>
            <a:r>
              <a:rPr kumimoji="1" lang="zh-CN" altLang="en-US" b="1" dirty="0">
                <a:solidFill>
                  <a:schemeClr val="tx1"/>
                </a:solidFill>
                <a:latin typeface="华文新魏" pitchFamily="2" charset="-122"/>
                <a:ea typeface="华文新魏" pitchFamily="2" charset="-122"/>
              </a:rPr>
              <a:t>、学生运动的高涨</a:t>
            </a:r>
          </a:p>
        </p:txBody>
      </p:sp>
      <p:sp>
        <p:nvSpPr>
          <p:cNvPr id="710659" name="Rectangle 3"/>
          <p:cNvSpPr>
            <a:spLocks noGrp="1" noChangeArrowheads="1"/>
          </p:cNvSpPr>
          <p:nvPr>
            <p:ph sz="quarter" idx="1"/>
          </p:nvPr>
        </p:nvSpPr>
        <p:spPr>
          <a:xfrm>
            <a:off x="683568" y="1557338"/>
            <a:ext cx="3312170" cy="4679950"/>
          </a:xfrm>
        </p:spPr>
        <p:txBody>
          <a:bodyPr/>
          <a:lstStyle/>
          <a:p>
            <a:r>
              <a:rPr kumimoji="1" lang="en-US" altLang="zh-CN" sz="2800" b="1" dirty="0">
                <a:latin typeface="华文新魏" pitchFamily="2" charset="-122"/>
                <a:ea typeface="华文新魏" pitchFamily="2" charset="-122"/>
              </a:rPr>
              <a:t>1945</a:t>
            </a:r>
            <a:r>
              <a:rPr kumimoji="1" lang="zh-CN" altLang="en-US" sz="2800" b="1" dirty="0">
                <a:latin typeface="华文新魏" pitchFamily="2" charset="-122"/>
                <a:ea typeface="华文新魏" pitchFamily="2" charset="-122"/>
              </a:rPr>
              <a:t>年</a:t>
            </a:r>
            <a:r>
              <a:rPr kumimoji="1" lang="en-US" altLang="zh-CN" sz="2800" b="1" dirty="0">
                <a:latin typeface="华文新魏" pitchFamily="2" charset="-122"/>
                <a:ea typeface="华文新魏" pitchFamily="2" charset="-122"/>
              </a:rPr>
              <a:t>12</a:t>
            </a:r>
            <a:r>
              <a:rPr kumimoji="1" lang="zh-CN" altLang="en-US" sz="2800" b="1" dirty="0">
                <a:latin typeface="华文新魏" pitchFamily="2" charset="-122"/>
                <a:ea typeface="华文新魏" pitchFamily="2" charset="-122"/>
              </a:rPr>
              <a:t>月</a:t>
            </a:r>
            <a:r>
              <a:rPr kumimoji="1" lang="en-US" altLang="zh-CN" sz="2800" b="1" dirty="0">
                <a:latin typeface="华文新魏" pitchFamily="2" charset="-122"/>
                <a:ea typeface="华文新魏" pitchFamily="2" charset="-122"/>
              </a:rPr>
              <a:t>1 </a:t>
            </a:r>
            <a:r>
              <a:rPr kumimoji="1" lang="zh-CN" altLang="en-US" sz="2800" b="1" dirty="0">
                <a:latin typeface="华文新魏" pitchFamily="2" charset="-122"/>
                <a:ea typeface="华文新魏" pitchFamily="2" charset="-122"/>
              </a:rPr>
              <a:t>日      昆明   “一二</a:t>
            </a:r>
            <a:r>
              <a:rPr kumimoji="1" lang="en-US" altLang="zh-CN" sz="2800" b="1" dirty="0">
                <a:latin typeface="华文新魏" pitchFamily="2" charset="-122"/>
                <a:ea typeface="华文新魏" pitchFamily="2" charset="-122"/>
              </a:rPr>
              <a:t>•</a:t>
            </a:r>
            <a:r>
              <a:rPr kumimoji="1" lang="zh-CN" altLang="en-US" sz="2800" b="1" dirty="0">
                <a:latin typeface="华文新魏" pitchFamily="2" charset="-122"/>
                <a:ea typeface="华文新魏" pitchFamily="2" charset="-122"/>
              </a:rPr>
              <a:t>一运动”</a:t>
            </a:r>
          </a:p>
          <a:p>
            <a:r>
              <a:rPr kumimoji="1" lang="en-US" altLang="zh-CN" sz="2800" b="1" dirty="0">
                <a:latin typeface="华文新魏" pitchFamily="2" charset="-122"/>
                <a:ea typeface="华文新魏" pitchFamily="2" charset="-122"/>
              </a:rPr>
              <a:t>1946</a:t>
            </a:r>
            <a:r>
              <a:rPr kumimoji="1" lang="zh-CN" altLang="en-US" sz="2800" b="1" dirty="0">
                <a:latin typeface="华文新魏" pitchFamily="2" charset="-122"/>
                <a:ea typeface="华文新魏" pitchFamily="2" charset="-122"/>
              </a:rPr>
              <a:t>年冬     北京    “抗议美军暴行”运动（一二</a:t>
            </a:r>
            <a:r>
              <a:rPr kumimoji="1" lang="en-US" altLang="zh-CN" sz="2800" b="1" dirty="0">
                <a:latin typeface="华文新魏" pitchFamily="2" charset="-122"/>
                <a:ea typeface="华文新魏" pitchFamily="2" charset="-122"/>
              </a:rPr>
              <a:t>·</a:t>
            </a:r>
            <a:r>
              <a:rPr kumimoji="1" lang="zh-CN" altLang="en-US" sz="2800" b="1" dirty="0">
                <a:latin typeface="华文新魏" pitchFamily="2" charset="-122"/>
                <a:ea typeface="华文新魏" pitchFamily="2" charset="-122"/>
              </a:rPr>
              <a:t>三</a:t>
            </a:r>
            <a:r>
              <a:rPr kumimoji="1" lang="en-US" altLang="zh-CN" sz="2800" b="1" dirty="0">
                <a:latin typeface="华文新魏" pitchFamily="2" charset="-122"/>
                <a:ea typeface="华文新魏" pitchFamily="2" charset="-122"/>
              </a:rPr>
              <a:t>0</a:t>
            </a:r>
            <a:r>
              <a:rPr kumimoji="1" lang="zh-CN" altLang="en-US" sz="2800" b="1" dirty="0">
                <a:latin typeface="华文新魏" pitchFamily="2" charset="-122"/>
                <a:ea typeface="华文新魏" pitchFamily="2" charset="-122"/>
              </a:rPr>
              <a:t>）运动</a:t>
            </a:r>
          </a:p>
          <a:p>
            <a:r>
              <a:rPr kumimoji="1" lang="en-US" altLang="zh-CN" sz="2800" b="1" dirty="0">
                <a:latin typeface="华文新魏" pitchFamily="2" charset="-122"/>
                <a:ea typeface="华文新魏" pitchFamily="2" charset="-122"/>
              </a:rPr>
              <a:t>1947</a:t>
            </a:r>
            <a:r>
              <a:rPr kumimoji="1" lang="zh-CN" altLang="en-US" sz="2800" b="1" dirty="0">
                <a:latin typeface="华文新魏" pitchFamily="2" charset="-122"/>
                <a:ea typeface="华文新魏" pitchFamily="2" charset="-122"/>
              </a:rPr>
              <a:t>年</a:t>
            </a:r>
            <a:r>
              <a:rPr kumimoji="1" lang="en-US" altLang="zh-CN" sz="2800" b="1" dirty="0">
                <a:latin typeface="华文新魏" pitchFamily="2" charset="-122"/>
                <a:ea typeface="华文新魏" pitchFamily="2" charset="-122"/>
              </a:rPr>
              <a:t>5</a:t>
            </a:r>
            <a:r>
              <a:rPr kumimoji="1" lang="zh-CN" altLang="en-US" sz="2800" b="1" dirty="0">
                <a:latin typeface="华文新魏" pitchFamily="2" charset="-122"/>
                <a:ea typeface="华文新魏" pitchFamily="2" charset="-122"/>
              </a:rPr>
              <a:t>月</a:t>
            </a:r>
            <a:r>
              <a:rPr kumimoji="1" lang="en-US" altLang="zh-CN" sz="2800" b="1" dirty="0">
                <a:latin typeface="华文新魏" pitchFamily="2" charset="-122"/>
                <a:ea typeface="华文新魏" pitchFamily="2" charset="-122"/>
              </a:rPr>
              <a:t>20</a:t>
            </a:r>
            <a:r>
              <a:rPr kumimoji="1" lang="zh-CN" altLang="en-US" sz="2800" b="1" dirty="0">
                <a:latin typeface="华文新魏" pitchFamily="2" charset="-122"/>
                <a:ea typeface="华文新魏" pitchFamily="2" charset="-122"/>
              </a:rPr>
              <a:t>日    南京     “五二</a:t>
            </a:r>
            <a:r>
              <a:rPr kumimoji="1" lang="en-US" altLang="zh-CN" sz="2800" b="1" dirty="0">
                <a:latin typeface="华文新魏" pitchFamily="2" charset="-122"/>
                <a:ea typeface="华文新魏" pitchFamily="2" charset="-122"/>
              </a:rPr>
              <a:t>O</a:t>
            </a:r>
            <a:r>
              <a:rPr kumimoji="1" lang="zh-CN" altLang="en-US" sz="2800" b="1" dirty="0">
                <a:latin typeface="华文新魏" pitchFamily="2" charset="-122"/>
                <a:ea typeface="华文新魏" pitchFamily="2" charset="-122"/>
              </a:rPr>
              <a:t>运动”</a:t>
            </a:r>
            <a:endParaRPr lang="zh-CN" altLang="en-US" sz="2800" b="1" dirty="0">
              <a:latin typeface="华文新魏" pitchFamily="2" charset="-122"/>
              <a:ea typeface="华文新魏" pitchFamily="2" charset="-122"/>
            </a:endParaRPr>
          </a:p>
        </p:txBody>
      </p:sp>
      <p:pic>
        <p:nvPicPr>
          <p:cNvPr id="710670" name="Picture 14" descr="u=3208034468,3677203535&amp;fm=21&amp;gp=0"/>
          <p:cNvPicPr>
            <a:picLocks noChangeAspect="1" noChangeArrowheads="1"/>
          </p:cNvPicPr>
          <p:nvPr/>
        </p:nvPicPr>
        <p:blipFill>
          <a:blip r:embed="rId2" cstate="print"/>
          <a:srcRect/>
          <a:stretch>
            <a:fillRect/>
          </a:stretch>
        </p:blipFill>
        <p:spPr bwMode="auto">
          <a:xfrm>
            <a:off x="6156176" y="476672"/>
            <a:ext cx="2816374" cy="1572595"/>
          </a:xfrm>
          <a:prstGeom prst="rect">
            <a:avLst/>
          </a:prstGeom>
          <a:noFill/>
        </p:spPr>
      </p:pic>
      <p:pic>
        <p:nvPicPr>
          <p:cNvPr id="710675" name="Picture 19" descr="u=3766767613,2364761908&amp;fm=23&amp;gp=0"/>
          <p:cNvPicPr>
            <a:picLocks noChangeAspect="1" noChangeArrowheads="1"/>
          </p:cNvPicPr>
          <p:nvPr/>
        </p:nvPicPr>
        <p:blipFill>
          <a:blip r:embed="rId3" cstate="print"/>
          <a:srcRect/>
          <a:stretch>
            <a:fillRect/>
          </a:stretch>
        </p:blipFill>
        <p:spPr bwMode="auto">
          <a:xfrm>
            <a:off x="4029075" y="2133600"/>
            <a:ext cx="5114925" cy="2857500"/>
          </a:xfrm>
          <a:prstGeom prst="rect">
            <a:avLst/>
          </a:prstGeom>
          <a:noFill/>
        </p:spPr>
      </p:pic>
      <p:pic>
        <p:nvPicPr>
          <p:cNvPr id="710677" name="Picture 21" descr="u=2226326230,2543651573&amp;fm=23&amp;gp=0"/>
          <p:cNvPicPr>
            <a:picLocks noChangeAspect="1" noChangeArrowheads="1"/>
          </p:cNvPicPr>
          <p:nvPr/>
        </p:nvPicPr>
        <p:blipFill>
          <a:blip r:embed="rId4" cstate="print"/>
          <a:srcRect/>
          <a:stretch>
            <a:fillRect/>
          </a:stretch>
        </p:blipFill>
        <p:spPr bwMode="auto">
          <a:xfrm>
            <a:off x="5508625" y="4437063"/>
            <a:ext cx="3333750" cy="2209800"/>
          </a:xfrm>
          <a:prstGeom prst="rect">
            <a:avLst/>
          </a:prstGeom>
          <a:noFill/>
        </p:spPr>
      </p:pic>
    </p:spTree>
  </p:cSld>
  <p:clrMapOvr>
    <a:masterClrMapping/>
  </p:clrMapOvr>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9635" name="Rectangle 3"/>
          <p:cNvSpPr>
            <a:spLocks noGrp="1" noChangeArrowheads="1"/>
          </p:cNvSpPr>
          <p:nvPr>
            <p:ph sz="quarter" idx="1"/>
          </p:nvPr>
        </p:nvSpPr>
        <p:spPr>
          <a:xfrm>
            <a:off x="395536" y="1412776"/>
            <a:ext cx="4476378" cy="4060825"/>
          </a:xfrm>
        </p:spPr>
        <p:txBody>
          <a:bodyPr/>
          <a:lstStyle/>
          <a:p>
            <a:r>
              <a:rPr kumimoji="1" lang="en-US" altLang="zh-CN" sz="2400" b="1" dirty="0">
                <a:latin typeface="华文新魏" pitchFamily="2" charset="-122"/>
                <a:ea typeface="华文新魏" pitchFamily="2" charset="-122"/>
              </a:rPr>
              <a:t>1946</a:t>
            </a:r>
            <a:r>
              <a:rPr kumimoji="1" lang="zh-CN" altLang="en-US" sz="2400" b="1" dirty="0">
                <a:latin typeface="华文新魏" pitchFamily="2" charset="-122"/>
                <a:ea typeface="华文新魏" pitchFamily="2" charset="-122"/>
              </a:rPr>
              <a:t>年</a:t>
            </a:r>
            <a:r>
              <a:rPr kumimoji="1" lang="en-US" altLang="zh-CN" sz="2400" b="1" dirty="0">
                <a:latin typeface="华文新魏" pitchFamily="2" charset="-122"/>
                <a:ea typeface="华文新魏" pitchFamily="2" charset="-122"/>
              </a:rPr>
              <a:t>6</a:t>
            </a:r>
            <a:r>
              <a:rPr kumimoji="1" lang="zh-CN" altLang="en-US" sz="2400" b="1" dirty="0">
                <a:latin typeface="华文新魏" pitchFamily="2" charset="-122"/>
                <a:ea typeface="华文新魏" pitchFamily="2" charset="-122"/>
              </a:rPr>
              <a:t>月，南京   “下关惨案”；</a:t>
            </a:r>
          </a:p>
          <a:p>
            <a:r>
              <a:rPr kumimoji="1" lang="en-US" altLang="zh-CN" sz="2400" b="1" dirty="0">
                <a:latin typeface="华文新魏" pitchFamily="2" charset="-122"/>
                <a:ea typeface="华文新魏" pitchFamily="2" charset="-122"/>
              </a:rPr>
              <a:t>1947</a:t>
            </a:r>
            <a:r>
              <a:rPr kumimoji="1" lang="zh-CN" altLang="en-US" sz="2400" b="1" dirty="0">
                <a:latin typeface="华文新魏" pitchFamily="2" charset="-122"/>
                <a:ea typeface="华文新魏" pitchFamily="2" charset="-122"/>
              </a:rPr>
              <a:t>年</a:t>
            </a:r>
            <a:r>
              <a:rPr kumimoji="1" lang="en-US" altLang="zh-CN" sz="2400" b="1" dirty="0">
                <a:latin typeface="华文新魏" pitchFamily="2" charset="-122"/>
                <a:ea typeface="华文新魏" pitchFamily="2" charset="-122"/>
              </a:rPr>
              <a:t>5</a:t>
            </a:r>
            <a:r>
              <a:rPr kumimoji="1" lang="zh-CN" altLang="en-US" sz="2400" b="1" dirty="0">
                <a:latin typeface="华文新魏" pitchFamily="2" charset="-122"/>
                <a:ea typeface="华文新魏" pitchFamily="2" charset="-122"/>
              </a:rPr>
              <a:t>、</a:t>
            </a:r>
            <a:r>
              <a:rPr kumimoji="1" lang="en-US" altLang="zh-CN" sz="2400" b="1" dirty="0">
                <a:latin typeface="华文新魏" pitchFamily="2" charset="-122"/>
                <a:ea typeface="华文新魏" pitchFamily="2" charset="-122"/>
              </a:rPr>
              <a:t>6</a:t>
            </a:r>
            <a:r>
              <a:rPr kumimoji="1" lang="zh-CN" altLang="en-US" sz="2400" b="1" dirty="0">
                <a:latin typeface="华文新魏" pitchFamily="2" charset="-122"/>
                <a:ea typeface="华文新魏" pitchFamily="2" charset="-122"/>
              </a:rPr>
              <a:t>月间， 席卷江苏、浙江、安徽、四川等省的“抢米”风潮；</a:t>
            </a:r>
          </a:p>
          <a:p>
            <a:r>
              <a:rPr kumimoji="1" lang="en-US" altLang="zh-CN" sz="2400" b="1" dirty="0">
                <a:latin typeface="华文新魏" pitchFamily="2" charset="-122"/>
                <a:ea typeface="华文新魏" pitchFamily="2" charset="-122"/>
              </a:rPr>
              <a:t>1947</a:t>
            </a:r>
            <a:r>
              <a:rPr kumimoji="1" lang="zh-CN" altLang="en-US" sz="2400" b="1" dirty="0">
                <a:latin typeface="华文新魏" pitchFamily="2" charset="-122"/>
                <a:ea typeface="华文新魏" pitchFamily="2" charset="-122"/>
              </a:rPr>
              <a:t>年</a:t>
            </a:r>
            <a:r>
              <a:rPr kumimoji="1" lang="en-US" altLang="zh-CN" sz="2400" b="1" dirty="0">
                <a:latin typeface="华文新魏" pitchFamily="2" charset="-122"/>
                <a:ea typeface="华文新魏" pitchFamily="2" charset="-122"/>
              </a:rPr>
              <a:t>2</a:t>
            </a:r>
            <a:r>
              <a:rPr kumimoji="1" lang="zh-CN" altLang="en-US" sz="2400" b="1" dirty="0">
                <a:latin typeface="华文新魏" pitchFamily="2" charset="-122"/>
                <a:ea typeface="华文新魏" pitchFamily="2" charset="-122"/>
              </a:rPr>
              <a:t>月，台湾  “二二八起义”；</a:t>
            </a:r>
          </a:p>
          <a:p>
            <a:r>
              <a:rPr kumimoji="1" lang="en-US" altLang="zh-CN" sz="2400" b="1" dirty="0">
                <a:latin typeface="华文新魏" pitchFamily="2" charset="-122"/>
                <a:ea typeface="华文新魏" pitchFamily="2" charset="-122"/>
              </a:rPr>
              <a:t>1945-1946</a:t>
            </a:r>
            <a:r>
              <a:rPr kumimoji="1" lang="zh-CN" altLang="en-US" sz="2400" b="1" dirty="0">
                <a:latin typeface="华文新魏" pitchFamily="2" charset="-122"/>
                <a:ea typeface="华文新魏" pitchFamily="2" charset="-122"/>
              </a:rPr>
              <a:t>年，新疆伊犁、塔城、阿尔泰三区革命运动；</a:t>
            </a:r>
          </a:p>
          <a:p>
            <a:r>
              <a:rPr kumimoji="1" lang="en-US" altLang="zh-CN" sz="2400" b="1" dirty="0">
                <a:latin typeface="华文新魏" pitchFamily="2" charset="-122"/>
                <a:ea typeface="华文新魏" pitchFamily="2" charset="-122"/>
              </a:rPr>
              <a:t>1947</a:t>
            </a:r>
            <a:r>
              <a:rPr kumimoji="1" lang="zh-CN" altLang="en-US" sz="2400" b="1" dirty="0">
                <a:latin typeface="华文新魏" pitchFamily="2" charset="-122"/>
                <a:ea typeface="华文新魏" pitchFamily="2" charset="-122"/>
              </a:rPr>
              <a:t>年，内蒙古自治区成立。</a:t>
            </a:r>
          </a:p>
        </p:txBody>
      </p:sp>
      <p:grpSp>
        <p:nvGrpSpPr>
          <p:cNvPr id="2" name="Group 4"/>
          <p:cNvGrpSpPr>
            <a:grpSpLocks/>
          </p:cNvGrpSpPr>
          <p:nvPr/>
        </p:nvGrpSpPr>
        <p:grpSpPr bwMode="auto">
          <a:xfrm>
            <a:off x="5004048" y="3212976"/>
            <a:ext cx="3851349" cy="2446908"/>
            <a:chOff x="3405" y="1117"/>
            <a:chExt cx="2197" cy="1496"/>
          </a:xfrm>
        </p:grpSpPr>
        <p:pic>
          <p:nvPicPr>
            <p:cNvPr id="709637" name="Picture 5" descr="二二八起义"/>
            <p:cNvPicPr>
              <a:picLocks noChangeAspect="1" noChangeArrowheads="1"/>
            </p:cNvPicPr>
            <p:nvPr/>
          </p:nvPicPr>
          <p:blipFill>
            <a:blip r:embed="rId2" cstate="print"/>
            <a:srcRect/>
            <a:stretch>
              <a:fillRect/>
            </a:stretch>
          </p:blipFill>
          <p:spPr bwMode="auto">
            <a:xfrm>
              <a:off x="3696" y="1117"/>
              <a:ext cx="1906" cy="1463"/>
            </a:xfrm>
            <a:prstGeom prst="rect">
              <a:avLst/>
            </a:prstGeom>
            <a:noFill/>
          </p:spPr>
        </p:pic>
        <p:sp>
          <p:nvSpPr>
            <p:cNvPr id="709638" name="Text Box 6"/>
            <p:cNvSpPr txBox="1">
              <a:spLocks noChangeArrowheads="1"/>
            </p:cNvSpPr>
            <p:nvPr/>
          </p:nvSpPr>
          <p:spPr bwMode="auto">
            <a:xfrm>
              <a:off x="3405" y="1344"/>
              <a:ext cx="272" cy="1269"/>
            </a:xfrm>
            <a:prstGeom prst="rect">
              <a:avLst/>
            </a:prstGeom>
            <a:solidFill>
              <a:schemeClr val="bg1"/>
            </a:solidFill>
            <a:ln w="9525">
              <a:noFill/>
              <a:miter lim="800000"/>
              <a:headEnd/>
              <a:tailEnd/>
            </a:ln>
            <a:effectLst/>
          </p:spPr>
          <p:txBody>
            <a:bodyPr>
              <a:spAutoFit/>
            </a:bodyPr>
            <a:lstStyle/>
            <a:p>
              <a:pPr eaLnBrk="0" hangingPunct="0"/>
              <a:r>
                <a:rPr lang="zh-CN" altLang="en-US" b="1" dirty="0">
                  <a:latin typeface="华文新魏" pitchFamily="2" charset="-122"/>
                  <a:ea typeface="华文新魏" pitchFamily="2" charset="-122"/>
                </a:rPr>
                <a:t>台湾二二八起义</a:t>
              </a:r>
            </a:p>
          </p:txBody>
        </p:sp>
      </p:grpSp>
      <p:sp>
        <p:nvSpPr>
          <p:cNvPr id="709642" name="Rectangle 10"/>
          <p:cNvSpPr>
            <a:spLocks noChangeArrowheads="1"/>
          </p:cNvSpPr>
          <p:nvPr/>
        </p:nvSpPr>
        <p:spPr bwMode="auto">
          <a:xfrm>
            <a:off x="251520" y="5805264"/>
            <a:ext cx="8712968" cy="792162"/>
          </a:xfrm>
          <a:prstGeom prst="rect">
            <a:avLst/>
          </a:prstGeom>
          <a:solidFill>
            <a:schemeClr val="bg1"/>
          </a:solidFill>
          <a:ln w="9525">
            <a:noFill/>
            <a:miter lim="800000"/>
            <a:headEnd/>
            <a:tailEnd/>
          </a:ln>
          <a:effectLst/>
        </p:spPr>
        <p:txBody>
          <a:bodyPr/>
          <a:lstStyle/>
          <a:p>
            <a:pPr marL="342900" indent="-342900">
              <a:spcBef>
                <a:spcPct val="20000"/>
              </a:spcBef>
              <a:buClr>
                <a:schemeClr val="accent1"/>
              </a:buClr>
              <a:buSzPct val="65000"/>
              <a:buFont typeface="Wingdings" pitchFamily="2" charset="2"/>
              <a:buChar char="n"/>
            </a:pPr>
            <a:r>
              <a:rPr kumimoji="1" lang="zh-CN" altLang="en-US" sz="2400" b="1" dirty="0">
                <a:latin typeface="华文新魏" pitchFamily="2" charset="-122"/>
                <a:ea typeface="华文新魏" pitchFamily="2" charset="-122"/>
              </a:rPr>
              <a:t>这些事实表明，不仅在</a:t>
            </a:r>
            <a:r>
              <a:rPr kumimoji="1" lang="zh-CN" altLang="en-US" sz="2400" b="1" dirty="0">
                <a:solidFill>
                  <a:schemeClr val="accent1"/>
                </a:solidFill>
                <a:latin typeface="华文新魏" pitchFamily="2" charset="-122"/>
                <a:ea typeface="华文新魏" pitchFamily="2" charset="-122"/>
              </a:rPr>
              <a:t>军事战线</a:t>
            </a:r>
            <a:r>
              <a:rPr kumimoji="1" lang="zh-CN" altLang="en-US" sz="2400" b="1" dirty="0">
                <a:latin typeface="华文新魏" pitchFamily="2" charset="-122"/>
                <a:ea typeface="华文新魏" pitchFamily="2" charset="-122"/>
              </a:rPr>
              <a:t>上，而且在</a:t>
            </a:r>
            <a:r>
              <a:rPr kumimoji="1" lang="zh-CN" altLang="en-US" sz="2400" b="1" dirty="0">
                <a:solidFill>
                  <a:schemeClr val="accent1"/>
                </a:solidFill>
                <a:latin typeface="华文新魏" pitchFamily="2" charset="-122"/>
                <a:ea typeface="华文新魏" pitchFamily="2" charset="-122"/>
              </a:rPr>
              <a:t>政治战线</a:t>
            </a:r>
            <a:r>
              <a:rPr kumimoji="1" lang="zh-CN" altLang="en-US" sz="2400" b="1" dirty="0">
                <a:latin typeface="华文新魏" pitchFamily="2" charset="-122"/>
                <a:ea typeface="华文新魏" pitchFamily="2" charset="-122"/>
              </a:rPr>
              <a:t>上，国民党政府都打了败仗。</a:t>
            </a:r>
          </a:p>
        </p:txBody>
      </p:sp>
      <p:grpSp>
        <p:nvGrpSpPr>
          <p:cNvPr id="14" name="组合 13"/>
          <p:cNvGrpSpPr/>
          <p:nvPr/>
        </p:nvGrpSpPr>
        <p:grpSpPr>
          <a:xfrm>
            <a:off x="5724128" y="188640"/>
            <a:ext cx="3240360" cy="2581255"/>
            <a:chOff x="5724128" y="188640"/>
            <a:chExt cx="3240360" cy="2581255"/>
          </a:xfrm>
        </p:grpSpPr>
        <p:pic>
          <p:nvPicPr>
            <p:cNvPr id="162818" name="Picture 2" descr="https://timgsa.baidu.com/timg?image&amp;quality=80&amp;size=b9999_10000&amp;sec=1514818089016&amp;di=89eb338491c222119cdd239de996106e&amp;imgtype=0&amp;src=http%3A%2F%2Fa0.att.hudong.com%2F32%2F71%2F01300000167299129473710377042_s.jpg"/>
            <p:cNvPicPr>
              <a:picLocks noChangeAspect="1" noChangeArrowheads="1"/>
            </p:cNvPicPr>
            <p:nvPr/>
          </p:nvPicPr>
          <p:blipFill>
            <a:blip r:embed="rId3" cstate="print"/>
            <a:srcRect/>
            <a:stretch>
              <a:fillRect/>
            </a:stretch>
          </p:blipFill>
          <p:spPr bwMode="auto">
            <a:xfrm>
              <a:off x="5724128" y="188640"/>
              <a:ext cx="3240360" cy="2549084"/>
            </a:xfrm>
            <a:prstGeom prst="rect">
              <a:avLst/>
            </a:prstGeom>
            <a:noFill/>
          </p:spPr>
        </p:pic>
        <p:sp>
          <p:nvSpPr>
            <p:cNvPr id="13" name="矩形 12"/>
            <p:cNvSpPr/>
            <p:nvPr/>
          </p:nvSpPr>
          <p:spPr>
            <a:xfrm>
              <a:off x="6300192" y="2492896"/>
              <a:ext cx="2492990" cy="276999"/>
            </a:xfrm>
            <a:prstGeom prst="rect">
              <a:avLst/>
            </a:prstGeom>
          </p:spPr>
          <p:txBody>
            <a:bodyPr wrap="none">
              <a:spAutoFit/>
            </a:bodyPr>
            <a:lstStyle/>
            <a:p>
              <a:r>
                <a:rPr lang="zh-CN" altLang="en-US" sz="1200" b="1" dirty="0" smtClean="0">
                  <a:latin typeface="华文新魏" pitchFamily="2" charset="-122"/>
                  <a:ea typeface="华文新魏" pitchFamily="2" charset="-122"/>
                </a:rPr>
                <a:t>周恩来看望下关惨案中受伤的代表</a:t>
              </a:r>
              <a:endParaRPr lang="zh-CN" altLang="en-US" sz="1200" dirty="0"/>
            </a:p>
          </p:txBody>
        </p:sp>
      </p:grpSp>
      <p:sp>
        <p:nvSpPr>
          <p:cNvPr id="16" name="标题 1"/>
          <p:cNvSpPr>
            <a:spLocks noGrp="1"/>
          </p:cNvSpPr>
          <p:nvPr>
            <p:ph type="title"/>
          </p:nvPr>
        </p:nvSpPr>
        <p:spPr>
          <a:xfrm>
            <a:off x="251520" y="188640"/>
            <a:ext cx="5688632" cy="864096"/>
          </a:xfrm>
        </p:spPr>
        <p:txBody>
          <a:bodyPr/>
          <a:lstStyle/>
          <a:p>
            <a:r>
              <a:rPr lang="en-US" altLang="zh-CN" b="1" dirty="0" smtClean="0">
                <a:solidFill>
                  <a:schemeClr val="tx1"/>
                </a:solidFill>
                <a:ea typeface="华文新魏" pitchFamily="2" charset="-122"/>
              </a:rPr>
              <a:t>3</a:t>
            </a:r>
            <a:r>
              <a:rPr lang="zh-CN" altLang="en-US" b="1" dirty="0" smtClean="0">
                <a:solidFill>
                  <a:schemeClr val="tx1"/>
                </a:solidFill>
                <a:ea typeface="华文新魏" pitchFamily="2" charset="-122"/>
              </a:rPr>
              <a:t>、人民民主运动的发展</a:t>
            </a:r>
            <a:endParaRPr lang="zh-CN" altLang="en-US"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2"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slide(fromRigh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p:cNvGraphicFramePr>
            <a:graphicFrameLocks noGrp="1"/>
          </p:cNvGraphicFramePr>
          <p:nvPr/>
        </p:nvGraphicFramePr>
        <p:xfrm>
          <a:off x="251520" y="1844824"/>
          <a:ext cx="8424935" cy="4587240"/>
        </p:xfrm>
        <a:graphic>
          <a:graphicData uri="http://schemas.openxmlformats.org/drawingml/2006/table">
            <a:tbl>
              <a:tblPr/>
              <a:tblGrid>
                <a:gridCol w="2490850"/>
                <a:gridCol w="1391946"/>
                <a:gridCol w="1318686"/>
                <a:gridCol w="1537872"/>
                <a:gridCol w="1685581"/>
              </a:tblGrid>
              <a:tr h="304800">
                <a:tc>
                  <a:txBody>
                    <a:bodyPr/>
                    <a:lstStyle/>
                    <a:p>
                      <a:pPr algn="ctr">
                        <a:spcAft>
                          <a:spcPts val="0"/>
                        </a:spcAft>
                      </a:pPr>
                      <a:r>
                        <a:rPr lang="zh-CN" altLang="en-US" sz="2000" b="1" kern="100" dirty="0" smtClean="0">
                          <a:latin typeface="华文新魏" pitchFamily="2" charset="-122"/>
                          <a:ea typeface="华文新魏" pitchFamily="2" charset="-122"/>
                          <a:cs typeface="Times New Roman"/>
                        </a:rPr>
                        <a:t>名称</a:t>
                      </a:r>
                      <a:endParaRPr lang="en-US" sz="2000" b="1" kern="100" dirty="0">
                        <a:latin typeface="华文新魏" pitchFamily="2" charset="-122"/>
                        <a:ea typeface="华文新魏" pitchFamily="2" charset="-122"/>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altLang="en-US" sz="2000" b="1" kern="100" dirty="0" smtClean="0">
                          <a:latin typeface="华文新魏" pitchFamily="2" charset="-122"/>
                          <a:ea typeface="华文新魏" pitchFamily="2" charset="-122"/>
                          <a:cs typeface="Times New Roman"/>
                        </a:rPr>
                        <a:t>成立时间</a:t>
                      </a:r>
                      <a:endParaRPr lang="en-US" sz="2000" b="1" kern="100" dirty="0">
                        <a:latin typeface="华文新魏" pitchFamily="2" charset="-122"/>
                        <a:ea typeface="华文新魏" pitchFamily="2" charset="-122"/>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altLang="en-US" sz="2000" b="1" kern="100" dirty="0" smtClean="0">
                          <a:latin typeface="华文新魏" pitchFamily="2" charset="-122"/>
                          <a:ea typeface="华文新魏" pitchFamily="2" charset="-122"/>
                          <a:cs typeface="Times New Roman"/>
                        </a:rPr>
                        <a:t>创始人</a:t>
                      </a:r>
                      <a:endParaRPr lang="en-US" sz="2000" b="1" kern="100" dirty="0">
                        <a:latin typeface="华文新魏" pitchFamily="2" charset="-122"/>
                        <a:ea typeface="华文新魏" pitchFamily="2" charset="-122"/>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altLang="en-US" sz="2000" b="1" kern="100" dirty="0" smtClean="0">
                          <a:latin typeface="华文新魏" pitchFamily="2" charset="-122"/>
                          <a:ea typeface="华文新魏" pitchFamily="2" charset="-122"/>
                          <a:cs typeface="Times New Roman"/>
                        </a:rPr>
                        <a:t>地点</a:t>
                      </a:r>
                      <a:endParaRPr lang="en-US" sz="2000" b="1" kern="100" dirty="0">
                        <a:latin typeface="华文新魏" pitchFamily="2" charset="-122"/>
                        <a:ea typeface="华文新魏" pitchFamily="2" charset="-122"/>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altLang="en-US" sz="2000" b="1" kern="100" dirty="0" smtClean="0">
                          <a:latin typeface="华文新魏" pitchFamily="2" charset="-122"/>
                          <a:ea typeface="华文新魏" pitchFamily="2" charset="-122"/>
                          <a:cs typeface="Times New Roman"/>
                        </a:rPr>
                        <a:t>社会基础</a:t>
                      </a:r>
                      <a:endParaRPr lang="en-US" sz="2000" b="1" kern="100" dirty="0">
                        <a:latin typeface="华文新魏" pitchFamily="2" charset="-122"/>
                        <a:ea typeface="华文新魏" pitchFamily="2" charset="-122"/>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609600">
                <a:tc>
                  <a:txBody>
                    <a:bodyPr/>
                    <a:lstStyle/>
                    <a:p>
                      <a:pPr marL="0" marR="0" lvl="0" indent="0" algn="ctr" defTabSz="914400" rtl="0" eaLnBrk="1" fontAlgn="base" latinLnBrk="0" hangingPunct="1">
                        <a:lnSpc>
                          <a:spcPct val="75000"/>
                        </a:lnSpc>
                        <a:spcBef>
                          <a:spcPct val="20000"/>
                        </a:spcBef>
                        <a:spcAft>
                          <a:spcPct val="0"/>
                        </a:spcAft>
                        <a:buClr>
                          <a:schemeClr val="accent1"/>
                        </a:buClr>
                        <a:buSzPct val="65000"/>
                        <a:buFont typeface="Wingdings" pitchFamily="2" charset="2"/>
                        <a:buNone/>
                        <a:tabLst/>
                      </a:pPr>
                      <a:r>
                        <a:rPr kumimoji="0" lang="zh-CN" altLang="en-US" sz="2000" b="1" i="0" u="none" strike="noStrike" kern="1200" cap="none" normalizeH="0" baseline="0" dirty="0" smtClean="0">
                          <a:ln>
                            <a:noFill/>
                          </a:ln>
                          <a:solidFill>
                            <a:schemeClr val="tx1"/>
                          </a:solidFill>
                          <a:effectLst/>
                          <a:latin typeface="华文新魏" pitchFamily="2" charset="-122"/>
                          <a:ea typeface="华文新魏" pitchFamily="2" charset="-122"/>
                          <a:cs typeface="+mn-cs"/>
                        </a:rPr>
                        <a:t>中国国民党</a:t>
                      </a:r>
                    </a:p>
                    <a:p>
                      <a:pPr marL="0" marR="0" lvl="0" indent="0" algn="ctr" defTabSz="914400" rtl="0" eaLnBrk="1" fontAlgn="base" latinLnBrk="0" hangingPunct="1">
                        <a:lnSpc>
                          <a:spcPct val="75000"/>
                        </a:lnSpc>
                        <a:spcBef>
                          <a:spcPct val="20000"/>
                        </a:spcBef>
                        <a:spcAft>
                          <a:spcPct val="0"/>
                        </a:spcAft>
                        <a:buClr>
                          <a:schemeClr val="accent1"/>
                        </a:buClr>
                        <a:buSzPct val="65000"/>
                        <a:buFont typeface="Wingdings" pitchFamily="2" charset="2"/>
                        <a:buNone/>
                        <a:tabLst/>
                      </a:pPr>
                      <a:r>
                        <a:rPr kumimoji="0" lang="zh-CN" altLang="en-US" sz="2000" b="1" i="0" u="none" strike="noStrike" kern="1200" cap="none" normalizeH="0" baseline="0" dirty="0" smtClean="0">
                          <a:ln>
                            <a:noFill/>
                          </a:ln>
                          <a:solidFill>
                            <a:schemeClr val="tx1"/>
                          </a:solidFill>
                          <a:effectLst/>
                          <a:latin typeface="华文新魏" pitchFamily="2" charset="-122"/>
                          <a:ea typeface="华文新魏" pitchFamily="2" charset="-122"/>
                          <a:cs typeface="+mn-cs"/>
                        </a:rPr>
                        <a:t>革命委员会</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normalizeH="0" baseline="0" dirty="0" smtClean="0">
                          <a:ln>
                            <a:noFill/>
                          </a:ln>
                          <a:solidFill>
                            <a:schemeClr val="tx1"/>
                          </a:solidFill>
                          <a:effectLst/>
                          <a:latin typeface="华文新魏" pitchFamily="2" charset="-122"/>
                          <a:ea typeface="华文新魏" pitchFamily="2" charset="-122"/>
                          <a:cs typeface="+mn-cs"/>
                        </a:rPr>
                        <a:t>1948.1</a:t>
                      </a:r>
                    </a:p>
                    <a:p>
                      <a:pPr algn="ctr">
                        <a:spcAft>
                          <a:spcPts val="0"/>
                        </a:spcAft>
                      </a:pPr>
                      <a:endParaRPr kumimoji="0" lang="en-US" altLang="en-US" sz="2000" b="1" i="0" u="none" strike="noStrike" kern="1200" cap="none" normalizeH="0" baseline="0" dirty="0" smtClean="0">
                        <a:ln>
                          <a:noFill/>
                        </a:ln>
                        <a:solidFill>
                          <a:schemeClr val="tx1"/>
                        </a:solidFill>
                        <a:effectLst/>
                        <a:latin typeface="华文新魏" pitchFamily="2" charset="-122"/>
                        <a:ea typeface="华文新魏" pitchFamily="2"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75000"/>
                        </a:lnSpc>
                        <a:spcBef>
                          <a:spcPct val="20000"/>
                        </a:spcBef>
                        <a:spcAft>
                          <a:spcPct val="0"/>
                        </a:spcAft>
                        <a:buClr>
                          <a:schemeClr val="accent1"/>
                        </a:buClr>
                        <a:buSzPct val="65000"/>
                        <a:buFont typeface="Wingdings" pitchFamily="2" charset="2"/>
                        <a:buNone/>
                        <a:tabLst/>
                      </a:pPr>
                      <a:r>
                        <a:rPr kumimoji="0" lang="zh-CN" altLang="en-US" sz="2000" b="1" i="0" u="none" strike="noStrike" kern="1200" cap="none" normalizeH="0" baseline="0" dirty="0" smtClean="0">
                          <a:ln>
                            <a:noFill/>
                          </a:ln>
                          <a:solidFill>
                            <a:schemeClr val="tx1"/>
                          </a:solidFill>
                          <a:effectLst/>
                          <a:latin typeface="华文新魏" pitchFamily="2" charset="-122"/>
                          <a:ea typeface="华文新魏" pitchFamily="2" charset="-122"/>
                          <a:cs typeface="+mn-cs"/>
                        </a:rPr>
                        <a:t>李济深</a:t>
                      </a:r>
                    </a:p>
                    <a:p>
                      <a:pPr marL="0" marR="0" lvl="0" indent="0" algn="ctr" defTabSz="914400" rtl="0" eaLnBrk="1" fontAlgn="base" latinLnBrk="0" hangingPunct="1">
                        <a:lnSpc>
                          <a:spcPct val="75000"/>
                        </a:lnSpc>
                        <a:spcBef>
                          <a:spcPct val="20000"/>
                        </a:spcBef>
                        <a:spcAft>
                          <a:spcPct val="0"/>
                        </a:spcAft>
                        <a:buClr>
                          <a:schemeClr val="accent1"/>
                        </a:buClr>
                        <a:buSzPct val="65000"/>
                        <a:buFont typeface="Wingdings" pitchFamily="2" charset="2"/>
                        <a:buNone/>
                        <a:tabLst/>
                      </a:pPr>
                      <a:r>
                        <a:rPr kumimoji="0" lang="zh-CN" altLang="en-US" sz="2000" b="1" i="0" u="none" strike="noStrike" kern="1200" cap="none" normalizeH="0" baseline="0" dirty="0" smtClean="0">
                          <a:ln>
                            <a:noFill/>
                          </a:ln>
                          <a:solidFill>
                            <a:schemeClr val="tx1"/>
                          </a:solidFill>
                          <a:effectLst/>
                          <a:latin typeface="华文新魏" pitchFamily="2" charset="-122"/>
                          <a:ea typeface="华文新魏" pitchFamily="2" charset="-122"/>
                          <a:cs typeface="+mn-cs"/>
                        </a:rPr>
                        <a:t>宋庆龄</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75000"/>
                        </a:lnSpc>
                        <a:spcBef>
                          <a:spcPct val="0"/>
                        </a:spcBef>
                        <a:spcAft>
                          <a:spcPct val="0"/>
                        </a:spcAft>
                        <a:buClr>
                          <a:schemeClr val="accent1"/>
                        </a:buClr>
                        <a:buSzPct val="65000"/>
                        <a:buFont typeface="Wingdings" pitchFamily="2" charset="2"/>
                        <a:buNone/>
                        <a:tabLst/>
                      </a:pPr>
                      <a:endParaRPr kumimoji="0" lang="en-US" altLang="zh-CN" sz="2000" b="1" i="0" u="none" strike="noStrike" kern="1200" cap="none" normalizeH="0" baseline="0" dirty="0" smtClean="0">
                        <a:ln>
                          <a:noFill/>
                        </a:ln>
                        <a:solidFill>
                          <a:schemeClr val="tx1"/>
                        </a:solidFill>
                        <a:effectLst/>
                        <a:latin typeface="华文新魏" pitchFamily="2" charset="-122"/>
                        <a:ea typeface="华文新魏" pitchFamily="2" charset="-122"/>
                        <a:cs typeface="+mn-cs"/>
                      </a:endParaRPr>
                    </a:p>
                    <a:p>
                      <a:pPr marL="0" marR="0" lvl="0" indent="0" algn="ctr" defTabSz="914400" rtl="0" eaLnBrk="1" fontAlgn="base" latinLnBrk="0" hangingPunct="1">
                        <a:lnSpc>
                          <a:spcPct val="75000"/>
                        </a:lnSpc>
                        <a:spcBef>
                          <a:spcPct val="0"/>
                        </a:spcBef>
                        <a:spcAft>
                          <a:spcPct val="0"/>
                        </a:spcAft>
                        <a:buClr>
                          <a:schemeClr val="accent1"/>
                        </a:buClr>
                        <a:buSzPct val="65000"/>
                        <a:buFont typeface="Wingdings" pitchFamily="2" charset="2"/>
                        <a:buNone/>
                        <a:tabLst/>
                      </a:pPr>
                      <a:r>
                        <a:rPr kumimoji="0" lang="zh-CN" altLang="en-US" sz="2000" b="1" i="0" u="none" strike="noStrike" kern="1200" cap="none" normalizeH="0" baseline="0" dirty="0" smtClean="0">
                          <a:ln>
                            <a:noFill/>
                          </a:ln>
                          <a:solidFill>
                            <a:schemeClr val="tx1"/>
                          </a:solidFill>
                          <a:effectLst/>
                          <a:latin typeface="华文新魏" pitchFamily="2" charset="-122"/>
                          <a:ea typeface="华文新魏" pitchFamily="2" charset="-122"/>
                          <a:cs typeface="+mn-cs"/>
                        </a:rPr>
                        <a:t>香港</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8">
                  <a:txBody>
                    <a:bodyPr/>
                    <a:lstStyle/>
                    <a:p>
                      <a:pPr marL="0" marR="0" lvl="0" indent="0" algn="ctr" defTabSz="914400" rtl="0" eaLnBrk="1" fontAlgn="base" latinLnBrk="0" hangingPunct="1">
                        <a:lnSpc>
                          <a:spcPct val="75000"/>
                        </a:lnSpc>
                        <a:spcBef>
                          <a:spcPct val="0"/>
                        </a:spcBef>
                        <a:spcAft>
                          <a:spcPct val="0"/>
                        </a:spcAft>
                        <a:buClr>
                          <a:schemeClr val="accent1"/>
                        </a:buClr>
                        <a:buSzPct val="65000"/>
                        <a:buFont typeface="Wingdings" pitchFamily="2" charset="2"/>
                        <a:buNone/>
                        <a:tabLst/>
                      </a:pPr>
                      <a:endParaRPr kumimoji="0" lang="en-US" altLang="zh-CN" sz="2000" b="1" i="0" u="none" strike="noStrike" cap="none" normalizeH="0" baseline="0" dirty="0" smtClean="0">
                        <a:ln>
                          <a:noFill/>
                        </a:ln>
                        <a:solidFill>
                          <a:srgbClr val="000066"/>
                        </a:solidFill>
                        <a:effectLst/>
                        <a:latin typeface="华文新魏" pitchFamily="2" charset="-122"/>
                        <a:ea typeface="华文新魏" pitchFamily="2" charset="-122"/>
                      </a:endParaRPr>
                    </a:p>
                    <a:p>
                      <a:pPr marL="0" marR="0" lvl="0" indent="0" algn="ctr" defTabSz="914400" rtl="0" eaLnBrk="1" fontAlgn="base" latinLnBrk="0" hangingPunct="1">
                        <a:lnSpc>
                          <a:spcPct val="75000"/>
                        </a:lnSpc>
                        <a:spcBef>
                          <a:spcPct val="0"/>
                        </a:spcBef>
                        <a:spcAft>
                          <a:spcPct val="0"/>
                        </a:spcAft>
                        <a:buClr>
                          <a:schemeClr val="accent1"/>
                        </a:buClr>
                        <a:buSzPct val="65000"/>
                        <a:buFont typeface="Wingdings" pitchFamily="2" charset="2"/>
                        <a:buNone/>
                        <a:tabLst/>
                      </a:pPr>
                      <a:r>
                        <a:rPr kumimoji="0" lang="zh-CN" altLang="en-US" sz="2400" b="1" i="0" u="none" strike="noStrike" cap="none" normalizeH="0" baseline="0" dirty="0" smtClean="0">
                          <a:ln>
                            <a:noFill/>
                          </a:ln>
                          <a:solidFill>
                            <a:schemeClr val="tx1"/>
                          </a:solidFill>
                          <a:effectLst/>
                          <a:latin typeface="华文新魏" pitchFamily="2" charset="-122"/>
                          <a:ea typeface="华文新魏" pitchFamily="2" charset="-122"/>
                        </a:rPr>
                        <a:t>各民主党派形成时的社会基础，主要是民族资产阶级、城市小资产阶级及其知识分子，以及其他爱国民主分子。</a:t>
                      </a:r>
                    </a:p>
                    <a:p>
                      <a:pPr marL="0" marR="0" lvl="0" indent="0" algn="ctr" defTabSz="914400" rtl="0" eaLnBrk="1" fontAlgn="base" latinLnBrk="0" hangingPunct="1">
                        <a:lnSpc>
                          <a:spcPct val="75000"/>
                        </a:lnSpc>
                        <a:spcBef>
                          <a:spcPct val="0"/>
                        </a:spcBef>
                        <a:spcAft>
                          <a:spcPct val="0"/>
                        </a:spcAft>
                        <a:buClr>
                          <a:schemeClr val="accent1"/>
                        </a:buClr>
                        <a:buSzPct val="65000"/>
                        <a:buFont typeface="Wingdings" pitchFamily="2" charset="2"/>
                        <a:buNone/>
                        <a:tabLst/>
                      </a:pPr>
                      <a:endParaRPr kumimoji="0" lang="zh-CN" altLang="en-US" sz="2000" b="1" i="0" u="none" strike="noStrike" cap="none" normalizeH="0" baseline="0" dirty="0" smtClean="0">
                        <a:ln>
                          <a:noFill/>
                        </a:ln>
                        <a:solidFill>
                          <a:schemeClr val="tx1"/>
                        </a:solidFill>
                        <a:effectLst/>
                        <a:latin typeface="华文新魏" pitchFamily="2" charset="-122"/>
                        <a:ea typeface="华文新魏" pitchFamily="2" charset="-122"/>
                      </a:endParaRPr>
                    </a:p>
                    <a:p>
                      <a:pPr marL="0" marR="0" lvl="0" indent="0" algn="ctr" defTabSz="914400" rtl="0" eaLnBrk="1" fontAlgn="base" latinLnBrk="0" hangingPunct="1">
                        <a:lnSpc>
                          <a:spcPct val="75000"/>
                        </a:lnSpc>
                        <a:spcBef>
                          <a:spcPct val="0"/>
                        </a:spcBef>
                        <a:spcAft>
                          <a:spcPct val="0"/>
                        </a:spcAft>
                        <a:buClr>
                          <a:schemeClr val="accent1"/>
                        </a:buClr>
                        <a:buSzPct val="65000"/>
                        <a:buFont typeface="Wingdings" pitchFamily="2" charset="2"/>
                        <a:buNone/>
                        <a:tabLst/>
                      </a:pPr>
                      <a:endParaRPr kumimoji="0" lang="en-US" altLang="zh-CN" sz="2000" b="1" i="0" u="none" strike="noStrike" cap="none" normalizeH="0" baseline="0" dirty="0" smtClean="0">
                        <a:ln>
                          <a:noFill/>
                        </a:ln>
                        <a:solidFill>
                          <a:srgbClr val="000066"/>
                        </a:solidFill>
                        <a:effectLst/>
                        <a:latin typeface="华文新魏" pitchFamily="2" charset="-122"/>
                        <a:ea typeface="华文新魏" pitchFamily="2" charset="-122"/>
                      </a:endParaRPr>
                    </a:p>
                    <a:p>
                      <a:pPr algn="ctr">
                        <a:spcAft>
                          <a:spcPts val="0"/>
                        </a:spcAft>
                      </a:pPr>
                      <a:endParaRPr lang="en-US" sz="2000" b="1" kern="100" dirty="0">
                        <a:latin typeface="华文新魏" pitchFamily="2" charset="-122"/>
                        <a:ea typeface="华文新魏" pitchFamily="2" charset="-122"/>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6096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normalizeH="0" baseline="0" dirty="0" smtClean="0">
                          <a:ln>
                            <a:noFill/>
                          </a:ln>
                          <a:solidFill>
                            <a:schemeClr val="tx1"/>
                          </a:solidFill>
                          <a:effectLst/>
                          <a:latin typeface="华文新魏" pitchFamily="2" charset="-122"/>
                          <a:ea typeface="华文新魏" pitchFamily="2" charset="-122"/>
                          <a:cs typeface="+mn-cs"/>
                        </a:rPr>
                        <a:t>中国民主同盟</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normalizeH="0" baseline="0" dirty="0" smtClean="0">
                          <a:ln>
                            <a:noFill/>
                          </a:ln>
                          <a:solidFill>
                            <a:schemeClr val="tx1"/>
                          </a:solidFill>
                          <a:effectLst/>
                          <a:latin typeface="华文新魏" pitchFamily="2" charset="-122"/>
                          <a:ea typeface="华文新魏" pitchFamily="2" charset="-122"/>
                          <a:cs typeface="+mn-cs"/>
                        </a:rPr>
                        <a:t>1941.3</a:t>
                      </a:r>
                    </a:p>
                    <a:p>
                      <a:pPr algn="ctr">
                        <a:spcAft>
                          <a:spcPts val="0"/>
                        </a:spcAft>
                      </a:pPr>
                      <a:endParaRPr kumimoji="0" lang="en-US" altLang="en-US" sz="2000" b="1" i="0" u="none" strike="noStrike" kern="1200" cap="none" normalizeH="0" baseline="0" dirty="0" smtClean="0">
                        <a:ln>
                          <a:noFill/>
                        </a:ln>
                        <a:solidFill>
                          <a:schemeClr val="tx1"/>
                        </a:solidFill>
                        <a:effectLst/>
                        <a:latin typeface="华文新魏" pitchFamily="2" charset="-122"/>
                        <a:ea typeface="华文新魏" pitchFamily="2"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75000"/>
                        </a:lnSpc>
                        <a:spcBef>
                          <a:spcPct val="20000"/>
                        </a:spcBef>
                        <a:spcAft>
                          <a:spcPct val="0"/>
                        </a:spcAft>
                        <a:buClr>
                          <a:schemeClr val="accent1"/>
                        </a:buClr>
                        <a:buSzPct val="65000"/>
                        <a:buFont typeface="Wingdings" pitchFamily="2" charset="2"/>
                        <a:buNone/>
                        <a:tabLst/>
                      </a:pPr>
                      <a:r>
                        <a:rPr kumimoji="0" lang="zh-CN" altLang="en-US" sz="2000" b="1" i="0" u="none" strike="noStrike" kern="1200" cap="none" normalizeH="0" baseline="0" dirty="0" smtClean="0">
                          <a:ln>
                            <a:noFill/>
                          </a:ln>
                          <a:solidFill>
                            <a:schemeClr val="tx1"/>
                          </a:solidFill>
                          <a:effectLst/>
                          <a:latin typeface="华文新魏" pitchFamily="2" charset="-122"/>
                          <a:ea typeface="华文新魏" pitchFamily="2" charset="-122"/>
                          <a:cs typeface="+mn-cs"/>
                        </a:rPr>
                        <a:t>黄炎培 </a:t>
                      </a:r>
                    </a:p>
                    <a:p>
                      <a:pPr marL="0" marR="0" lvl="0" indent="0" algn="ctr" defTabSz="914400" rtl="0" eaLnBrk="1" fontAlgn="base" latinLnBrk="0" hangingPunct="1">
                        <a:lnSpc>
                          <a:spcPct val="75000"/>
                        </a:lnSpc>
                        <a:spcBef>
                          <a:spcPct val="20000"/>
                        </a:spcBef>
                        <a:spcAft>
                          <a:spcPct val="0"/>
                        </a:spcAft>
                        <a:buClr>
                          <a:schemeClr val="accent1"/>
                        </a:buClr>
                        <a:buSzPct val="65000"/>
                        <a:buFont typeface="Wingdings" pitchFamily="2" charset="2"/>
                        <a:buNone/>
                        <a:tabLst/>
                      </a:pPr>
                      <a:r>
                        <a:rPr kumimoji="0" lang="zh-CN" altLang="en-US" sz="2000" b="1" i="0" u="none" strike="noStrike" kern="1200" cap="none" normalizeH="0" baseline="0" dirty="0" smtClean="0">
                          <a:ln>
                            <a:noFill/>
                          </a:ln>
                          <a:solidFill>
                            <a:schemeClr val="tx1"/>
                          </a:solidFill>
                          <a:effectLst/>
                          <a:latin typeface="华文新魏" pitchFamily="2" charset="-122"/>
                          <a:ea typeface="华文新魏" pitchFamily="2" charset="-122"/>
                          <a:cs typeface="+mn-cs"/>
                        </a:rPr>
                        <a:t>张  澜</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75000"/>
                        </a:lnSpc>
                        <a:spcBef>
                          <a:spcPct val="0"/>
                        </a:spcBef>
                        <a:spcAft>
                          <a:spcPct val="0"/>
                        </a:spcAft>
                        <a:buClr>
                          <a:schemeClr val="accent1"/>
                        </a:buClr>
                        <a:buSzPct val="65000"/>
                        <a:buFont typeface="Wingdings" pitchFamily="2" charset="2"/>
                        <a:buNone/>
                        <a:tabLst/>
                      </a:pPr>
                      <a:r>
                        <a:rPr kumimoji="0" lang="zh-CN" altLang="en-US" sz="2000" b="1" i="0" u="none" strike="noStrike" kern="1200" cap="none" normalizeH="0" baseline="0" dirty="0" smtClean="0">
                          <a:ln>
                            <a:noFill/>
                          </a:ln>
                          <a:solidFill>
                            <a:schemeClr val="tx1"/>
                          </a:solidFill>
                          <a:effectLst/>
                          <a:latin typeface="华文新魏" pitchFamily="2" charset="-122"/>
                          <a:ea typeface="华文新魏" pitchFamily="2" charset="-122"/>
                          <a:cs typeface="+mn-cs"/>
                        </a:rPr>
                        <a:t>重庆</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pPr algn="just">
                        <a:spcAft>
                          <a:spcPts val="0"/>
                        </a:spcAft>
                      </a:pPr>
                      <a:endParaRPr lang="en-US" sz="1050" kern="100" dirty="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6096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normalizeH="0" baseline="0" dirty="0" smtClean="0">
                          <a:ln>
                            <a:noFill/>
                          </a:ln>
                          <a:solidFill>
                            <a:schemeClr val="tx1"/>
                          </a:solidFill>
                          <a:effectLst/>
                          <a:latin typeface="华文新魏" pitchFamily="2" charset="-122"/>
                          <a:ea typeface="华文新魏" pitchFamily="2" charset="-122"/>
                          <a:cs typeface="+mn-cs"/>
                        </a:rPr>
                        <a:t>中国民主建国会</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normalizeH="0" baseline="0" dirty="0" smtClean="0">
                          <a:ln>
                            <a:noFill/>
                          </a:ln>
                          <a:solidFill>
                            <a:schemeClr val="tx1"/>
                          </a:solidFill>
                          <a:effectLst/>
                          <a:latin typeface="华文新魏" pitchFamily="2" charset="-122"/>
                          <a:ea typeface="华文新魏" pitchFamily="2" charset="-122"/>
                          <a:cs typeface="+mn-cs"/>
                        </a:rPr>
                        <a:t>1945.12</a:t>
                      </a:r>
                    </a:p>
                    <a:p>
                      <a:pPr algn="ctr">
                        <a:spcAft>
                          <a:spcPts val="0"/>
                        </a:spcAft>
                      </a:pPr>
                      <a:endParaRPr kumimoji="0" lang="en-US" altLang="en-US" sz="2000" b="1" i="0" u="none" strike="noStrike" kern="1200" cap="none" normalizeH="0" baseline="0" dirty="0" smtClean="0">
                        <a:ln>
                          <a:noFill/>
                        </a:ln>
                        <a:solidFill>
                          <a:schemeClr val="tx1"/>
                        </a:solidFill>
                        <a:effectLst/>
                        <a:latin typeface="华文新魏" pitchFamily="2" charset="-122"/>
                        <a:ea typeface="华文新魏" pitchFamily="2" charset="-122"/>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75000"/>
                        </a:lnSpc>
                        <a:spcBef>
                          <a:spcPct val="0"/>
                        </a:spcBef>
                        <a:spcAft>
                          <a:spcPct val="0"/>
                        </a:spcAft>
                        <a:buClr>
                          <a:schemeClr val="accent1"/>
                        </a:buClr>
                        <a:buSzPct val="65000"/>
                        <a:buFont typeface="Wingdings" pitchFamily="2" charset="2"/>
                        <a:buNone/>
                        <a:tabLst/>
                      </a:pPr>
                      <a:r>
                        <a:rPr kumimoji="0" lang="zh-CN" altLang="en-US" sz="2000" b="1" i="0" u="none" strike="noStrike" kern="1200" cap="none" normalizeH="0" baseline="0" dirty="0" smtClean="0">
                          <a:ln>
                            <a:noFill/>
                          </a:ln>
                          <a:solidFill>
                            <a:schemeClr val="tx1"/>
                          </a:solidFill>
                          <a:effectLst/>
                          <a:latin typeface="华文新魏" pitchFamily="2" charset="-122"/>
                          <a:ea typeface="华文新魏" pitchFamily="2" charset="-122"/>
                          <a:cs typeface="+mn-cs"/>
                        </a:rPr>
                        <a:t>黄炎培</a:t>
                      </a:r>
                    </a:p>
                    <a:p>
                      <a:pPr marL="0" marR="0" lvl="0" indent="0" algn="ctr" defTabSz="914400" rtl="0" eaLnBrk="1" fontAlgn="base" latinLnBrk="0" hangingPunct="1">
                        <a:lnSpc>
                          <a:spcPct val="75000"/>
                        </a:lnSpc>
                        <a:spcBef>
                          <a:spcPct val="0"/>
                        </a:spcBef>
                        <a:spcAft>
                          <a:spcPct val="0"/>
                        </a:spcAft>
                        <a:buClr>
                          <a:schemeClr val="accent1"/>
                        </a:buClr>
                        <a:buSzPct val="65000"/>
                        <a:buFont typeface="Wingdings" pitchFamily="2" charset="2"/>
                        <a:buNone/>
                        <a:tabLst/>
                      </a:pPr>
                      <a:r>
                        <a:rPr kumimoji="0" lang="zh-CN" altLang="en-US" sz="2000" b="1" i="0" u="none" strike="noStrike" kern="1200" cap="none" normalizeH="0" baseline="0" dirty="0" smtClean="0">
                          <a:ln>
                            <a:noFill/>
                          </a:ln>
                          <a:solidFill>
                            <a:schemeClr val="tx1"/>
                          </a:solidFill>
                          <a:effectLst/>
                          <a:latin typeface="华文新魏" pitchFamily="2" charset="-122"/>
                          <a:ea typeface="华文新魏" pitchFamily="2" charset="-122"/>
                          <a:cs typeface="+mn-cs"/>
                        </a:rPr>
                        <a:t>胡厥文</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50000"/>
                        </a:spcBef>
                        <a:spcAft>
                          <a:spcPct val="0"/>
                        </a:spcAft>
                        <a:buClrTx/>
                        <a:buSzTx/>
                        <a:buFontTx/>
                        <a:buNone/>
                        <a:tabLst/>
                      </a:pPr>
                      <a:r>
                        <a:rPr kumimoji="0" lang="zh-CN" altLang="en-US" sz="2000" b="1" i="0" u="none" strike="noStrike" kern="1200" cap="none" normalizeH="0" baseline="0" dirty="0" smtClean="0">
                          <a:ln>
                            <a:noFill/>
                          </a:ln>
                          <a:solidFill>
                            <a:schemeClr val="tx1"/>
                          </a:solidFill>
                          <a:effectLst/>
                          <a:latin typeface="华文新魏" pitchFamily="2" charset="-122"/>
                          <a:ea typeface="华文新魏" pitchFamily="2" charset="-122"/>
                          <a:cs typeface="+mn-cs"/>
                        </a:rPr>
                        <a:t>重庆</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pPr algn="just">
                        <a:spcAft>
                          <a:spcPts val="0"/>
                        </a:spcAft>
                      </a:pPr>
                      <a:endParaRPr lang="en-US" sz="1050" kern="100" dirty="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438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normalizeH="0" baseline="0" dirty="0" smtClean="0">
                          <a:ln>
                            <a:noFill/>
                          </a:ln>
                          <a:solidFill>
                            <a:schemeClr val="tx1"/>
                          </a:solidFill>
                          <a:effectLst/>
                          <a:latin typeface="华文新魏" pitchFamily="2" charset="-122"/>
                          <a:ea typeface="华文新魏" pitchFamily="2" charset="-122"/>
                          <a:cs typeface="+mn-cs"/>
                        </a:rPr>
                        <a:t>中国民主促进会</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75000"/>
                        </a:lnSpc>
                        <a:spcBef>
                          <a:spcPct val="0"/>
                        </a:spcBef>
                        <a:spcAft>
                          <a:spcPct val="0"/>
                        </a:spcAft>
                        <a:buClr>
                          <a:schemeClr val="accent1"/>
                        </a:buClr>
                        <a:buSzPct val="65000"/>
                        <a:buFont typeface="Wingdings" pitchFamily="2" charset="2"/>
                        <a:buNone/>
                        <a:tabLst/>
                      </a:pPr>
                      <a:r>
                        <a:rPr kumimoji="0" lang="en-US" altLang="zh-CN" sz="2000" b="1" i="0" u="none" strike="noStrike" kern="1200" cap="none" normalizeH="0" baseline="0" dirty="0" smtClean="0">
                          <a:ln>
                            <a:noFill/>
                          </a:ln>
                          <a:solidFill>
                            <a:schemeClr val="tx1"/>
                          </a:solidFill>
                          <a:effectLst/>
                          <a:latin typeface="华文新魏" pitchFamily="2" charset="-122"/>
                          <a:ea typeface="华文新魏" pitchFamily="2" charset="-122"/>
                          <a:cs typeface="+mn-cs"/>
                        </a:rPr>
                        <a:t>1945.12</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75000"/>
                        </a:lnSpc>
                        <a:spcBef>
                          <a:spcPct val="20000"/>
                        </a:spcBef>
                        <a:spcAft>
                          <a:spcPct val="0"/>
                        </a:spcAft>
                        <a:buClr>
                          <a:schemeClr val="accent1"/>
                        </a:buClr>
                        <a:buSzPct val="65000"/>
                        <a:buFont typeface="Wingdings" pitchFamily="2" charset="2"/>
                        <a:buNone/>
                        <a:tabLst/>
                      </a:pPr>
                      <a:r>
                        <a:rPr kumimoji="0" lang="zh-CN" altLang="en-US" sz="2000" b="1" i="0" u="none" strike="noStrike" kern="1200" cap="none" normalizeH="0" baseline="0" dirty="0" smtClean="0">
                          <a:ln>
                            <a:noFill/>
                          </a:ln>
                          <a:solidFill>
                            <a:schemeClr val="tx1"/>
                          </a:solidFill>
                          <a:effectLst/>
                          <a:latin typeface="华文新魏" pitchFamily="2" charset="-122"/>
                          <a:ea typeface="华文新魏" pitchFamily="2" charset="-122"/>
                          <a:cs typeface="+mn-cs"/>
                        </a:rPr>
                        <a:t>马叙伦</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75000"/>
                        </a:lnSpc>
                        <a:spcBef>
                          <a:spcPct val="0"/>
                        </a:spcBef>
                        <a:spcAft>
                          <a:spcPct val="0"/>
                        </a:spcAft>
                        <a:buClr>
                          <a:schemeClr val="accent1"/>
                        </a:buClr>
                        <a:buSzPct val="65000"/>
                        <a:buFont typeface="Wingdings" pitchFamily="2" charset="2"/>
                        <a:buNone/>
                        <a:tabLst/>
                      </a:pPr>
                      <a:r>
                        <a:rPr kumimoji="0" lang="zh-CN" altLang="en-US" sz="2000" b="1" i="0" u="none" strike="noStrike" kern="1200" cap="none" normalizeH="0" baseline="0" dirty="0" smtClean="0">
                          <a:ln>
                            <a:noFill/>
                          </a:ln>
                          <a:solidFill>
                            <a:schemeClr val="tx1"/>
                          </a:solidFill>
                          <a:effectLst/>
                          <a:latin typeface="华文新魏" pitchFamily="2" charset="-122"/>
                          <a:ea typeface="华文新魏" pitchFamily="2" charset="-122"/>
                          <a:cs typeface="+mn-cs"/>
                        </a:rPr>
                        <a:t>上海</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pPr algn="just">
                        <a:spcAft>
                          <a:spcPts val="0"/>
                        </a:spcAft>
                      </a:pPr>
                      <a:endParaRPr lang="en-US" sz="1050" kern="100" dirty="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6096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normalizeH="0" baseline="0" dirty="0" smtClean="0">
                          <a:ln>
                            <a:noFill/>
                          </a:ln>
                          <a:solidFill>
                            <a:schemeClr val="tx1"/>
                          </a:solidFill>
                          <a:effectLst/>
                          <a:latin typeface="华文新魏" pitchFamily="2" charset="-122"/>
                          <a:ea typeface="华文新魏" pitchFamily="2" charset="-122"/>
                          <a:cs typeface="+mn-cs"/>
                        </a:rPr>
                        <a:t>中国农工民主党</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75000"/>
                        </a:lnSpc>
                        <a:spcBef>
                          <a:spcPct val="0"/>
                        </a:spcBef>
                        <a:spcAft>
                          <a:spcPct val="0"/>
                        </a:spcAft>
                        <a:buClr>
                          <a:schemeClr val="accent1"/>
                        </a:buClr>
                        <a:buSzPct val="65000"/>
                        <a:buFont typeface="Wingdings" pitchFamily="2" charset="2"/>
                        <a:buNone/>
                        <a:tabLst/>
                      </a:pPr>
                      <a:endParaRPr kumimoji="0" lang="en-US" altLang="zh-CN" sz="2000" b="1" i="0" u="none" strike="noStrike" kern="1200" cap="none" normalizeH="0" baseline="0" dirty="0" smtClean="0">
                        <a:ln>
                          <a:noFill/>
                        </a:ln>
                        <a:solidFill>
                          <a:schemeClr val="tx1"/>
                        </a:solidFill>
                        <a:effectLst/>
                        <a:latin typeface="华文新魏" pitchFamily="2" charset="-122"/>
                        <a:ea typeface="华文新魏" pitchFamily="2" charset="-122"/>
                        <a:cs typeface="+mn-cs"/>
                      </a:endParaRPr>
                    </a:p>
                    <a:p>
                      <a:pPr marL="0" marR="0" lvl="0" indent="0" algn="ctr" defTabSz="914400" rtl="0" eaLnBrk="1" fontAlgn="base" latinLnBrk="0" hangingPunct="1">
                        <a:lnSpc>
                          <a:spcPct val="75000"/>
                        </a:lnSpc>
                        <a:spcBef>
                          <a:spcPct val="0"/>
                        </a:spcBef>
                        <a:spcAft>
                          <a:spcPct val="0"/>
                        </a:spcAft>
                        <a:buClr>
                          <a:schemeClr val="accent1"/>
                        </a:buClr>
                        <a:buSzPct val="65000"/>
                        <a:buFont typeface="Wingdings" pitchFamily="2" charset="2"/>
                        <a:buNone/>
                        <a:tabLst/>
                      </a:pPr>
                      <a:r>
                        <a:rPr kumimoji="0" lang="en-US" altLang="zh-CN" sz="2000" b="1" i="0" u="none" strike="noStrike" kern="1200" cap="none" normalizeH="0" baseline="0" dirty="0" smtClean="0">
                          <a:ln>
                            <a:noFill/>
                          </a:ln>
                          <a:solidFill>
                            <a:schemeClr val="tx1"/>
                          </a:solidFill>
                          <a:effectLst/>
                          <a:latin typeface="华文新魏" pitchFamily="2" charset="-122"/>
                          <a:ea typeface="华文新魏" pitchFamily="2" charset="-122"/>
                          <a:cs typeface="+mn-cs"/>
                        </a:rPr>
                        <a:t>1928.8</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75000"/>
                        </a:lnSpc>
                        <a:spcBef>
                          <a:spcPct val="20000"/>
                        </a:spcBef>
                        <a:spcAft>
                          <a:spcPct val="0"/>
                        </a:spcAft>
                        <a:buClr>
                          <a:schemeClr val="accent1"/>
                        </a:buClr>
                        <a:buSzPct val="65000"/>
                        <a:buFont typeface="Wingdings" pitchFamily="2" charset="2"/>
                        <a:buNone/>
                        <a:tabLst/>
                      </a:pPr>
                      <a:r>
                        <a:rPr kumimoji="0" lang="zh-CN" altLang="en-US" sz="2000" b="1" i="0" u="none" strike="noStrike" kern="1200" cap="none" normalizeH="0" baseline="0" dirty="0" smtClean="0">
                          <a:ln>
                            <a:noFill/>
                          </a:ln>
                          <a:solidFill>
                            <a:schemeClr val="tx1"/>
                          </a:solidFill>
                          <a:effectLst/>
                          <a:latin typeface="华文新魏" pitchFamily="2" charset="-122"/>
                          <a:ea typeface="华文新魏" pitchFamily="2" charset="-122"/>
                          <a:cs typeface="+mn-cs"/>
                        </a:rPr>
                        <a:t>邓演达</a:t>
                      </a:r>
                    </a:p>
                    <a:p>
                      <a:pPr marL="0" marR="0" lvl="0" indent="0" algn="ctr" defTabSz="914400" rtl="0" eaLnBrk="1" fontAlgn="base" latinLnBrk="0" hangingPunct="1">
                        <a:lnSpc>
                          <a:spcPct val="75000"/>
                        </a:lnSpc>
                        <a:spcBef>
                          <a:spcPct val="20000"/>
                        </a:spcBef>
                        <a:spcAft>
                          <a:spcPct val="0"/>
                        </a:spcAft>
                        <a:buClr>
                          <a:schemeClr val="accent1"/>
                        </a:buClr>
                        <a:buSzPct val="65000"/>
                        <a:buFont typeface="Wingdings" pitchFamily="2" charset="2"/>
                        <a:buNone/>
                        <a:tabLst/>
                      </a:pPr>
                      <a:r>
                        <a:rPr kumimoji="0" lang="zh-CN" altLang="en-US" sz="2000" b="1" i="0" u="none" strike="noStrike" kern="1200" cap="none" normalizeH="0" baseline="0" dirty="0" smtClean="0">
                          <a:ln>
                            <a:noFill/>
                          </a:ln>
                          <a:solidFill>
                            <a:schemeClr val="tx1"/>
                          </a:solidFill>
                          <a:effectLst/>
                          <a:latin typeface="华文新魏" pitchFamily="2" charset="-122"/>
                          <a:ea typeface="华文新魏" pitchFamily="2" charset="-122"/>
                          <a:cs typeface="+mn-cs"/>
                        </a:rPr>
                        <a:t>章伯钧</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75000"/>
                        </a:lnSpc>
                        <a:spcBef>
                          <a:spcPct val="0"/>
                        </a:spcBef>
                        <a:spcAft>
                          <a:spcPct val="0"/>
                        </a:spcAft>
                        <a:buClr>
                          <a:schemeClr val="accent1"/>
                        </a:buClr>
                        <a:buSzPct val="65000"/>
                        <a:buFont typeface="Wingdings" pitchFamily="2" charset="2"/>
                        <a:buNone/>
                        <a:tabLst/>
                      </a:pPr>
                      <a:r>
                        <a:rPr kumimoji="0" lang="zh-CN" altLang="en-US" sz="2000" b="1" i="0" u="none" strike="noStrike" kern="1200" cap="none" normalizeH="0" baseline="0" dirty="0" smtClean="0">
                          <a:ln>
                            <a:noFill/>
                          </a:ln>
                          <a:solidFill>
                            <a:schemeClr val="tx1"/>
                          </a:solidFill>
                          <a:effectLst/>
                          <a:latin typeface="华文新魏" pitchFamily="2" charset="-122"/>
                          <a:ea typeface="华文新魏" pitchFamily="2" charset="-122"/>
                          <a:cs typeface="+mn-cs"/>
                        </a:rPr>
                        <a:t>上海</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pPr algn="just">
                        <a:spcAft>
                          <a:spcPts val="0"/>
                        </a:spcAft>
                      </a:pPr>
                      <a:endParaRPr lang="en-US" sz="1050" kern="100" dirty="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6096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normalizeH="0" baseline="0" dirty="0" smtClean="0">
                          <a:ln>
                            <a:noFill/>
                          </a:ln>
                          <a:solidFill>
                            <a:schemeClr val="tx1"/>
                          </a:solidFill>
                          <a:effectLst/>
                          <a:latin typeface="华文新魏" pitchFamily="2" charset="-122"/>
                          <a:ea typeface="华文新魏" pitchFamily="2" charset="-122"/>
                          <a:cs typeface="+mn-cs"/>
                        </a:rPr>
                        <a:t>中国致公党</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75000"/>
                        </a:lnSpc>
                        <a:spcBef>
                          <a:spcPct val="0"/>
                        </a:spcBef>
                        <a:spcAft>
                          <a:spcPct val="0"/>
                        </a:spcAft>
                        <a:buClr>
                          <a:schemeClr val="accent1"/>
                        </a:buClr>
                        <a:buSzPct val="65000"/>
                        <a:buFont typeface="Wingdings" pitchFamily="2" charset="2"/>
                        <a:buNone/>
                        <a:tabLst/>
                      </a:pPr>
                      <a:r>
                        <a:rPr kumimoji="0" lang="en-US" altLang="zh-CN" sz="2000" b="1" i="0" u="none" strike="noStrike" kern="1200" cap="none" normalizeH="0" baseline="0" dirty="0" smtClean="0">
                          <a:ln>
                            <a:noFill/>
                          </a:ln>
                          <a:solidFill>
                            <a:schemeClr val="tx1"/>
                          </a:solidFill>
                          <a:effectLst/>
                          <a:latin typeface="华文新魏" pitchFamily="2" charset="-122"/>
                          <a:ea typeface="华文新魏" pitchFamily="2" charset="-122"/>
                          <a:cs typeface="+mn-cs"/>
                        </a:rPr>
                        <a:t>1925.10</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75000"/>
                        </a:lnSpc>
                        <a:spcBef>
                          <a:spcPct val="0"/>
                        </a:spcBef>
                        <a:spcAft>
                          <a:spcPct val="0"/>
                        </a:spcAft>
                        <a:buClr>
                          <a:schemeClr val="accent1"/>
                        </a:buClr>
                        <a:buSzPct val="65000"/>
                        <a:buFont typeface="Wingdings" pitchFamily="2" charset="2"/>
                        <a:buNone/>
                        <a:tabLst/>
                      </a:pPr>
                      <a:r>
                        <a:rPr kumimoji="0" lang="zh-CN" altLang="en-US" sz="2000" b="1" i="0" u="none" strike="noStrike" kern="1200" cap="none" normalizeH="0" baseline="0" dirty="0" smtClean="0">
                          <a:ln>
                            <a:noFill/>
                          </a:ln>
                          <a:solidFill>
                            <a:schemeClr val="tx1"/>
                          </a:solidFill>
                          <a:effectLst/>
                          <a:latin typeface="华文新魏" pitchFamily="2" charset="-122"/>
                          <a:ea typeface="华文新魏" pitchFamily="2" charset="-122"/>
                          <a:cs typeface="+mn-cs"/>
                        </a:rPr>
                        <a:t>李济深</a:t>
                      </a:r>
                    </a:p>
                    <a:p>
                      <a:pPr marL="0" marR="0" lvl="0" indent="0" algn="ctr" defTabSz="914400" rtl="0" eaLnBrk="1" fontAlgn="base" latinLnBrk="0" hangingPunct="1">
                        <a:lnSpc>
                          <a:spcPct val="75000"/>
                        </a:lnSpc>
                        <a:spcBef>
                          <a:spcPct val="20000"/>
                        </a:spcBef>
                        <a:spcAft>
                          <a:spcPct val="0"/>
                        </a:spcAft>
                        <a:buClr>
                          <a:schemeClr val="accent1"/>
                        </a:buClr>
                        <a:buSzPct val="65000"/>
                        <a:buFont typeface="Wingdings" pitchFamily="2" charset="2"/>
                        <a:buNone/>
                        <a:tabLst/>
                      </a:pPr>
                      <a:r>
                        <a:rPr kumimoji="0" lang="zh-CN" altLang="en-US" sz="2000" b="1" i="0" u="none" strike="noStrike" kern="1200" cap="none" normalizeH="0" baseline="0" dirty="0" smtClean="0">
                          <a:ln>
                            <a:noFill/>
                          </a:ln>
                          <a:solidFill>
                            <a:schemeClr val="tx1"/>
                          </a:solidFill>
                          <a:effectLst/>
                          <a:latin typeface="华文新魏" pitchFamily="2" charset="-122"/>
                          <a:ea typeface="华文新魏" pitchFamily="2" charset="-122"/>
                          <a:cs typeface="+mn-cs"/>
                        </a:rPr>
                        <a:t>陈其尤</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75000"/>
                        </a:lnSpc>
                        <a:spcBef>
                          <a:spcPct val="0"/>
                        </a:spcBef>
                        <a:spcAft>
                          <a:spcPct val="0"/>
                        </a:spcAft>
                        <a:buClr>
                          <a:schemeClr val="accent1"/>
                        </a:buClr>
                        <a:buSzPct val="65000"/>
                        <a:buFont typeface="Wingdings" pitchFamily="2" charset="2"/>
                        <a:buNone/>
                        <a:tabLst/>
                      </a:pPr>
                      <a:r>
                        <a:rPr kumimoji="0" lang="zh-CN" altLang="en-US" sz="2000" b="1" i="0" u="none" strike="noStrike" kern="1200" cap="none" normalizeH="0" baseline="0" dirty="0" smtClean="0">
                          <a:ln>
                            <a:noFill/>
                          </a:ln>
                          <a:solidFill>
                            <a:schemeClr val="tx1"/>
                          </a:solidFill>
                          <a:effectLst/>
                          <a:latin typeface="华文新魏" pitchFamily="2" charset="-122"/>
                          <a:ea typeface="华文新魏" pitchFamily="2" charset="-122"/>
                          <a:cs typeface="+mn-cs"/>
                        </a:rPr>
                        <a:t>美国旧金山</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pPr algn="just">
                        <a:spcAft>
                          <a:spcPts val="0"/>
                        </a:spcAft>
                      </a:pPr>
                      <a:endParaRPr lang="en-US" sz="1050" kern="100" dirty="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200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normalizeH="0" baseline="0" dirty="0" smtClean="0">
                          <a:ln>
                            <a:noFill/>
                          </a:ln>
                          <a:solidFill>
                            <a:schemeClr val="tx1"/>
                          </a:solidFill>
                          <a:effectLst/>
                          <a:latin typeface="华文新魏" pitchFamily="2" charset="-122"/>
                          <a:ea typeface="华文新魏" pitchFamily="2" charset="-122"/>
                          <a:cs typeface="+mn-cs"/>
                        </a:rPr>
                        <a:t>九三学社</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75000"/>
                        </a:lnSpc>
                        <a:spcBef>
                          <a:spcPct val="0"/>
                        </a:spcBef>
                        <a:spcAft>
                          <a:spcPct val="0"/>
                        </a:spcAft>
                        <a:buClr>
                          <a:schemeClr val="accent1"/>
                        </a:buClr>
                        <a:buSzPct val="65000"/>
                        <a:buFont typeface="Wingdings" pitchFamily="2" charset="2"/>
                        <a:buNone/>
                        <a:tabLst/>
                      </a:pPr>
                      <a:r>
                        <a:rPr kumimoji="0" lang="en-US" altLang="zh-CN" sz="2000" b="1" i="0" u="none" strike="noStrike" kern="1200" cap="none" normalizeH="0" baseline="0" dirty="0" smtClean="0">
                          <a:ln>
                            <a:noFill/>
                          </a:ln>
                          <a:solidFill>
                            <a:schemeClr val="tx1"/>
                          </a:solidFill>
                          <a:effectLst/>
                          <a:latin typeface="华文新魏" pitchFamily="2" charset="-122"/>
                          <a:ea typeface="华文新魏" pitchFamily="2" charset="-122"/>
                          <a:cs typeface="+mn-cs"/>
                        </a:rPr>
                        <a:t>1944.12</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75000"/>
                        </a:lnSpc>
                        <a:spcBef>
                          <a:spcPct val="0"/>
                        </a:spcBef>
                        <a:spcAft>
                          <a:spcPct val="0"/>
                        </a:spcAft>
                        <a:buClr>
                          <a:schemeClr val="accent1"/>
                        </a:buClr>
                        <a:buSzPct val="65000"/>
                        <a:buFont typeface="Wingdings" pitchFamily="2" charset="2"/>
                        <a:buNone/>
                        <a:tabLst/>
                      </a:pPr>
                      <a:r>
                        <a:rPr kumimoji="0" lang="zh-CN" altLang="en-US" sz="2000" b="1" i="0" u="none" strike="noStrike" kern="1200" cap="none" normalizeH="0" baseline="0" dirty="0" smtClean="0">
                          <a:ln>
                            <a:noFill/>
                          </a:ln>
                          <a:solidFill>
                            <a:schemeClr val="tx1"/>
                          </a:solidFill>
                          <a:effectLst/>
                          <a:latin typeface="华文新魏" pitchFamily="2" charset="-122"/>
                          <a:ea typeface="华文新魏" pitchFamily="2" charset="-122"/>
                          <a:cs typeface="+mn-cs"/>
                        </a:rPr>
                        <a:t>许德珩</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75000"/>
                        </a:lnSpc>
                        <a:spcBef>
                          <a:spcPct val="0"/>
                        </a:spcBef>
                        <a:spcAft>
                          <a:spcPct val="0"/>
                        </a:spcAft>
                        <a:buClr>
                          <a:schemeClr val="accent1"/>
                        </a:buClr>
                        <a:buSzPct val="65000"/>
                        <a:buFont typeface="Wingdings" pitchFamily="2" charset="2"/>
                        <a:buNone/>
                        <a:tabLst/>
                      </a:pPr>
                      <a:r>
                        <a:rPr kumimoji="0" lang="zh-CN" altLang="en-US" sz="2000" b="1" i="0" u="none" strike="noStrike" kern="1200" cap="none" normalizeH="0" baseline="0" dirty="0" smtClean="0">
                          <a:ln>
                            <a:noFill/>
                          </a:ln>
                          <a:solidFill>
                            <a:schemeClr val="tx1"/>
                          </a:solidFill>
                          <a:effectLst/>
                          <a:latin typeface="华文新魏" pitchFamily="2" charset="-122"/>
                          <a:ea typeface="华文新魏" pitchFamily="2" charset="-122"/>
                          <a:cs typeface="+mn-cs"/>
                        </a:rPr>
                        <a:t>重庆</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pPr algn="just">
                        <a:spcAft>
                          <a:spcPts val="0"/>
                        </a:spcAft>
                      </a:pPr>
                      <a:endParaRPr lang="en-US" sz="1050" kern="100" dirty="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7054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normalizeH="0" baseline="0" dirty="0" smtClean="0">
                          <a:ln>
                            <a:noFill/>
                          </a:ln>
                          <a:solidFill>
                            <a:schemeClr val="tx1"/>
                          </a:solidFill>
                          <a:effectLst/>
                          <a:latin typeface="华文新魏" pitchFamily="2" charset="-122"/>
                          <a:ea typeface="华文新魏" pitchFamily="2" charset="-122"/>
                          <a:cs typeface="+mn-cs"/>
                        </a:rPr>
                        <a:t>台湾民主自治同盟</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75000"/>
                        </a:lnSpc>
                        <a:spcBef>
                          <a:spcPct val="20000"/>
                        </a:spcBef>
                        <a:spcAft>
                          <a:spcPct val="0"/>
                        </a:spcAft>
                        <a:buClr>
                          <a:schemeClr val="accent1"/>
                        </a:buClr>
                        <a:buSzPct val="65000"/>
                        <a:buFont typeface="Wingdings" pitchFamily="2" charset="2"/>
                        <a:buNone/>
                        <a:tabLst/>
                      </a:pPr>
                      <a:r>
                        <a:rPr kumimoji="0" lang="en-US" altLang="zh-CN" sz="2000" b="1" i="0" u="none" strike="noStrike" kern="1200" cap="none" normalizeH="0" baseline="0" dirty="0" smtClean="0">
                          <a:ln>
                            <a:noFill/>
                          </a:ln>
                          <a:solidFill>
                            <a:schemeClr val="tx1"/>
                          </a:solidFill>
                          <a:effectLst/>
                          <a:latin typeface="华文新魏" pitchFamily="2" charset="-122"/>
                          <a:ea typeface="华文新魏" pitchFamily="2" charset="-122"/>
                          <a:cs typeface="+mn-cs"/>
                        </a:rPr>
                        <a:t>1947.11</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75000"/>
                        </a:lnSpc>
                        <a:spcBef>
                          <a:spcPct val="20000"/>
                        </a:spcBef>
                        <a:spcAft>
                          <a:spcPct val="0"/>
                        </a:spcAft>
                        <a:buClr>
                          <a:schemeClr val="accent1"/>
                        </a:buClr>
                        <a:buSzPct val="65000"/>
                        <a:buFont typeface="Wingdings" pitchFamily="2" charset="2"/>
                        <a:buNone/>
                        <a:tabLst/>
                      </a:pPr>
                      <a:r>
                        <a:rPr kumimoji="0" lang="zh-CN" altLang="en-US" sz="2000" b="1" i="0" u="none" strike="noStrike" kern="1200" cap="none" normalizeH="0" baseline="0" dirty="0" smtClean="0">
                          <a:ln>
                            <a:noFill/>
                          </a:ln>
                          <a:solidFill>
                            <a:schemeClr val="tx1"/>
                          </a:solidFill>
                          <a:effectLst/>
                          <a:latin typeface="华文新魏" pitchFamily="2" charset="-122"/>
                          <a:ea typeface="华文新魏" pitchFamily="2" charset="-122"/>
                          <a:cs typeface="+mn-cs"/>
                        </a:rPr>
                        <a:t>谢雪红</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50000"/>
                        </a:spcBef>
                        <a:spcAft>
                          <a:spcPct val="0"/>
                        </a:spcAft>
                        <a:buClrTx/>
                        <a:buSzTx/>
                        <a:buFontTx/>
                        <a:buNone/>
                        <a:tabLst/>
                      </a:pPr>
                      <a:r>
                        <a:rPr kumimoji="0" lang="zh-CN" altLang="en-US" sz="2000" b="1" i="0" u="none" strike="noStrike" kern="1200" cap="none" normalizeH="0" baseline="0" dirty="0" smtClean="0">
                          <a:ln>
                            <a:noFill/>
                          </a:ln>
                          <a:solidFill>
                            <a:schemeClr val="tx1"/>
                          </a:solidFill>
                          <a:effectLst/>
                          <a:latin typeface="华文新魏" pitchFamily="2" charset="-122"/>
                          <a:ea typeface="华文新魏" pitchFamily="2" charset="-122"/>
                          <a:cs typeface="+mn-cs"/>
                        </a:rPr>
                        <a:t>香港</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pPr algn="just">
                        <a:spcAft>
                          <a:spcPts val="0"/>
                        </a:spcAft>
                      </a:pPr>
                      <a:endParaRPr lang="en-US" sz="1050" kern="100" dirty="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3" name="Rectangle 105"/>
          <p:cNvSpPr>
            <a:spLocks noChangeArrowheads="1"/>
          </p:cNvSpPr>
          <p:nvPr/>
        </p:nvSpPr>
        <p:spPr bwMode="auto">
          <a:xfrm>
            <a:off x="250824" y="188913"/>
            <a:ext cx="8713663" cy="847725"/>
          </a:xfrm>
          <a:prstGeom prst="rect">
            <a:avLst/>
          </a:prstGeom>
          <a:noFill/>
          <a:ln w="9525">
            <a:noFill/>
            <a:miter lim="800000"/>
            <a:headEnd/>
            <a:tailEnd/>
          </a:ln>
          <a:effectLst/>
        </p:spPr>
        <p:txBody>
          <a:bodyPr/>
          <a:lstStyle/>
          <a:p>
            <a:r>
              <a:rPr lang="zh-CN" altLang="en-US" sz="4300" b="1" dirty="0">
                <a:effectLst>
                  <a:outerShdw blurRad="50000" dist="30000" dir="5400000" algn="tl" rotWithShape="0">
                    <a:srgbClr val="000000">
                      <a:alpha val="30000"/>
                    </a:srgbClr>
                  </a:outerShdw>
                </a:effectLst>
                <a:latin typeface="+mj-lt"/>
                <a:ea typeface="华文新魏" pitchFamily="2" charset="-122"/>
                <a:cs typeface="+mj-cs"/>
              </a:rPr>
              <a:t>三、中国共产党与民主党派的合作</a:t>
            </a:r>
          </a:p>
        </p:txBody>
      </p:sp>
      <p:sp>
        <p:nvSpPr>
          <p:cNvPr id="4" name="Rectangle 106"/>
          <p:cNvSpPr>
            <a:spLocks noChangeArrowheads="1"/>
          </p:cNvSpPr>
          <p:nvPr/>
        </p:nvSpPr>
        <p:spPr bwMode="auto">
          <a:xfrm>
            <a:off x="395536" y="1052736"/>
            <a:ext cx="8209161" cy="703262"/>
          </a:xfrm>
          <a:prstGeom prst="rect">
            <a:avLst/>
          </a:prstGeom>
          <a:noFill/>
          <a:ln w="9525">
            <a:noFill/>
            <a:miter lim="800000"/>
            <a:headEnd/>
            <a:tailEnd/>
          </a:ln>
          <a:effectLst/>
        </p:spPr>
        <p:txBody>
          <a:bodyPr/>
          <a:lstStyle/>
          <a:p>
            <a:r>
              <a:rPr lang="zh-CN" altLang="en-US" sz="3600" b="1" dirty="0">
                <a:solidFill>
                  <a:schemeClr val="tx2"/>
                </a:solidFill>
                <a:latin typeface="华文新魏" pitchFamily="2" charset="-122"/>
                <a:ea typeface="华文新魏" pitchFamily="2" charset="-122"/>
              </a:rPr>
              <a:t>（一）各民主党派的历史发展</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9285" name="Text Box 5"/>
          <p:cNvSpPr txBox="1">
            <a:spLocks noChangeArrowheads="1"/>
          </p:cNvSpPr>
          <p:nvPr/>
        </p:nvSpPr>
        <p:spPr bwMode="auto">
          <a:xfrm>
            <a:off x="107504" y="332656"/>
            <a:ext cx="8424862" cy="646331"/>
          </a:xfrm>
          <a:prstGeom prst="rect">
            <a:avLst/>
          </a:prstGeom>
          <a:noFill/>
          <a:ln w="9525">
            <a:noFill/>
            <a:miter lim="800000"/>
            <a:headEnd/>
            <a:tailEnd/>
          </a:ln>
          <a:effectLst/>
        </p:spPr>
        <p:txBody>
          <a:bodyPr>
            <a:spAutoFit/>
          </a:bodyPr>
          <a:lstStyle/>
          <a:p>
            <a:pPr eaLnBrk="0" hangingPunct="0">
              <a:spcBef>
                <a:spcPct val="50000"/>
              </a:spcBef>
            </a:pPr>
            <a:r>
              <a:rPr kumimoji="1" lang="zh-CN" altLang="en-US" sz="3600" b="1" dirty="0">
                <a:latin typeface="华文新魏" pitchFamily="2" charset="-122"/>
                <a:ea typeface="华文新魏" pitchFamily="2" charset="-122"/>
              </a:rPr>
              <a:t>（二）中国共产党与民主党派的团结合作</a:t>
            </a:r>
          </a:p>
        </p:txBody>
      </p:sp>
      <p:grpSp>
        <p:nvGrpSpPr>
          <p:cNvPr id="2" name="Group 7"/>
          <p:cNvGrpSpPr>
            <a:grpSpLocks/>
          </p:cNvGrpSpPr>
          <p:nvPr/>
        </p:nvGrpSpPr>
        <p:grpSpPr bwMode="auto">
          <a:xfrm>
            <a:off x="4716463" y="1989138"/>
            <a:ext cx="3924300" cy="3803650"/>
            <a:chOff x="2880" y="1162"/>
            <a:chExt cx="2472" cy="1975"/>
          </a:xfrm>
        </p:grpSpPr>
        <p:pic>
          <p:nvPicPr>
            <p:cNvPr id="609288" name="Picture 8" descr="0019b900a7e8074e15b026">
              <a:hlinkClick r:id="rId2"/>
            </p:cNvPr>
            <p:cNvPicPr>
              <a:picLocks noChangeAspect="1" noChangeArrowheads="1"/>
            </p:cNvPicPr>
            <p:nvPr/>
          </p:nvPicPr>
          <p:blipFill>
            <a:blip r:embed="rId3" cstate="print"/>
            <a:srcRect/>
            <a:stretch>
              <a:fillRect/>
            </a:stretch>
          </p:blipFill>
          <p:spPr bwMode="auto">
            <a:xfrm>
              <a:off x="2880" y="1162"/>
              <a:ext cx="2472" cy="1638"/>
            </a:xfrm>
            <a:prstGeom prst="rect">
              <a:avLst/>
            </a:prstGeom>
            <a:noFill/>
          </p:spPr>
        </p:pic>
        <p:sp>
          <p:nvSpPr>
            <p:cNvPr id="609289" name="Text Box 9"/>
            <p:cNvSpPr txBox="1">
              <a:spLocks noChangeArrowheads="1"/>
            </p:cNvSpPr>
            <p:nvPr/>
          </p:nvSpPr>
          <p:spPr bwMode="auto">
            <a:xfrm>
              <a:off x="2971" y="2931"/>
              <a:ext cx="2268" cy="206"/>
            </a:xfrm>
            <a:prstGeom prst="rect">
              <a:avLst/>
            </a:prstGeom>
            <a:noFill/>
            <a:ln w="9525">
              <a:noFill/>
              <a:miter lim="800000"/>
              <a:headEnd/>
              <a:tailEnd/>
            </a:ln>
            <a:effectLst/>
          </p:spPr>
          <p:txBody>
            <a:bodyPr>
              <a:spAutoFit/>
            </a:bodyPr>
            <a:lstStyle/>
            <a:p>
              <a:pPr algn="ctr" eaLnBrk="0" hangingPunct="0">
                <a:spcBef>
                  <a:spcPct val="50000"/>
                </a:spcBef>
              </a:pPr>
              <a:r>
                <a:rPr kumimoji="1" lang="zh-CN" altLang="en-US" sz="2000" b="1" dirty="0">
                  <a:solidFill>
                    <a:schemeClr val="tx1"/>
                  </a:solidFill>
                  <a:latin typeface="华文新魏" pitchFamily="2" charset="-122"/>
                  <a:ea typeface="华文新魏" pitchFamily="2" charset="-122"/>
                </a:rPr>
                <a:t>毛泽东和民主党派人士在一起</a:t>
              </a:r>
            </a:p>
          </p:txBody>
        </p:sp>
      </p:grpSp>
      <p:sp>
        <p:nvSpPr>
          <p:cNvPr id="609291" name="Text Box 11"/>
          <p:cNvSpPr txBox="1">
            <a:spLocks noChangeArrowheads="1"/>
          </p:cNvSpPr>
          <p:nvPr/>
        </p:nvSpPr>
        <p:spPr bwMode="auto">
          <a:xfrm>
            <a:off x="323528" y="1340768"/>
            <a:ext cx="7776542" cy="646331"/>
          </a:xfrm>
          <a:prstGeom prst="rect">
            <a:avLst/>
          </a:prstGeom>
          <a:noFill/>
          <a:ln w="9525">
            <a:noFill/>
            <a:miter lim="800000"/>
            <a:headEnd/>
            <a:tailEnd/>
          </a:ln>
          <a:effectLst/>
        </p:spPr>
        <p:txBody>
          <a:bodyPr wrap="square">
            <a:spAutoFit/>
          </a:bodyPr>
          <a:lstStyle/>
          <a:p>
            <a:pPr eaLnBrk="0" hangingPunct="0">
              <a:spcBef>
                <a:spcPct val="50000"/>
              </a:spcBef>
            </a:pPr>
            <a:r>
              <a:rPr kumimoji="1" lang="en-US" altLang="zh-CN" sz="3600" b="1" dirty="0">
                <a:latin typeface="华文新魏" pitchFamily="2" charset="-122"/>
                <a:ea typeface="华文新魏" pitchFamily="2" charset="-122"/>
              </a:rPr>
              <a:t>1</a:t>
            </a:r>
            <a:r>
              <a:rPr kumimoji="1" lang="zh-CN" altLang="en-US" sz="3600" b="1" dirty="0">
                <a:latin typeface="华文新魏" pitchFamily="2" charset="-122"/>
                <a:ea typeface="华文新魏" pitchFamily="2" charset="-122"/>
              </a:rPr>
              <a:t>、团结合作的基础</a:t>
            </a:r>
          </a:p>
        </p:txBody>
      </p:sp>
      <p:sp>
        <p:nvSpPr>
          <p:cNvPr id="609292" name="Rectangle 12"/>
          <p:cNvSpPr>
            <a:spLocks noChangeArrowheads="1"/>
          </p:cNvSpPr>
          <p:nvPr/>
        </p:nvSpPr>
        <p:spPr bwMode="auto">
          <a:xfrm>
            <a:off x="395536" y="2420888"/>
            <a:ext cx="3527425" cy="3378200"/>
          </a:xfrm>
          <a:prstGeom prst="rect">
            <a:avLst/>
          </a:prstGeom>
          <a:noFill/>
          <a:ln w="9525">
            <a:noFill/>
            <a:miter lim="800000"/>
            <a:headEnd/>
            <a:tailEnd/>
          </a:ln>
          <a:effectLst/>
        </p:spPr>
        <p:txBody>
          <a:bodyPr/>
          <a:lstStyle/>
          <a:p>
            <a:pPr marL="342900" indent="-342900">
              <a:lnSpc>
                <a:spcPct val="90000"/>
              </a:lnSpc>
              <a:spcBef>
                <a:spcPct val="20000"/>
              </a:spcBef>
              <a:buClr>
                <a:schemeClr val="accent1"/>
              </a:buClr>
              <a:buSzPct val="65000"/>
              <a:buFont typeface="Wingdings" pitchFamily="2" charset="2"/>
              <a:buChar char="n"/>
            </a:pPr>
            <a:r>
              <a:rPr kumimoji="1" lang="zh-CN" altLang="en-US" sz="2400" b="1" dirty="0"/>
              <a:t>中国各民主党派的政纲不尽相同，但都主张爱国、反对卖国，主张民主、反对独裁。在这些方面，同中国共产党的新民主主义革命政纲基本上是一致的。</a:t>
            </a:r>
          </a:p>
        </p:txBody>
      </p:sp>
    </p:spTree>
  </p:cSld>
  <p:clrMapOvr>
    <a:masterClrMapping/>
  </p:clrMapOvr>
  <p:transition>
    <p:newsfla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09285"/>
                                        </p:tgtEl>
                                        <p:attrNameLst>
                                          <p:attrName>style.visibility</p:attrName>
                                        </p:attrNameLst>
                                      </p:cBhvr>
                                      <p:to>
                                        <p:strVal val="visible"/>
                                      </p:to>
                                    </p:set>
                                    <p:animEffect transition="in" filter="wipe(down)">
                                      <p:cBhvr>
                                        <p:cTn id="7" dur="500"/>
                                        <p:tgtEl>
                                          <p:spTgt spid="60928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grpId="0" nodeType="clickEffect">
                                  <p:stCondLst>
                                    <p:cond delay="0"/>
                                  </p:stCondLst>
                                  <p:childTnLst>
                                    <p:set>
                                      <p:cBhvr>
                                        <p:cTn id="15" dur="1" fill="hold">
                                          <p:stCondLst>
                                            <p:cond delay="0"/>
                                          </p:stCondLst>
                                        </p:cTn>
                                        <p:tgtEl>
                                          <p:spTgt spid="609291"/>
                                        </p:tgtEl>
                                        <p:attrNameLst>
                                          <p:attrName>style.visibility</p:attrName>
                                        </p:attrNameLst>
                                      </p:cBhvr>
                                      <p:to>
                                        <p:strVal val="visible"/>
                                      </p:to>
                                    </p:set>
                                    <p:animEffect transition="in" filter="wipe(down)">
                                      <p:cBhvr>
                                        <p:cTn id="16" dur="500"/>
                                        <p:tgtEl>
                                          <p:spTgt spid="6092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9285" grpId="0"/>
      <p:bldP spid="609291"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8370" name="Rectangle 2"/>
          <p:cNvSpPr>
            <a:spLocks noGrp="1" noChangeArrowheads="1"/>
          </p:cNvSpPr>
          <p:nvPr>
            <p:ph type="title"/>
          </p:nvPr>
        </p:nvSpPr>
        <p:spPr>
          <a:xfrm>
            <a:off x="251520" y="274638"/>
            <a:ext cx="8682168" cy="1143000"/>
          </a:xfrm>
        </p:spPr>
        <p:txBody>
          <a:bodyPr>
            <a:noAutofit/>
          </a:bodyPr>
          <a:lstStyle/>
          <a:p>
            <a:r>
              <a:rPr kumimoji="1" lang="en-US" altLang="zh-CN" sz="4000" b="1" dirty="0">
                <a:solidFill>
                  <a:schemeClr val="tx1"/>
                </a:solidFill>
                <a:latin typeface="华文新魏" pitchFamily="2" charset="-122"/>
                <a:ea typeface="华文新魏" pitchFamily="2" charset="-122"/>
              </a:rPr>
              <a:t>2</a:t>
            </a:r>
            <a:r>
              <a:rPr kumimoji="1" lang="zh-CN" altLang="en-US" sz="4000" b="1" dirty="0">
                <a:solidFill>
                  <a:schemeClr val="tx1"/>
                </a:solidFill>
                <a:latin typeface="华文新魏" pitchFamily="2" charset="-122"/>
                <a:ea typeface="华文新魏" pitchFamily="2" charset="-122"/>
              </a:rPr>
              <a:t>、民主党派在中国政治舞台上的作用</a:t>
            </a:r>
          </a:p>
        </p:txBody>
      </p:sp>
      <p:sp>
        <p:nvSpPr>
          <p:cNvPr id="698371" name="Rectangle 3"/>
          <p:cNvSpPr>
            <a:spLocks noGrp="1" noChangeArrowheads="1"/>
          </p:cNvSpPr>
          <p:nvPr>
            <p:ph sz="quarter" idx="1"/>
          </p:nvPr>
        </p:nvSpPr>
        <p:spPr>
          <a:xfrm>
            <a:off x="539750" y="1773238"/>
            <a:ext cx="8229600" cy="3341687"/>
          </a:xfrm>
        </p:spPr>
        <p:txBody>
          <a:bodyPr/>
          <a:lstStyle/>
          <a:p>
            <a:r>
              <a:rPr kumimoji="1" lang="zh-CN" altLang="en-US" sz="2400" b="1" dirty="0">
                <a:latin typeface="华文新魏" pitchFamily="2" charset="-122"/>
                <a:ea typeface="华文新魏" pitchFamily="2" charset="-122"/>
              </a:rPr>
              <a:t>（</a:t>
            </a:r>
            <a:r>
              <a:rPr kumimoji="1" lang="en-US" altLang="zh-CN" sz="2400" b="1" dirty="0">
                <a:latin typeface="华文新魏" pitchFamily="2" charset="-122"/>
                <a:ea typeface="华文新魏" pitchFamily="2" charset="-122"/>
              </a:rPr>
              <a:t>1</a:t>
            </a:r>
            <a:r>
              <a:rPr kumimoji="1" lang="zh-CN" altLang="en-US" sz="2400" b="1" dirty="0">
                <a:latin typeface="华文新魏" pitchFamily="2" charset="-122"/>
                <a:ea typeface="华文新魏" pitchFamily="2" charset="-122"/>
              </a:rPr>
              <a:t>）在战后进行国共谈判和召开政协会议时，民主党派同</a:t>
            </a:r>
            <a:r>
              <a:rPr kumimoji="1" lang="zh-CN" altLang="en-US" sz="2400" b="1" dirty="0" smtClean="0">
                <a:latin typeface="华文新魏" pitchFamily="2" charset="-122"/>
                <a:ea typeface="华文新魏" pitchFamily="2" charset="-122"/>
              </a:rPr>
              <a:t>共产党一起反对国民党</a:t>
            </a:r>
            <a:r>
              <a:rPr kumimoji="1" lang="zh-CN" altLang="en-US" sz="2400" b="1" dirty="0">
                <a:latin typeface="华文新魏" pitchFamily="2" charset="-122"/>
                <a:ea typeface="华文新魏" pitchFamily="2" charset="-122"/>
              </a:rPr>
              <a:t>的内战、独裁政策，为和平</a:t>
            </a:r>
            <a:r>
              <a:rPr kumimoji="1" lang="zh-CN" altLang="en-US" sz="2400" b="1" dirty="0" smtClean="0">
                <a:latin typeface="华文新魏" pitchFamily="2" charset="-122"/>
                <a:ea typeface="华文新魏" pitchFamily="2" charset="-122"/>
              </a:rPr>
              <a:t>民主奔走呼号</a:t>
            </a:r>
            <a:r>
              <a:rPr kumimoji="1" lang="zh-CN" altLang="en-US" sz="2400" b="1" dirty="0">
                <a:latin typeface="华文新魏" pitchFamily="2" charset="-122"/>
                <a:ea typeface="华文新魏" pitchFamily="2" charset="-122"/>
              </a:rPr>
              <a:t>。</a:t>
            </a:r>
          </a:p>
          <a:p>
            <a:r>
              <a:rPr kumimoji="1" lang="zh-CN" altLang="en-US" sz="2400" b="1" dirty="0">
                <a:latin typeface="华文新魏" pitchFamily="2" charset="-122"/>
                <a:ea typeface="华文新魏" pitchFamily="2" charset="-122"/>
              </a:rPr>
              <a:t>（</a:t>
            </a:r>
            <a:r>
              <a:rPr kumimoji="1" lang="en-US" altLang="zh-CN" sz="2400" b="1" dirty="0">
                <a:latin typeface="华文新魏" pitchFamily="2" charset="-122"/>
                <a:ea typeface="华文新魏" pitchFamily="2" charset="-122"/>
              </a:rPr>
              <a:t>2</a:t>
            </a:r>
            <a:r>
              <a:rPr kumimoji="1" lang="zh-CN" altLang="en-US" sz="2400" b="1" dirty="0">
                <a:latin typeface="华文新魏" pitchFamily="2" charset="-122"/>
                <a:ea typeface="华文新魏" pitchFamily="2" charset="-122"/>
              </a:rPr>
              <a:t>）当国民党当局撕毁政协协议、发动内战时，民盟和其他民主党派的大多数，在一系列重大问题</a:t>
            </a:r>
            <a:r>
              <a:rPr kumimoji="1" lang="zh-CN" altLang="en-US" sz="2400" b="1" dirty="0" smtClean="0">
                <a:latin typeface="华文新魏" pitchFamily="2" charset="-122"/>
                <a:ea typeface="华文新魏" pitchFamily="2" charset="-122"/>
              </a:rPr>
              <a:t>上同</a:t>
            </a:r>
            <a:r>
              <a:rPr kumimoji="1" lang="zh-CN" altLang="en-US" sz="2400" b="1" dirty="0">
                <a:latin typeface="华文新魏" pitchFamily="2" charset="-122"/>
                <a:ea typeface="华文新魏" pitchFamily="2" charset="-122"/>
              </a:rPr>
              <a:t>共产党站在</a:t>
            </a:r>
            <a:r>
              <a:rPr kumimoji="1" lang="zh-CN" altLang="en-US" sz="2400" b="1" dirty="0" smtClean="0">
                <a:latin typeface="华文新魏" pitchFamily="2" charset="-122"/>
                <a:ea typeface="华文新魏" pitchFamily="2" charset="-122"/>
              </a:rPr>
              <a:t>一起。</a:t>
            </a:r>
            <a:endParaRPr kumimoji="1" lang="zh-CN" altLang="en-US" sz="2400" b="1" dirty="0">
              <a:latin typeface="华文新魏" pitchFamily="2" charset="-122"/>
              <a:ea typeface="华文新魏" pitchFamily="2" charset="-122"/>
            </a:endParaRPr>
          </a:p>
          <a:p>
            <a:r>
              <a:rPr kumimoji="1" lang="zh-CN" altLang="en-US" sz="2400" b="1" dirty="0">
                <a:latin typeface="华文新魏" pitchFamily="2" charset="-122"/>
                <a:ea typeface="华文新魏" pitchFamily="2" charset="-122"/>
              </a:rPr>
              <a:t>（</a:t>
            </a:r>
            <a:r>
              <a:rPr kumimoji="1" lang="en-US" altLang="zh-CN" sz="2400" b="1" dirty="0">
                <a:latin typeface="华文新魏" pitchFamily="2" charset="-122"/>
                <a:ea typeface="华文新魏" pitchFamily="2" charset="-122"/>
              </a:rPr>
              <a:t>3</a:t>
            </a:r>
            <a:r>
              <a:rPr kumimoji="1" lang="zh-CN" altLang="en-US" sz="2400" b="1" dirty="0" smtClean="0">
                <a:latin typeface="华文新魏" pitchFamily="2" charset="-122"/>
                <a:ea typeface="华文新魏" pitchFamily="2" charset="-122"/>
              </a:rPr>
              <a:t>）积极</a:t>
            </a:r>
            <a:r>
              <a:rPr kumimoji="1" lang="zh-CN" altLang="en-US" sz="2400" b="1" dirty="0">
                <a:latin typeface="华文新魏" pitchFamily="2" charset="-122"/>
                <a:ea typeface="华文新魏" pitchFamily="2" charset="-122"/>
              </a:rPr>
              <a:t>参加和支持国民党统治区的爱国民主运动，在第二条战线的斗争中尽了自己的一份力量。</a:t>
            </a:r>
          </a:p>
        </p:txBody>
      </p:sp>
    </p:spTree>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5714" name="Rectangle 2"/>
          <p:cNvSpPr>
            <a:spLocks noGrp="1" noChangeArrowheads="1"/>
          </p:cNvSpPr>
          <p:nvPr>
            <p:ph type="title"/>
          </p:nvPr>
        </p:nvSpPr>
        <p:spPr>
          <a:xfrm>
            <a:off x="323528" y="274638"/>
            <a:ext cx="8610160" cy="1426170"/>
          </a:xfrm>
        </p:spPr>
        <p:txBody>
          <a:bodyPr>
            <a:noAutofit/>
          </a:bodyPr>
          <a:lstStyle/>
          <a:p>
            <a:r>
              <a:rPr kumimoji="1" lang="en-US" altLang="zh-CN" sz="4000" b="1" dirty="0">
                <a:solidFill>
                  <a:schemeClr val="tx1"/>
                </a:solidFill>
                <a:latin typeface="华文新魏" pitchFamily="2" charset="-122"/>
                <a:ea typeface="华文新魏" pitchFamily="2" charset="-122"/>
              </a:rPr>
              <a:t>3</a:t>
            </a:r>
            <a:r>
              <a:rPr kumimoji="1" lang="zh-CN" altLang="en-US" sz="4000" b="1" dirty="0">
                <a:solidFill>
                  <a:schemeClr val="tx1"/>
                </a:solidFill>
                <a:latin typeface="华文新魏" pitchFamily="2" charset="-122"/>
                <a:ea typeface="华文新魏" pitchFamily="2" charset="-122"/>
              </a:rPr>
              <a:t>、中国共产党对各民主党派采取</a:t>
            </a:r>
            <a:r>
              <a:rPr kumimoji="1" lang="zh-CN" altLang="en-US" sz="4000" b="1" dirty="0" smtClean="0">
                <a:solidFill>
                  <a:schemeClr val="tx1"/>
                </a:solidFill>
                <a:latin typeface="华文新魏" pitchFamily="2" charset="-122"/>
                <a:ea typeface="华文新魏" pitchFamily="2" charset="-122"/>
              </a:rPr>
              <a:t>了积极的</a:t>
            </a:r>
            <a:r>
              <a:rPr kumimoji="1" lang="zh-CN" altLang="en-US" sz="4000" b="1" dirty="0">
                <a:solidFill>
                  <a:srgbClr val="FF0000"/>
                </a:solidFill>
                <a:latin typeface="华文新魏" pitchFamily="2" charset="-122"/>
                <a:ea typeface="华文新魏" pitchFamily="2" charset="-122"/>
              </a:rPr>
              <a:t>争取和团结</a:t>
            </a:r>
            <a:r>
              <a:rPr kumimoji="1" lang="zh-CN" altLang="en-US" sz="4000" b="1" dirty="0">
                <a:solidFill>
                  <a:schemeClr val="tx1"/>
                </a:solidFill>
                <a:latin typeface="华文新魏" pitchFamily="2" charset="-122"/>
                <a:ea typeface="华文新魏" pitchFamily="2" charset="-122"/>
              </a:rPr>
              <a:t>政策。</a:t>
            </a:r>
          </a:p>
        </p:txBody>
      </p:sp>
      <p:sp>
        <p:nvSpPr>
          <p:cNvPr id="755715" name="Rectangle 3"/>
          <p:cNvSpPr>
            <a:spLocks noGrp="1" noChangeArrowheads="1"/>
          </p:cNvSpPr>
          <p:nvPr>
            <p:ph sz="quarter" idx="1"/>
          </p:nvPr>
        </p:nvSpPr>
        <p:spPr>
          <a:xfrm>
            <a:off x="457200" y="2060575"/>
            <a:ext cx="8229600" cy="2664569"/>
          </a:xfrm>
        </p:spPr>
        <p:txBody>
          <a:bodyPr/>
          <a:lstStyle/>
          <a:p>
            <a:r>
              <a:rPr lang="zh-CN" altLang="en-US" sz="2400" b="1" dirty="0">
                <a:latin typeface="华文新魏" pitchFamily="2" charset="-122"/>
                <a:ea typeface="华文新魏" pitchFamily="2" charset="-122"/>
              </a:rPr>
              <a:t>（</a:t>
            </a:r>
            <a:r>
              <a:rPr lang="en-US" altLang="zh-CN" sz="2400" b="1" dirty="0">
                <a:latin typeface="华文新魏" pitchFamily="2" charset="-122"/>
                <a:ea typeface="华文新魏" pitchFamily="2" charset="-122"/>
              </a:rPr>
              <a:t>1</a:t>
            </a:r>
            <a:r>
              <a:rPr lang="zh-CN" altLang="en-US" sz="2400" b="1" dirty="0">
                <a:latin typeface="华文新魏" pitchFamily="2" charset="-122"/>
                <a:ea typeface="华文新魏" pitchFamily="2" charset="-122"/>
              </a:rPr>
              <a:t>）中国共产党及时向各民主党派通报情况，认真听取它们的意见，并就一些重大问题同它们进行协商，以便采取一致行动。</a:t>
            </a:r>
          </a:p>
          <a:p>
            <a:r>
              <a:rPr lang="zh-CN" altLang="en-US" sz="2400" b="1" dirty="0">
                <a:latin typeface="华文新魏" pitchFamily="2" charset="-122"/>
                <a:ea typeface="华文新魏" pitchFamily="2" charset="-122"/>
              </a:rPr>
              <a:t>（</a:t>
            </a:r>
            <a:r>
              <a:rPr lang="en-US" altLang="zh-CN" sz="2400" b="1" dirty="0">
                <a:latin typeface="华文新魏" pitchFamily="2" charset="-122"/>
                <a:ea typeface="华文新魏" pitchFamily="2" charset="-122"/>
              </a:rPr>
              <a:t>2</a:t>
            </a:r>
            <a:r>
              <a:rPr lang="zh-CN" altLang="en-US" sz="2400" b="1" dirty="0">
                <a:latin typeface="华文新魏" pitchFamily="2" charset="-122"/>
                <a:ea typeface="华文新魏" pitchFamily="2" charset="-122"/>
              </a:rPr>
              <a:t>）鼓励和支持各民主党派反对国民党独裁统治的斗争。</a:t>
            </a:r>
          </a:p>
          <a:p>
            <a:r>
              <a:rPr lang="zh-CN" altLang="en-US" sz="2400" b="1" dirty="0">
                <a:latin typeface="华文新魏" pitchFamily="2" charset="-122"/>
                <a:ea typeface="华文新魏" pitchFamily="2" charset="-122"/>
              </a:rPr>
              <a:t>（</a:t>
            </a:r>
            <a:r>
              <a:rPr lang="en-US" altLang="zh-CN" sz="2400" b="1" dirty="0">
                <a:latin typeface="华文新魏" pitchFamily="2" charset="-122"/>
                <a:ea typeface="华文新魏" pitchFamily="2" charset="-122"/>
              </a:rPr>
              <a:t>3</a:t>
            </a:r>
            <a:r>
              <a:rPr lang="zh-CN" altLang="en-US" sz="2400" b="1" dirty="0">
                <a:latin typeface="华文新魏" pitchFamily="2" charset="-122"/>
                <a:ea typeface="华文新魏" pitchFamily="2" charset="-122"/>
              </a:rPr>
              <a:t>）尊重和维护其应有的政治地位和合理的利益。</a:t>
            </a:r>
          </a:p>
          <a:p>
            <a:r>
              <a:rPr lang="zh-CN" altLang="en-US" sz="2400" b="1" dirty="0">
                <a:latin typeface="华文新魏" pitchFamily="2" charset="-122"/>
                <a:ea typeface="华文新魏" pitchFamily="2" charset="-122"/>
              </a:rPr>
              <a:t>（</a:t>
            </a:r>
            <a:r>
              <a:rPr lang="en-US" altLang="zh-CN" sz="2400" b="1" dirty="0">
                <a:latin typeface="华文新魏" pitchFamily="2" charset="-122"/>
                <a:ea typeface="华文新魏" pitchFamily="2" charset="-122"/>
              </a:rPr>
              <a:t>4</a:t>
            </a:r>
            <a:r>
              <a:rPr lang="zh-CN" altLang="en-US" sz="2400" b="1" dirty="0">
                <a:latin typeface="华文新魏" pitchFamily="2" charset="-122"/>
                <a:ea typeface="华文新魏" pitchFamily="2" charset="-122"/>
              </a:rPr>
              <a:t>）建立良好的个人关系，直接对它们进行工作。</a:t>
            </a:r>
          </a:p>
        </p:txBody>
      </p:sp>
    </p:spTree>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0418" name="Rectangle 2"/>
          <p:cNvSpPr>
            <a:spLocks noGrp="1" noChangeArrowheads="1"/>
          </p:cNvSpPr>
          <p:nvPr>
            <p:ph type="title"/>
          </p:nvPr>
        </p:nvSpPr>
        <p:spPr>
          <a:xfrm>
            <a:off x="251520" y="188640"/>
            <a:ext cx="8218160" cy="1143000"/>
          </a:xfrm>
        </p:spPr>
        <p:txBody>
          <a:bodyPr>
            <a:normAutofit/>
          </a:bodyPr>
          <a:lstStyle/>
          <a:p>
            <a:r>
              <a:rPr kumimoji="1" lang="zh-CN" altLang="en-US" sz="4400" b="1" dirty="0">
                <a:solidFill>
                  <a:schemeClr val="tx1"/>
                </a:solidFill>
                <a:latin typeface="华文新魏" pitchFamily="2" charset="-122"/>
                <a:ea typeface="华文新魏" pitchFamily="2" charset="-122"/>
              </a:rPr>
              <a:t>（三）第三条道路的幻灭 </a:t>
            </a:r>
          </a:p>
        </p:txBody>
      </p:sp>
      <p:sp>
        <p:nvSpPr>
          <p:cNvPr id="700419" name="Rectangle 3"/>
          <p:cNvSpPr>
            <a:spLocks noGrp="1" noChangeArrowheads="1"/>
          </p:cNvSpPr>
          <p:nvPr>
            <p:ph sz="quarter" idx="1"/>
          </p:nvPr>
        </p:nvSpPr>
        <p:spPr>
          <a:xfrm>
            <a:off x="323528" y="2492375"/>
            <a:ext cx="8445822" cy="2908300"/>
          </a:xfrm>
        </p:spPr>
        <p:txBody>
          <a:bodyPr/>
          <a:lstStyle/>
          <a:p>
            <a:pPr>
              <a:lnSpc>
                <a:spcPct val="90000"/>
              </a:lnSpc>
            </a:pPr>
            <a:r>
              <a:rPr kumimoji="1" lang="zh-CN" altLang="en-US" sz="2600" b="1" dirty="0">
                <a:latin typeface="华文新魏" pitchFamily="2" charset="-122"/>
                <a:ea typeface="华文新魏" pitchFamily="2" charset="-122"/>
              </a:rPr>
              <a:t>（</a:t>
            </a:r>
            <a:r>
              <a:rPr kumimoji="1" lang="en-US" altLang="zh-CN" sz="2600" b="1" dirty="0">
                <a:latin typeface="华文新魏" pitchFamily="2" charset="-122"/>
                <a:ea typeface="华文新魏" pitchFamily="2" charset="-122"/>
              </a:rPr>
              <a:t>1</a:t>
            </a:r>
            <a:r>
              <a:rPr kumimoji="1" lang="zh-CN" altLang="en-US" sz="2600" b="1" dirty="0">
                <a:latin typeface="华文新魏" pitchFamily="2" charset="-122"/>
                <a:ea typeface="华文新魏" pitchFamily="2" charset="-122"/>
              </a:rPr>
              <a:t>）</a:t>
            </a:r>
            <a:r>
              <a:rPr kumimoji="1" lang="zh-CN" altLang="en-US" sz="2600" b="1" dirty="0">
                <a:solidFill>
                  <a:srgbClr val="FF0000"/>
                </a:solidFill>
                <a:latin typeface="华文新魏" pitchFamily="2" charset="-122"/>
                <a:ea typeface="华文新魏" pitchFamily="2" charset="-122"/>
              </a:rPr>
              <a:t>政治上</a:t>
            </a:r>
            <a:r>
              <a:rPr kumimoji="1" lang="zh-CN" altLang="en-US" sz="2600" b="1" dirty="0">
                <a:latin typeface="华文新魏" pitchFamily="2" charset="-122"/>
                <a:ea typeface="华文新魏" pitchFamily="2" charset="-122"/>
              </a:rPr>
              <a:t>   </a:t>
            </a:r>
            <a:r>
              <a:rPr kumimoji="1" lang="zh-CN" altLang="en-US" sz="2600" b="1" dirty="0">
                <a:latin typeface="Arial"/>
                <a:ea typeface="华文新魏" pitchFamily="2" charset="-122"/>
              </a:rPr>
              <a:t>“</a:t>
            </a:r>
            <a:r>
              <a:rPr kumimoji="1" lang="zh-CN" altLang="en-US" sz="2600" b="1" dirty="0">
                <a:latin typeface="华文新魏" pitchFamily="2" charset="-122"/>
                <a:ea typeface="华文新魏" pitchFamily="2" charset="-122"/>
              </a:rPr>
              <a:t>必须实现英美式的民主政治</a:t>
            </a:r>
            <a:r>
              <a:rPr kumimoji="1" lang="zh-CN" altLang="en-US" sz="2600" b="1" dirty="0">
                <a:latin typeface="Arial"/>
                <a:ea typeface="华文新魏" pitchFamily="2" charset="-122"/>
              </a:rPr>
              <a:t>”</a:t>
            </a:r>
            <a:r>
              <a:rPr kumimoji="1" lang="zh-CN" altLang="en-US" sz="2600" b="1" dirty="0">
                <a:latin typeface="华文新魏" pitchFamily="2" charset="-122"/>
                <a:ea typeface="华文新魏" pitchFamily="2" charset="-122"/>
              </a:rPr>
              <a:t>，但不准地主官僚资本家操纵；</a:t>
            </a:r>
          </a:p>
          <a:p>
            <a:pPr>
              <a:lnSpc>
                <a:spcPct val="90000"/>
              </a:lnSpc>
            </a:pPr>
            <a:r>
              <a:rPr kumimoji="1" lang="zh-CN" altLang="en-US" sz="2600" b="1" dirty="0">
                <a:latin typeface="华文新魏" pitchFamily="2" charset="-122"/>
                <a:ea typeface="华文新魏" pitchFamily="2" charset="-122"/>
              </a:rPr>
              <a:t>（</a:t>
            </a:r>
            <a:r>
              <a:rPr kumimoji="1" lang="en-US" altLang="zh-CN" sz="2600" b="1" dirty="0">
                <a:latin typeface="华文新魏" pitchFamily="2" charset="-122"/>
                <a:ea typeface="华文新魏" pitchFamily="2" charset="-122"/>
              </a:rPr>
              <a:t>2</a:t>
            </a:r>
            <a:r>
              <a:rPr kumimoji="1" lang="zh-CN" altLang="en-US" sz="2600" b="1" dirty="0">
                <a:latin typeface="华文新魏" pitchFamily="2" charset="-122"/>
                <a:ea typeface="华文新魏" pitchFamily="2" charset="-122"/>
              </a:rPr>
              <a:t>）</a:t>
            </a:r>
            <a:r>
              <a:rPr kumimoji="1" lang="zh-CN" altLang="en-US" sz="2600" b="1" dirty="0">
                <a:solidFill>
                  <a:srgbClr val="FF0000"/>
                </a:solidFill>
                <a:latin typeface="华文新魏" pitchFamily="2" charset="-122"/>
                <a:ea typeface="华文新魏" pitchFamily="2" charset="-122"/>
              </a:rPr>
              <a:t>经济上</a:t>
            </a:r>
            <a:r>
              <a:rPr kumimoji="1" lang="zh-CN" altLang="en-US" sz="2600" b="1" dirty="0">
                <a:latin typeface="华文新魏" pitchFamily="2" charset="-122"/>
                <a:ea typeface="华文新魏" pitchFamily="2" charset="-122"/>
              </a:rPr>
              <a:t>  </a:t>
            </a:r>
            <a:r>
              <a:rPr kumimoji="1" lang="zh-CN" altLang="en-US" sz="2600" b="1" dirty="0">
                <a:latin typeface="Arial"/>
                <a:ea typeface="华文新魏" pitchFamily="2" charset="-122"/>
              </a:rPr>
              <a:t>“</a:t>
            </a:r>
            <a:r>
              <a:rPr kumimoji="1" lang="zh-CN" altLang="en-US" sz="2600" b="1" dirty="0">
                <a:latin typeface="华文新魏" pitchFamily="2" charset="-122"/>
                <a:ea typeface="华文新魏" pitchFamily="2" charset="-122"/>
              </a:rPr>
              <a:t>应当实行改良的资本主义</a:t>
            </a:r>
            <a:r>
              <a:rPr kumimoji="1" lang="zh-CN" altLang="en-US" sz="2600" b="1" dirty="0">
                <a:latin typeface="Arial"/>
                <a:ea typeface="华文新魏" pitchFamily="2" charset="-122"/>
              </a:rPr>
              <a:t>”</a:t>
            </a:r>
            <a:r>
              <a:rPr kumimoji="1" lang="zh-CN" altLang="en-US" sz="2600" b="1" dirty="0">
                <a:latin typeface="华文新魏" pitchFamily="2" charset="-122"/>
                <a:ea typeface="华文新魏" pitchFamily="2" charset="-122"/>
              </a:rPr>
              <a:t>，但不容官僚买办资本横行。</a:t>
            </a:r>
          </a:p>
          <a:p>
            <a:pPr>
              <a:lnSpc>
                <a:spcPct val="90000"/>
              </a:lnSpc>
            </a:pPr>
            <a:r>
              <a:rPr kumimoji="1" lang="zh-CN" altLang="en-US" sz="2600" b="1" dirty="0">
                <a:latin typeface="华文新魏" pitchFamily="2" charset="-122"/>
                <a:ea typeface="华文新魏" pitchFamily="2" charset="-122"/>
              </a:rPr>
              <a:t>（</a:t>
            </a:r>
            <a:r>
              <a:rPr kumimoji="1" lang="en-US" altLang="zh-CN" sz="2600" b="1" dirty="0">
                <a:latin typeface="华文新魏" pitchFamily="2" charset="-122"/>
                <a:ea typeface="华文新魏" pitchFamily="2" charset="-122"/>
              </a:rPr>
              <a:t>3</a:t>
            </a:r>
            <a:r>
              <a:rPr kumimoji="1" lang="zh-CN" altLang="en-US" sz="2600" b="1" dirty="0">
                <a:latin typeface="华文新魏" pitchFamily="2" charset="-122"/>
                <a:ea typeface="华文新魏" pitchFamily="2" charset="-122"/>
              </a:rPr>
              <a:t>）实行的</a:t>
            </a:r>
            <a:r>
              <a:rPr kumimoji="1" lang="zh-CN" altLang="en-US" sz="2600" b="1" dirty="0">
                <a:solidFill>
                  <a:srgbClr val="FF0000"/>
                </a:solidFill>
                <a:latin typeface="华文新魏" pitchFamily="2" charset="-122"/>
                <a:ea typeface="华文新魏" pitchFamily="2" charset="-122"/>
              </a:rPr>
              <a:t>方法</a:t>
            </a:r>
            <a:r>
              <a:rPr kumimoji="1" lang="zh-CN" altLang="en-US" sz="2600" b="1" dirty="0">
                <a:latin typeface="华文新魏" pitchFamily="2" charset="-122"/>
                <a:ea typeface="华文新魏" pitchFamily="2" charset="-122"/>
              </a:rPr>
              <a:t>  走和平的改良的道路。他们所</a:t>
            </a:r>
            <a:r>
              <a:rPr kumimoji="1" lang="zh-CN" altLang="en-US" sz="2600" b="1" dirty="0">
                <a:solidFill>
                  <a:srgbClr val="FF0000"/>
                </a:solidFill>
                <a:latin typeface="华文新魏" pitchFamily="2" charset="-122"/>
                <a:ea typeface="华文新魏" pitchFamily="2" charset="-122"/>
              </a:rPr>
              <a:t>提倡</a:t>
            </a:r>
            <a:r>
              <a:rPr kumimoji="1" lang="zh-CN" altLang="en-US" sz="2600" b="1" dirty="0">
                <a:latin typeface="华文新魏" pitchFamily="2" charset="-122"/>
                <a:ea typeface="华文新魏" pitchFamily="2" charset="-122"/>
              </a:rPr>
              <a:t>的，是资产阶级共和国的方案；</a:t>
            </a:r>
          </a:p>
          <a:p>
            <a:pPr>
              <a:lnSpc>
                <a:spcPct val="90000"/>
              </a:lnSpc>
            </a:pPr>
            <a:r>
              <a:rPr kumimoji="1" lang="zh-CN" altLang="en-US" sz="2600" b="1" dirty="0">
                <a:latin typeface="华文新魏" pitchFamily="2" charset="-122"/>
                <a:ea typeface="华文新魏" pitchFamily="2" charset="-122"/>
              </a:rPr>
              <a:t>（</a:t>
            </a:r>
            <a:r>
              <a:rPr kumimoji="1" lang="en-US" altLang="zh-CN" sz="2600" b="1" dirty="0">
                <a:latin typeface="华文新魏" pitchFamily="2" charset="-122"/>
                <a:ea typeface="华文新魏" pitchFamily="2" charset="-122"/>
              </a:rPr>
              <a:t>4</a:t>
            </a:r>
            <a:r>
              <a:rPr kumimoji="1" lang="zh-CN" altLang="en-US" sz="2600" b="1" dirty="0">
                <a:latin typeface="华文新魏" pitchFamily="2" charset="-122"/>
                <a:ea typeface="华文新魏" pitchFamily="2" charset="-122"/>
              </a:rPr>
              <a:t>）主张</a:t>
            </a:r>
            <a:r>
              <a:rPr kumimoji="1" lang="zh-CN" altLang="en-US" sz="2600" b="1" dirty="0">
                <a:solidFill>
                  <a:srgbClr val="FF0000"/>
                </a:solidFill>
                <a:latin typeface="华文新魏" pitchFamily="2" charset="-122"/>
                <a:ea typeface="华文新魏" pitchFamily="2" charset="-122"/>
              </a:rPr>
              <a:t>实质  </a:t>
            </a:r>
            <a:r>
              <a:rPr kumimoji="1" lang="zh-CN" altLang="en-US" sz="2600" b="1" dirty="0">
                <a:latin typeface="华文新魏" pitchFamily="2" charset="-122"/>
                <a:ea typeface="华文新魏" pitchFamily="2" charset="-122"/>
              </a:rPr>
              <a:t>是旧民主主义的道路。 </a:t>
            </a:r>
            <a:endParaRPr lang="zh-CN" altLang="en-US" sz="2600" dirty="0">
              <a:latin typeface="华文新魏" pitchFamily="2" charset="-122"/>
              <a:ea typeface="华文新魏" pitchFamily="2" charset="-122"/>
            </a:endParaRPr>
          </a:p>
        </p:txBody>
      </p:sp>
      <p:sp>
        <p:nvSpPr>
          <p:cNvPr id="700420" name="Rectangle 4"/>
          <p:cNvSpPr>
            <a:spLocks noChangeArrowheads="1"/>
          </p:cNvSpPr>
          <p:nvPr/>
        </p:nvSpPr>
        <p:spPr bwMode="auto">
          <a:xfrm>
            <a:off x="395536" y="1556792"/>
            <a:ext cx="8445252" cy="630238"/>
          </a:xfrm>
          <a:prstGeom prst="rect">
            <a:avLst/>
          </a:prstGeom>
          <a:noFill/>
          <a:ln w="9525">
            <a:noFill/>
            <a:miter lim="800000"/>
            <a:headEnd/>
            <a:tailEnd/>
          </a:ln>
          <a:effectLst/>
        </p:spPr>
        <p:txBody>
          <a:bodyPr/>
          <a:lstStyle/>
          <a:p>
            <a:r>
              <a:rPr kumimoji="1" lang="en-US" altLang="zh-CN" sz="3600" b="1" dirty="0">
                <a:effectLst>
                  <a:outerShdw blurRad="50000" dist="30000" dir="5400000" algn="tl" rotWithShape="0">
                    <a:srgbClr val="000000">
                      <a:alpha val="30000"/>
                    </a:srgbClr>
                  </a:outerShdw>
                </a:effectLst>
                <a:latin typeface="华文新魏" pitchFamily="2" charset="-122"/>
                <a:ea typeface="华文新魏" pitchFamily="2" charset="-122"/>
                <a:cs typeface="+mj-cs"/>
              </a:rPr>
              <a:t>1</a:t>
            </a:r>
            <a:r>
              <a:rPr kumimoji="1" lang="zh-CN" altLang="en-US" sz="3600" b="1" dirty="0">
                <a:effectLst>
                  <a:outerShdw blurRad="50000" dist="30000" dir="5400000" algn="tl" rotWithShape="0">
                    <a:srgbClr val="000000">
                      <a:alpha val="30000"/>
                    </a:srgbClr>
                  </a:outerShdw>
                </a:effectLst>
                <a:latin typeface="华文新魏" pitchFamily="2" charset="-122"/>
                <a:ea typeface="华文新魏" pitchFamily="2" charset="-122"/>
                <a:cs typeface="+mj-cs"/>
              </a:rPr>
              <a:t>、第三条道路的主张</a:t>
            </a:r>
          </a:p>
        </p:txBody>
      </p:sp>
    </p:spTree>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6"/>
          <p:cNvGrpSpPr>
            <a:grpSpLocks/>
          </p:cNvGrpSpPr>
          <p:nvPr/>
        </p:nvGrpSpPr>
        <p:grpSpPr bwMode="auto">
          <a:xfrm>
            <a:off x="467544" y="1988840"/>
            <a:ext cx="3816424" cy="3177480"/>
            <a:chOff x="158" y="1117"/>
            <a:chExt cx="2971" cy="2994"/>
          </a:xfrm>
        </p:grpSpPr>
        <p:pic>
          <p:nvPicPr>
            <p:cNvPr id="610311" name="Picture 7" descr="lsl12"/>
            <p:cNvPicPr>
              <a:picLocks noChangeAspect="1" noChangeArrowheads="1"/>
            </p:cNvPicPr>
            <p:nvPr/>
          </p:nvPicPr>
          <p:blipFill>
            <a:blip r:embed="rId2" cstate="print"/>
            <a:srcRect/>
            <a:stretch>
              <a:fillRect/>
            </a:stretch>
          </p:blipFill>
          <p:spPr bwMode="auto">
            <a:xfrm>
              <a:off x="249" y="1117"/>
              <a:ext cx="2880" cy="2418"/>
            </a:xfrm>
            <a:prstGeom prst="rect">
              <a:avLst/>
            </a:prstGeom>
            <a:noFill/>
          </p:spPr>
        </p:pic>
        <p:sp>
          <p:nvSpPr>
            <p:cNvPr id="610312" name="Text Box 8"/>
            <p:cNvSpPr txBox="1">
              <a:spLocks noChangeArrowheads="1"/>
            </p:cNvSpPr>
            <p:nvPr/>
          </p:nvSpPr>
          <p:spPr bwMode="auto">
            <a:xfrm>
              <a:off x="158" y="3560"/>
              <a:ext cx="2971" cy="551"/>
            </a:xfrm>
            <a:prstGeom prst="rect">
              <a:avLst/>
            </a:prstGeom>
            <a:solidFill>
              <a:schemeClr val="bg1"/>
            </a:solidFill>
            <a:ln w="9525">
              <a:noFill/>
              <a:miter lim="800000"/>
              <a:headEnd/>
              <a:tailEnd/>
            </a:ln>
            <a:effectLst/>
          </p:spPr>
          <p:txBody>
            <a:bodyPr>
              <a:spAutoFit/>
            </a:bodyPr>
            <a:lstStyle/>
            <a:p>
              <a:pPr algn="ctr" eaLnBrk="0" hangingPunct="0">
                <a:spcBef>
                  <a:spcPct val="50000"/>
                </a:spcBef>
              </a:pPr>
              <a:r>
                <a:rPr lang="zh-CN" altLang="en-US" sz="1600" b="1" dirty="0">
                  <a:latin typeface="华文新魏" pitchFamily="2" charset="-122"/>
                  <a:ea typeface="华文新魏" pitchFamily="2" charset="-122"/>
                </a:rPr>
                <a:t>遭国民党暗杀的</a:t>
              </a:r>
              <a:r>
                <a:rPr lang="zh-CN" altLang="en-US" sz="1600" b="1" dirty="0" smtClean="0">
                  <a:latin typeface="华文新魏" pitchFamily="2" charset="-122"/>
                  <a:ea typeface="华文新魏" pitchFamily="2" charset="-122"/>
                </a:rPr>
                <a:t>李公朴</a:t>
              </a:r>
              <a:r>
                <a:rPr lang="en-US" altLang="zh-CN" sz="1600" b="1" dirty="0" smtClean="0">
                  <a:latin typeface="华文新魏" pitchFamily="2" charset="-122"/>
                  <a:ea typeface="华文新魏" pitchFamily="2" charset="-122"/>
                </a:rPr>
                <a:t>(</a:t>
              </a:r>
              <a:r>
                <a:rPr lang="zh-CN" altLang="en-US" sz="1600" b="1" dirty="0" smtClean="0">
                  <a:latin typeface="华文新魏" pitchFamily="2" charset="-122"/>
                  <a:ea typeface="华文新魏" pitchFamily="2" charset="-122"/>
                </a:rPr>
                <a:t>（</a:t>
              </a:r>
              <a:r>
                <a:rPr lang="en-US" altLang="zh-CN" sz="1600" b="1" dirty="0" smtClean="0">
                  <a:latin typeface="华文新魏" pitchFamily="2" charset="-122"/>
                  <a:ea typeface="华文新魏" pitchFamily="2" charset="-122"/>
                </a:rPr>
                <a:t>1902—1946) </a:t>
              </a:r>
              <a:r>
                <a:rPr lang="zh-CN" altLang="en-US" sz="1600" b="1" dirty="0" smtClean="0">
                  <a:latin typeface="华文新魏" pitchFamily="2" charset="-122"/>
                  <a:ea typeface="华文新魏" pitchFamily="2" charset="-122"/>
                </a:rPr>
                <a:t>、闻一多 </a:t>
              </a:r>
              <a:r>
                <a:rPr lang="en-US" altLang="zh-CN" sz="1600" b="1" dirty="0" smtClean="0">
                  <a:latin typeface="华文新魏" pitchFamily="2" charset="-122"/>
                  <a:ea typeface="华文新魏" pitchFamily="2" charset="-122"/>
                </a:rPr>
                <a:t>(1899--1946)</a:t>
              </a:r>
              <a:endParaRPr lang="zh-CN" altLang="en-US" sz="1600" b="1" dirty="0" smtClean="0">
                <a:latin typeface="华文新魏" pitchFamily="2" charset="-122"/>
                <a:ea typeface="华文新魏" pitchFamily="2" charset="-122"/>
              </a:endParaRPr>
            </a:p>
          </p:txBody>
        </p:sp>
      </p:grpSp>
      <p:sp>
        <p:nvSpPr>
          <p:cNvPr id="610317" name="Rectangle 13"/>
          <p:cNvSpPr>
            <a:spLocks noChangeArrowheads="1"/>
          </p:cNvSpPr>
          <p:nvPr/>
        </p:nvSpPr>
        <p:spPr bwMode="auto">
          <a:xfrm>
            <a:off x="468313" y="1484313"/>
            <a:ext cx="184150" cy="457200"/>
          </a:xfrm>
          <a:prstGeom prst="rect">
            <a:avLst/>
          </a:prstGeom>
          <a:noFill/>
          <a:ln w="9525" algn="ctr">
            <a:noFill/>
            <a:miter lim="800000"/>
            <a:headEnd/>
            <a:tailEnd/>
          </a:ln>
          <a:effectLst/>
        </p:spPr>
        <p:txBody>
          <a:bodyPr wrap="none" anchor="ctr">
            <a:spAutoFit/>
          </a:bodyPr>
          <a:lstStyle/>
          <a:p>
            <a:endParaRPr lang="zh-CN" altLang="zh-CN" sz="2400"/>
          </a:p>
        </p:txBody>
      </p:sp>
      <p:sp>
        <p:nvSpPr>
          <p:cNvPr id="610320" name="Rectangle 16"/>
          <p:cNvSpPr>
            <a:spLocks noChangeArrowheads="1"/>
          </p:cNvSpPr>
          <p:nvPr/>
        </p:nvSpPr>
        <p:spPr bwMode="auto">
          <a:xfrm>
            <a:off x="251520" y="277813"/>
            <a:ext cx="8435280" cy="846931"/>
          </a:xfrm>
          <a:prstGeom prst="rect">
            <a:avLst/>
          </a:prstGeom>
          <a:noFill/>
          <a:ln w="9525">
            <a:noFill/>
            <a:miter lim="800000"/>
            <a:headEnd/>
            <a:tailEnd/>
          </a:ln>
          <a:effectLst/>
        </p:spPr>
        <p:txBody>
          <a:bodyPr/>
          <a:lstStyle/>
          <a:p>
            <a:r>
              <a:rPr lang="en-US" altLang="zh-CN" sz="3800" b="1" dirty="0">
                <a:solidFill>
                  <a:schemeClr val="tx2"/>
                </a:solidFill>
                <a:latin typeface="华文新魏" pitchFamily="2" charset="-122"/>
                <a:ea typeface="华文新魏" pitchFamily="2" charset="-122"/>
              </a:rPr>
              <a:t>2</a:t>
            </a:r>
            <a:r>
              <a:rPr lang="zh-CN" altLang="en-US" sz="3800" b="1" dirty="0">
                <a:solidFill>
                  <a:schemeClr val="tx2"/>
                </a:solidFill>
                <a:latin typeface="华文新魏" pitchFamily="2" charset="-122"/>
                <a:ea typeface="华文新魏" pitchFamily="2" charset="-122"/>
              </a:rPr>
              <a:t>、国民党当局对民主党派的迫害 </a:t>
            </a:r>
          </a:p>
        </p:txBody>
      </p:sp>
      <p:sp>
        <p:nvSpPr>
          <p:cNvPr id="610321" name="Rectangle 17"/>
          <p:cNvSpPr>
            <a:spLocks noChangeArrowheads="1"/>
          </p:cNvSpPr>
          <p:nvPr/>
        </p:nvSpPr>
        <p:spPr bwMode="auto">
          <a:xfrm>
            <a:off x="395288" y="1196975"/>
            <a:ext cx="8229600" cy="460375"/>
          </a:xfrm>
          <a:prstGeom prst="rect">
            <a:avLst/>
          </a:prstGeom>
          <a:noFill/>
          <a:ln w="9525">
            <a:noFill/>
            <a:miter lim="800000"/>
            <a:headEnd/>
            <a:tailEnd/>
          </a:ln>
          <a:effectLst/>
        </p:spPr>
        <p:txBody>
          <a:bodyPr/>
          <a:lstStyle/>
          <a:p>
            <a:pPr marL="342900" indent="-342900">
              <a:spcBef>
                <a:spcPct val="20000"/>
              </a:spcBef>
              <a:buClr>
                <a:schemeClr val="accent1"/>
              </a:buClr>
              <a:buSzPct val="65000"/>
              <a:buFont typeface="Wingdings" pitchFamily="2" charset="2"/>
              <a:buChar char="n"/>
            </a:pPr>
            <a:r>
              <a:rPr lang="zh-CN" altLang="en-US" sz="2600" b="1" dirty="0">
                <a:latin typeface="华文新魏" pitchFamily="2" charset="-122"/>
                <a:ea typeface="华文新魏" pitchFamily="2" charset="-122"/>
              </a:rPr>
              <a:t>（</a:t>
            </a:r>
            <a:r>
              <a:rPr lang="en-US" altLang="zh-CN" sz="2600" b="1" dirty="0">
                <a:latin typeface="华文新魏" pitchFamily="2" charset="-122"/>
                <a:ea typeface="华文新魏" pitchFamily="2" charset="-122"/>
              </a:rPr>
              <a:t>1</a:t>
            </a:r>
            <a:r>
              <a:rPr lang="zh-CN" altLang="en-US" sz="2600" b="1" dirty="0">
                <a:latin typeface="华文新魏" pitchFamily="2" charset="-122"/>
                <a:ea typeface="华文新魏" pitchFamily="2" charset="-122"/>
              </a:rPr>
              <a:t>）</a:t>
            </a:r>
            <a:r>
              <a:rPr lang="en-US" altLang="zh-CN" sz="2600" b="1" dirty="0">
                <a:latin typeface="华文新魏" pitchFamily="2" charset="-122"/>
                <a:ea typeface="华文新魏" pitchFamily="2" charset="-122"/>
              </a:rPr>
              <a:t>1946</a:t>
            </a:r>
            <a:r>
              <a:rPr lang="zh-CN" altLang="en-US" sz="2600" b="1" dirty="0">
                <a:latin typeface="华文新魏" pitchFamily="2" charset="-122"/>
                <a:ea typeface="华文新魏" pitchFamily="2" charset="-122"/>
              </a:rPr>
              <a:t>年</a:t>
            </a:r>
            <a:r>
              <a:rPr lang="en-US" altLang="zh-CN" sz="2600" b="1" dirty="0">
                <a:latin typeface="华文新魏" pitchFamily="2" charset="-122"/>
                <a:ea typeface="华文新魏" pitchFamily="2" charset="-122"/>
              </a:rPr>
              <a:t>7</a:t>
            </a:r>
            <a:r>
              <a:rPr lang="zh-CN" altLang="en-US" sz="2600" b="1" dirty="0">
                <a:latin typeface="华文新魏" pitchFamily="2" charset="-122"/>
                <a:ea typeface="华文新魏" pitchFamily="2" charset="-122"/>
              </a:rPr>
              <a:t>月，李公朴、闻一多在昆明遭暗杀。 </a:t>
            </a:r>
          </a:p>
        </p:txBody>
      </p:sp>
      <p:sp>
        <p:nvSpPr>
          <p:cNvPr id="610322" name="Rectangle 18"/>
          <p:cNvSpPr>
            <a:spLocks noChangeArrowheads="1"/>
          </p:cNvSpPr>
          <p:nvPr/>
        </p:nvSpPr>
        <p:spPr bwMode="auto">
          <a:xfrm>
            <a:off x="4140200" y="1773238"/>
            <a:ext cx="4535488" cy="935037"/>
          </a:xfrm>
          <a:prstGeom prst="rect">
            <a:avLst/>
          </a:prstGeom>
          <a:noFill/>
          <a:ln w="9525">
            <a:noFill/>
            <a:miter lim="800000"/>
            <a:headEnd/>
            <a:tailEnd/>
          </a:ln>
          <a:effectLst/>
        </p:spPr>
        <p:txBody>
          <a:bodyPr/>
          <a:lstStyle/>
          <a:p>
            <a:pPr marL="342900" indent="-342900">
              <a:spcBef>
                <a:spcPct val="20000"/>
              </a:spcBef>
              <a:buClr>
                <a:schemeClr val="accent1"/>
              </a:buClr>
              <a:buSzPct val="65000"/>
              <a:buFont typeface="Wingdings" pitchFamily="2" charset="2"/>
              <a:buChar char="n"/>
            </a:pPr>
            <a:r>
              <a:rPr lang="zh-CN" altLang="en-US" sz="2600" b="1" dirty="0">
                <a:latin typeface="华文新魏" pitchFamily="2" charset="-122"/>
                <a:ea typeface="华文新魏" pitchFamily="2" charset="-122"/>
              </a:rPr>
              <a:t>（</a:t>
            </a:r>
            <a:r>
              <a:rPr lang="en-US" altLang="zh-CN" sz="2600" b="1" dirty="0">
                <a:latin typeface="华文新魏" pitchFamily="2" charset="-122"/>
                <a:ea typeface="华文新魏" pitchFamily="2" charset="-122"/>
              </a:rPr>
              <a:t>2</a:t>
            </a:r>
            <a:r>
              <a:rPr lang="zh-CN" altLang="en-US" sz="2600" b="1" dirty="0">
                <a:latin typeface="华文新魏" pitchFamily="2" charset="-122"/>
                <a:ea typeface="华文新魏" pitchFamily="2" charset="-122"/>
              </a:rPr>
              <a:t>）</a:t>
            </a:r>
            <a:r>
              <a:rPr lang="en-US" altLang="zh-CN" sz="2600" b="1" dirty="0">
                <a:latin typeface="华文新魏" pitchFamily="2" charset="-122"/>
                <a:ea typeface="华文新魏" pitchFamily="2" charset="-122"/>
              </a:rPr>
              <a:t>1947</a:t>
            </a:r>
            <a:r>
              <a:rPr lang="zh-CN" altLang="en-US" sz="2600" b="1" dirty="0">
                <a:latin typeface="华文新魏" pitchFamily="2" charset="-122"/>
                <a:ea typeface="华文新魏" pitchFamily="2" charset="-122"/>
              </a:rPr>
              <a:t>年</a:t>
            </a:r>
            <a:r>
              <a:rPr lang="en-US" altLang="zh-CN" sz="2600" b="1" dirty="0">
                <a:latin typeface="华文新魏" pitchFamily="2" charset="-122"/>
                <a:ea typeface="华文新魏" pitchFamily="2" charset="-122"/>
              </a:rPr>
              <a:t>10</a:t>
            </a:r>
            <a:r>
              <a:rPr lang="zh-CN" altLang="en-US" sz="2600" b="1" dirty="0">
                <a:latin typeface="华文新魏" pitchFamily="2" charset="-122"/>
                <a:ea typeface="华文新魏" pitchFamily="2" charset="-122"/>
              </a:rPr>
              <a:t>月，杜斌丞在西安被杀害</a:t>
            </a:r>
            <a:r>
              <a:rPr lang="zh-CN" altLang="en-US" sz="2400" dirty="0">
                <a:solidFill>
                  <a:schemeClr val="tx1"/>
                </a:solidFill>
                <a:ea typeface="宋体" charset="-122"/>
              </a:rPr>
              <a:t>。</a:t>
            </a:r>
          </a:p>
        </p:txBody>
      </p:sp>
      <p:pic>
        <p:nvPicPr>
          <p:cNvPr id="610323" name="Picture 19" descr="b7bc4c66584f4932ab184cd4"/>
          <p:cNvPicPr>
            <a:picLocks noChangeAspect="1" noChangeArrowheads="1"/>
          </p:cNvPicPr>
          <p:nvPr/>
        </p:nvPicPr>
        <p:blipFill>
          <a:blip r:embed="rId3" cstate="print"/>
          <a:srcRect/>
          <a:stretch>
            <a:fillRect/>
          </a:stretch>
        </p:blipFill>
        <p:spPr bwMode="auto">
          <a:xfrm>
            <a:off x="6660232" y="2420888"/>
            <a:ext cx="2160587" cy="2881313"/>
          </a:xfrm>
          <a:prstGeom prst="rect">
            <a:avLst/>
          </a:prstGeom>
          <a:noFill/>
        </p:spPr>
      </p:pic>
      <p:sp>
        <p:nvSpPr>
          <p:cNvPr id="610324" name="Rectangle 20"/>
          <p:cNvSpPr>
            <a:spLocks noChangeArrowheads="1"/>
          </p:cNvSpPr>
          <p:nvPr/>
        </p:nvSpPr>
        <p:spPr bwMode="auto">
          <a:xfrm>
            <a:off x="4356100" y="3860800"/>
            <a:ext cx="2232025" cy="431800"/>
          </a:xfrm>
          <a:prstGeom prst="rect">
            <a:avLst/>
          </a:prstGeom>
          <a:noFill/>
          <a:ln w="9525">
            <a:noFill/>
            <a:miter lim="800000"/>
            <a:headEnd/>
            <a:tailEnd/>
          </a:ln>
          <a:effectLst/>
        </p:spPr>
        <p:txBody>
          <a:bodyPr/>
          <a:lstStyle/>
          <a:p>
            <a:pPr marL="342900" indent="-342900">
              <a:lnSpc>
                <a:spcPct val="90000"/>
              </a:lnSpc>
              <a:spcBef>
                <a:spcPct val="20000"/>
              </a:spcBef>
              <a:buClr>
                <a:schemeClr val="accent1"/>
              </a:buClr>
              <a:buSzPct val="65000"/>
              <a:buFont typeface="Wingdings" pitchFamily="2" charset="2"/>
              <a:buNone/>
            </a:pPr>
            <a:r>
              <a:rPr lang="zh-CN" altLang="en-US" sz="1600" b="1" dirty="0">
                <a:solidFill>
                  <a:schemeClr val="tx1"/>
                </a:solidFill>
                <a:latin typeface="华文新魏" pitchFamily="2" charset="-122"/>
                <a:ea typeface="华文新魏" pitchFamily="2" charset="-122"/>
              </a:rPr>
              <a:t>杜斌丞（</a:t>
            </a:r>
            <a:r>
              <a:rPr lang="en-US" altLang="zh-CN" sz="1600" b="1" dirty="0">
                <a:solidFill>
                  <a:schemeClr val="tx1"/>
                </a:solidFill>
                <a:latin typeface="华文新魏" pitchFamily="2" charset="-122"/>
                <a:ea typeface="华文新魏" pitchFamily="2" charset="-122"/>
              </a:rPr>
              <a:t>1888--1947</a:t>
            </a:r>
            <a:r>
              <a:rPr lang="zh-CN" altLang="en-US" sz="1600" b="1" dirty="0">
                <a:solidFill>
                  <a:schemeClr val="tx1"/>
                </a:solidFill>
                <a:latin typeface="华文新魏" pitchFamily="2" charset="-122"/>
                <a:ea typeface="华文新魏" pitchFamily="2" charset="-122"/>
              </a:rPr>
              <a:t>）</a:t>
            </a:r>
            <a:r>
              <a:rPr lang="zh-CN" altLang="en-US" sz="2000" b="1" dirty="0">
                <a:solidFill>
                  <a:schemeClr val="tx1"/>
                </a:solidFill>
                <a:latin typeface="华文新魏" pitchFamily="2" charset="-122"/>
                <a:ea typeface="华文新魏" pitchFamily="2" charset="-122"/>
              </a:rPr>
              <a:t> </a:t>
            </a:r>
          </a:p>
        </p:txBody>
      </p:sp>
      <p:sp>
        <p:nvSpPr>
          <p:cNvPr id="610325" name="Rectangle 21"/>
          <p:cNvSpPr>
            <a:spLocks noChangeArrowheads="1"/>
          </p:cNvSpPr>
          <p:nvPr/>
        </p:nvSpPr>
        <p:spPr bwMode="auto">
          <a:xfrm>
            <a:off x="251520" y="5229225"/>
            <a:ext cx="8568630" cy="935038"/>
          </a:xfrm>
          <a:prstGeom prst="rect">
            <a:avLst/>
          </a:prstGeom>
          <a:noFill/>
          <a:ln w="9525">
            <a:noFill/>
            <a:miter lim="800000"/>
            <a:headEnd/>
            <a:tailEnd/>
          </a:ln>
          <a:effectLst/>
        </p:spPr>
        <p:txBody>
          <a:bodyPr/>
          <a:lstStyle/>
          <a:p>
            <a:pPr marL="342900" indent="-342900">
              <a:lnSpc>
                <a:spcPct val="90000"/>
              </a:lnSpc>
              <a:spcBef>
                <a:spcPct val="20000"/>
              </a:spcBef>
              <a:buClr>
                <a:schemeClr val="accent1"/>
              </a:buClr>
              <a:buSzPct val="65000"/>
              <a:buFont typeface="Wingdings" pitchFamily="2" charset="2"/>
              <a:buChar char="n"/>
            </a:pPr>
            <a:r>
              <a:rPr lang="zh-CN" altLang="en-US" sz="2600" b="1" dirty="0">
                <a:latin typeface="华文新魏" pitchFamily="2" charset="-122"/>
                <a:ea typeface="华文新魏" pitchFamily="2" charset="-122"/>
              </a:rPr>
              <a:t>（</a:t>
            </a:r>
            <a:r>
              <a:rPr lang="en-US" altLang="zh-CN" sz="2600" b="1" dirty="0">
                <a:latin typeface="华文新魏" pitchFamily="2" charset="-122"/>
                <a:ea typeface="华文新魏" pitchFamily="2" charset="-122"/>
              </a:rPr>
              <a:t>3</a:t>
            </a:r>
            <a:r>
              <a:rPr lang="zh-CN" altLang="en-US" sz="2600" b="1" dirty="0">
                <a:latin typeface="华文新魏" pitchFamily="2" charset="-122"/>
                <a:ea typeface="华文新魏" pitchFamily="2" charset="-122"/>
              </a:rPr>
              <a:t>）</a:t>
            </a:r>
            <a:r>
              <a:rPr lang="en-US" altLang="zh-CN" sz="2600" b="1" dirty="0">
                <a:latin typeface="华文新魏" pitchFamily="2" charset="-122"/>
                <a:ea typeface="华文新魏" pitchFamily="2" charset="-122"/>
              </a:rPr>
              <a:t>1947</a:t>
            </a:r>
            <a:r>
              <a:rPr lang="zh-CN" altLang="en-US" sz="2600" b="1" dirty="0">
                <a:latin typeface="华文新魏" pitchFamily="2" charset="-122"/>
                <a:ea typeface="华文新魏" pitchFamily="2" charset="-122"/>
              </a:rPr>
              <a:t>年</a:t>
            </a:r>
            <a:r>
              <a:rPr lang="en-US" altLang="zh-CN" sz="2600" b="1" dirty="0">
                <a:latin typeface="华文新魏" pitchFamily="2" charset="-122"/>
                <a:ea typeface="华文新魏" pitchFamily="2" charset="-122"/>
              </a:rPr>
              <a:t>10</a:t>
            </a:r>
            <a:r>
              <a:rPr lang="zh-CN" altLang="en-US" sz="2600" b="1" dirty="0">
                <a:latin typeface="华文新魏" pitchFamily="2" charset="-122"/>
                <a:ea typeface="华文新魏" pitchFamily="2" charset="-122"/>
              </a:rPr>
              <a:t>月国民党当局宣布民盟为“非法团体”，明令对该组织及其成员的一切活动严加取缔。</a:t>
            </a:r>
          </a:p>
        </p:txBody>
      </p:sp>
    </p:spTree>
  </p:cSld>
  <p:clrMapOvr>
    <a:masterClrMapping/>
  </p:clrMapOvr>
  <p:transition>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1336" name="Rectangle 8"/>
          <p:cNvSpPr>
            <a:spLocks noChangeArrowheads="1"/>
          </p:cNvSpPr>
          <p:nvPr/>
        </p:nvSpPr>
        <p:spPr bwMode="auto">
          <a:xfrm>
            <a:off x="323529" y="1989138"/>
            <a:ext cx="8374384" cy="3167062"/>
          </a:xfrm>
          <a:prstGeom prst="rect">
            <a:avLst/>
          </a:prstGeom>
          <a:noFill/>
          <a:ln w="9525">
            <a:noFill/>
            <a:miter lim="800000"/>
            <a:headEnd/>
            <a:tailEnd/>
          </a:ln>
          <a:effectLst/>
        </p:spPr>
        <p:txBody>
          <a:bodyPr/>
          <a:lstStyle/>
          <a:p>
            <a:pPr marL="342900" indent="-342900">
              <a:spcBef>
                <a:spcPct val="20000"/>
              </a:spcBef>
              <a:buClr>
                <a:schemeClr val="accent1"/>
              </a:buClr>
              <a:buSzPct val="65000"/>
              <a:buFont typeface="Wingdings" pitchFamily="2" charset="2"/>
              <a:buChar char="n"/>
            </a:pPr>
            <a:r>
              <a:rPr kumimoji="1" lang="zh-CN" altLang="en-US" sz="2400" b="1" dirty="0">
                <a:latin typeface="华文新魏" pitchFamily="2" charset="-122"/>
                <a:ea typeface="华文新魏" pitchFamily="2" charset="-122"/>
              </a:rPr>
              <a:t>（</a:t>
            </a:r>
            <a:r>
              <a:rPr kumimoji="1" lang="en-US" altLang="zh-CN" sz="2400" b="1" dirty="0">
                <a:latin typeface="华文新魏" pitchFamily="2" charset="-122"/>
                <a:ea typeface="华文新魏" pitchFamily="2" charset="-122"/>
              </a:rPr>
              <a:t>1</a:t>
            </a:r>
            <a:r>
              <a:rPr kumimoji="1" lang="zh-CN" altLang="en-US" sz="2400" b="1" dirty="0">
                <a:latin typeface="华文新魏" pitchFamily="2" charset="-122"/>
                <a:ea typeface="华文新魏" pitchFamily="2" charset="-122"/>
              </a:rPr>
              <a:t>）</a:t>
            </a:r>
            <a:r>
              <a:rPr kumimoji="1" lang="en-US" altLang="zh-CN" sz="2400" b="1" dirty="0">
                <a:latin typeface="华文新魏" pitchFamily="2" charset="-122"/>
                <a:ea typeface="华文新魏" pitchFamily="2" charset="-122"/>
              </a:rPr>
              <a:t>1948</a:t>
            </a:r>
            <a:r>
              <a:rPr kumimoji="1" lang="zh-CN" altLang="en-US" sz="2400" b="1" dirty="0">
                <a:latin typeface="华文新魏" pitchFamily="2" charset="-122"/>
                <a:ea typeface="华文新魏" pitchFamily="2" charset="-122"/>
              </a:rPr>
              <a:t>年</a:t>
            </a:r>
            <a:r>
              <a:rPr kumimoji="1" lang="en-US" altLang="zh-CN" sz="2400" b="1" dirty="0">
                <a:latin typeface="华文新魏" pitchFamily="2" charset="-122"/>
                <a:ea typeface="华文新魏" pitchFamily="2" charset="-122"/>
              </a:rPr>
              <a:t>1</a:t>
            </a:r>
            <a:r>
              <a:rPr kumimoji="1" lang="zh-CN" altLang="en-US" sz="2400" b="1" dirty="0">
                <a:latin typeface="华文新魏" pitchFamily="2" charset="-122"/>
                <a:ea typeface="华文新魏" pitchFamily="2" charset="-122"/>
              </a:rPr>
              <a:t>月</a:t>
            </a:r>
            <a:r>
              <a:rPr kumimoji="1" lang="en-US" altLang="zh-CN" sz="2400" b="1" dirty="0">
                <a:latin typeface="华文新魏" pitchFamily="2" charset="-122"/>
                <a:ea typeface="华文新魏" pitchFamily="2" charset="-122"/>
              </a:rPr>
              <a:t>5</a:t>
            </a:r>
            <a:r>
              <a:rPr kumimoji="1" lang="zh-CN" altLang="en-US" sz="2400" b="1" dirty="0">
                <a:latin typeface="华文新魏" pitchFamily="2" charset="-122"/>
                <a:ea typeface="华文新魏" pitchFamily="2" charset="-122"/>
              </a:rPr>
              <a:t>日至</a:t>
            </a:r>
            <a:r>
              <a:rPr kumimoji="1" lang="en-US" altLang="zh-CN" sz="2400" b="1" dirty="0">
                <a:latin typeface="华文新魏" pitchFamily="2" charset="-122"/>
                <a:ea typeface="华文新魏" pitchFamily="2" charset="-122"/>
              </a:rPr>
              <a:t>19</a:t>
            </a:r>
            <a:r>
              <a:rPr kumimoji="1" lang="zh-CN" altLang="en-US" sz="2400" b="1" dirty="0">
                <a:latin typeface="华文新魏" pitchFamily="2" charset="-122"/>
                <a:ea typeface="华文新魏" pitchFamily="2" charset="-122"/>
              </a:rPr>
              <a:t>日，中国民主同盟一届三中全会在香港召开，标志着民盟站到了新民主主义革命的立场上来。</a:t>
            </a:r>
          </a:p>
          <a:p>
            <a:pPr marL="342900" indent="-342900">
              <a:spcBef>
                <a:spcPct val="20000"/>
              </a:spcBef>
              <a:buClr>
                <a:schemeClr val="accent1"/>
              </a:buClr>
              <a:buSzPct val="65000"/>
              <a:buFont typeface="Wingdings" pitchFamily="2" charset="2"/>
              <a:buChar char="n"/>
            </a:pPr>
            <a:r>
              <a:rPr kumimoji="1" lang="zh-CN" altLang="en-US" sz="2400" b="1" dirty="0">
                <a:latin typeface="华文新魏" pitchFamily="2" charset="-122"/>
                <a:ea typeface="华文新魏" pitchFamily="2" charset="-122"/>
              </a:rPr>
              <a:t>（</a:t>
            </a:r>
            <a:r>
              <a:rPr kumimoji="1" lang="en-US" altLang="zh-CN" sz="2400" b="1" dirty="0">
                <a:latin typeface="华文新魏" pitchFamily="2" charset="-122"/>
                <a:ea typeface="华文新魏" pitchFamily="2" charset="-122"/>
              </a:rPr>
              <a:t>2</a:t>
            </a:r>
            <a:r>
              <a:rPr kumimoji="1" lang="zh-CN" altLang="en-US" sz="2400" b="1" dirty="0">
                <a:latin typeface="华文新魏" pitchFamily="2" charset="-122"/>
                <a:ea typeface="华文新魏" pitchFamily="2" charset="-122"/>
              </a:rPr>
              <a:t>）</a:t>
            </a:r>
            <a:r>
              <a:rPr kumimoji="1" lang="en-US" altLang="zh-CN" sz="2400" b="1" dirty="0">
                <a:latin typeface="华文新魏" pitchFamily="2" charset="-122"/>
                <a:ea typeface="华文新魏" pitchFamily="2" charset="-122"/>
              </a:rPr>
              <a:t>1948</a:t>
            </a:r>
            <a:r>
              <a:rPr kumimoji="1" lang="zh-CN" altLang="en-US" sz="2400" b="1" dirty="0">
                <a:latin typeface="华文新魏" pitchFamily="2" charset="-122"/>
                <a:ea typeface="华文新魏" pitchFamily="2" charset="-122"/>
              </a:rPr>
              <a:t>年</a:t>
            </a:r>
            <a:r>
              <a:rPr kumimoji="1" lang="en-US" altLang="zh-CN" sz="2400" b="1" dirty="0">
                <a:latin typeface="华文新魏" pitchFamily="2" charset="-122"/>
                <a:ea typeface="华文新魏" pitchFamily="2" charset="-122"/>
              </a:rPr>
              <a:t>1</a:t>
            </a:r>
            <a:r>
              <a:rPr kumimoji="1" lang="zh-CN" altLang="en-US" sz="2400" b="1" dirty="0">
                <a:latin typeface="华文新魏" pitchFamily="2" charset="-122"/>
                <a:ea typeface="华文新魏" pitchFamily="2" charset="-122"/>
              </a:rPr>
              <a:t>月，中国国民党革命委员会成立，公开表示承认共产党的领导地位。</a:t>
            </a:r>
          </a:p>
          <a:p>
            <a:pPr marL="342900" indent="-342900">
              <a:spcBef>
                <a:spcPct val="20000"/>
              </a:spcBef>
              <a:buClr>
                <a:schemeClr val="accent1"/>
              </a:buClr>
              <a:buSzPct val="65000"/>
              <a:buFont typeface="Wingdings" pitchFamily="2" charset="2"/>
              <a:buChar char="n"/>
            </a:pPr>
            <a:r>
              <a:rPr kumimoji="1" lang="zh-CN" altLang="en-US" sz="2400" b="1" dirty="0">
                <a:latin typeface="华文新魏" pitchFamily="2" charset="-122"/>
                <a:ea typeface="华文新魏" pitchFamily="2" charset="-122"/>
              </a:rPr>
              <a:t>人民民主统一战线得到了进一步的巩固和加强，国民党的反动政权陷入众叛亲离、彻底孤立的境地。</a:t>
            </a:r>
            <a:endParaRPr lang="zh-CN" altLang="en-US" sz="2400" b="1" dirty="0">
              <a:latin typeface="华文新魏" pitchFamily="2" charset="-122"/>
              <a:ea typeface="华文新魏" pitchFamily="2" charset="-122"/>
            </a:endParaRPr>
          </a:p>
        </p:txBody>
      </p:sp>
      <p:sp>
        <p:nvSpPr>
          <p:cNvPr id="611337" name="Rectangle 9"/>
          <p:cNvSpPr>
            <a:spLocks noChangeArrowheads="1"/>
          </p:cNvSpPr>
          <p:nvPr/>
        </p:nvSpPr>
        <p:spPr bwMode="auto">
          <a:xfrm>
            <a:off x="395536" y="277813"/>
            <a:ext cx="8291264" cy="1139825"/>
          </a:xfrm>
          <a:prstGeom prst="rect">
            <a:avLst/>
          </a:prstGeom>
          <a:noFill/>
          <a:ln w="9525">
            <a:noFill/>
            <a:miter lim="800000"/>
            <a:headEnd/>
            <a:tailEnd/>
          </a:ln>
          <a:effectLst/>
        </p:spPr>
        <p:txBody>
          <a:bodyPr/>
          <a:lstStyle/>
          <a:p>
            <a:r>
              <a:rPr lang="en-US" altLang="zh-CN" sz="3800" b="1" dirty="0">
                <a:solidFill>
                  <a:schemeClr val="tx2"/>
                </a:solidFill>
                <a:latin typeface="华文新魏" pitchFamily="2" charset="-122"/>
                <a:ea typeface="华文新魏" pitchFamily="2" charset="-122"/>
              </a:rPr>
              <a:t>3</a:t>
            </a:r>
            <a:r>
              <a:rPr lang="zh-CN" altLang="en-US" sz="3800" b="1" dirty="0">
                <a:solidFill>
                  <a:schemeClr val="tx2"/>
                </a:solidFill>
                <a:latin typeface="华文新魏" pitchFamily="2" charset="-122"/>
                <a:ea typeface="华文新魏" pitchFamily="2" charset="-122"/>
              </a:rPr>
              <a:t>、 民主党派历史上的转折点 </a:t>
            </a:r>
          </a:p>
        </p:txBody>
      </p:sp>
    </p:spTree>
  </p:cSld>
  <p:clrMapOvr>
    <a:masterClrMapping/>
  </p:clrMapOvr>
  <p:transition>
    <p:push dir="r"/>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2357" name="Text Box 5"/>
          <p:cNvSpPr txBox="1">
            <a:spLocks noChangeArrowheads="1"/>
          </p:cNvSpPr>
          <p:nvPr/>
        </p:nvSpPr>
        <p:spPr bwMode="auto">
          <a:xfrm>
            <a:off x="251520" y="333375"/>
            <a:ext cx="8208268" cy="1261884"/>
          </a:xfrm>
          <a:prstGeom prst="rect">
            <a:avLst/>
          </a:prstGeom>
          <a:noFill/>
          <a:ln w="9525">
            <a:noFill/>
            <a:miter lim="800000"/>
            <a:headEnd/>
            <a:tailEnd/>
          </a:ln>
          <a:effectLst/>
        </p:spPr>
        <p:txBody>
          <a:bodyPr wrap="square">
            <a:spAutoFit/>
          </a:bodyPr>
          <a:lstStyle/>
          <a:p>
            <a:pPr eaLnBrk="0" hangingPunct="0">
              <a:spcBef>
                <a:spcPct val="50000"/>
              </a:spcBef>
            </a:pPr>
            <a:r>
              <a:rPr kumimoji="1" lang="en-US" altLang="zh-CN" sz="3600" dirty="0">
                <a:solidFill>
                  <a:schemeClr val="tx2"/>
                </a:solidFill>
                <a:latin typeface="Times New Roman" pitchFamily="18" charset="0"/>
                <a:ea typeface="黑体" pitchFamily="2" charset="-122"/>
              </a:rPr>
              <a:t> </a:t>
            </a:r>
            <a:r>
              <a:rPr lang="zh-CN" altLang="en-US" sz="3800" b="1" dirty="0">
                <a:solidFill>
                  <a:schemeClr val="tx2"/>
                </a:solidFill>
                <a:latin typeface="华文新魏" pitchFamily="2" charset="-122"/>
                <a:ea typeface="华文新魏" pitchFamily="2" charset="-122"/>
              </a:rPr>
              <a:t>（四）中国共产党领导的多党合作、 政治协商格局的形成</a:t>
            </a:r>
          </a:p>
        </p:txBody>
      </p:sp>
      <p:sp>
        <p:nvSpPr>
          <p:cNvPr id="612364" name="Rectangle 12"/>
          <p:cNvSpPr>
            <a:spLocks noChangeArrowheads="1"/>
          </p:cNvSpPr>
          <p:nvPr/>
        </p:nvSpPr>
        <p:spPr bwMode="auto">
          <a:xfrm>
            <a:off x="539552" y="2276872"/>
            <a:ext cx="4608511" cy="2448272"/>
          </a:xfrm>
          <a:prstGeom prst="rect">
            <a:avLst/>
          </a:prstGeom>
          <a:noFill/>
          <a:ln w="9525">
            <a:noFill/>
            <a:miter lim="800000"/>
            <a:headEnd/>
            <a:tailEnd/>
          </a:ln>
          <a:effectLst/>
        </p:spPr>
        <p:txBody>
          <a:bodyPr/>
          <a:lstStyle/>
          <a:p>
            <a:pPr marL="342900" indent="-342900">
              <a:spcBef>
                <a:spcPct val="20000"/>
              </a:spcBef>
              <a:buClr>
                <a:schemeClr val="accent1"/>
              </a:buClr>
              <a:buSzPct val="65000"/>
              <a:buFont typeface="Wingdings" pitchFamily="2" charset="2"/>
              <a:buChar char="n"/>
            </a:pPr>
            <a:r>
              <a:rPr lang="en-US" altLang="zh-CN" sz="2400" b="1" dirty="0">
                <a:solidFill>
                  <a:schemeClr val="tx2"/>
                </a:solidFill>
                <a:latin typeface="华文新魏" pitchFamily="2" charset="-122"/>
                <a:ea typeface="华文新魏" pitchFamily="2" charset="-122"/>
              </a:rPr>
              <a:t>1948</a:t>
            </a:r>
            <a:r>
              <a:rPr lang="zh-CN" altLang="en-US" sz="2400" b="1" dirty="0">
                <a:solidFill>
                  <a:schemeClr val="tx2"/>
                </a:solidFill>
                <a:latin typeface="华文新魏" pitchFamily="2" charset="-122"/>
                <a:ea typeface="华文新魏" pitchFamily="2" charset="-122"/>
              </a:rPr>
              <a:t>年</a:t>
            </a:r>
            <a:r>
              <a:rPr lang="en-US" altLang="zh-CN" sz="2400" b="1" dirty="0">
                <a:solidFill>
                  <a:schemeClr val="tx2"/>
                </a:solidFill>
                <a:latin typeface="华文新魏" pitchFamily="2" charset="-122"/>
                <a:ea typeface="华文新魏" pitchFamily="2" charset="-122"/>
              </a:rPr>
              <a:t>4</a:t>
            </a:r>
            <a:r>
              <a:rPr lang="zh-CN" altLang="en-US" sz="2400" b="1" dirty="0">
                <a:solidFill>
                  <a:schemeClr val="tx2"/>
                </a:solidFill>
                <a:latin typeface="华文新魏" pitchFamily="2" charset="-122"/>
                <a:ea typeface="华文新魏" pitchFamily="2" charset="-122"/>
              </a:rPr>
              <a:t>月</a:t>
            </a:r>
            <a:r>
              <a:rPr lang="en-US" altLang="zh-CN" sz="2400" b="1" dirty="0">
                <a:solidFill>
                  <a:schemeClr val="tx2"/>
                </a:solidFill>
                <a:latin typeface="华文新魏" pitchFamily="2" charset="-122"/>
                <a:ea typeface="华文新魏" pitchFamily="2" charset="-122"/>
              </a:rPr>
              <a:t>30</a:t>
            </a:r>
            <a:r>
              <a:rPr lang="zh-CN" altLang="en-US" sz="2400" b="1" dirty="0">
                <a:solidFill>
                  <a:schemeClr val="tx2"/>
                </a:solidFill>
                <a:latin typeface="华文新魏" pitchFamily="2" charset="-122"/>
                <a:ea typeface="华文新魏" pitchFamily="2" charset="-122"/>
              </a:rPr>
              <a:t>日</a:t>
            </a:r>
            <a:r>
              <a:rPr lang="en-US" altLang="zh-CN" sz="2400" b="1" dirty="0">
                <a:solidFill>
                  <a:schemeClr val="tx2"/>
                </a:solidFill>
                <a:latin typeface="华文新魏" pitchFamily="2" charset="-122"/>
                <a:ea typeface="华文新魏" pitchFamily="2" charset="-122"/>
              </a:rPr>
              <a:t>,</a:t>
            </a:r>
            <a:r>
              <a:rPr lang="zh-CN" altLang="en-US" sz="2400" b="1" dirty="0">
                <a:solidFill>
                  <a:schemeClr val="tx2"/>
                </a:solidFill>
                <a:latin typeface="华文新魏" pitchFamily="2" charset="-122"/>
                <a:ea typeface="华文新魏" pitchFamily="2" charset="-122"/>
              </a:rPr>
              <a:t>中共中央发出纪念“五一”劳动节的口号中提出</a:t>
            </a:r>
            <a:r>
              <a:rPr lang="zh-CN" altLang="en-US" sz="2400" b="1" dirty="0">
                <a:solidFill>
                  <a:srgbClr val="800000"/>
                </a:solidFill>
                <a:latin typeface="华文新魏" pitchFamily="2" charset="-122"/>
                <a:ea typeface="华文新魏" pitchFamily="2" charset="-122"/>
              </a:rPr>
              <a:t>“</a:t>
            </a:r>
            <a:r>
              <a:rPr lang="zh-CN" altLang="en-US" sz="2400" b="1" dirty="0">
                <a:solidFill>
                  <a:srgbClr val="FF0000"/>
                </a:solidFill>
                <a:latin typeface="华文新魏" pitchFamily="2" charset="-122"/>
                <a:ea typeface="华文新魏" pitchFamily="2" charset="-122"/>
              </a:rPr>
              <a:t>召集人民代表大会，成立民主联合政府。</a:t>
            </a:r>
            <a:r>
              <a:rPr lang="zh-CN" altLang="en-US" sz="2400" b="1" dirty="0">
                <a:solidFill>
                  <a:srgbClr val="800000"/>
                </a:solidFill>
                <a:latin typeface="华文新魏" pitchFamily="2" charset="-122"/>
                <a:ea typeface="华文新魏" pitchFamily="2" charset="-122"/>
              </a:rPr>
              <a:t>” </a:t>
            </a:r>
            <a:r>
              <a:rPr lang="zh-CN" altLang="en-US" sz="2400" b="1" dirty="0">
                <a:solidFill>
                  <a:schemeClr val="tx2"/>
                </a:solidFill>
                <a:latin typeface="华文新魏" pitchFamily="2" charset="-122"/>
                <a:ea typeface="华文新魏" pitchFamily="2" charset="-122"/>
              </a:rPr>
              <a:t>得到各民主党派和社会各界的热烈响应</a:t>
            </a:r>
            <a:r>
              <a:rPr lang="zh-CN" altLang="en-US" sz="2400" b="1" dirty="0" smtClean="0">
                <a:solidFill>
                  <a:schemeClr val="tx2"/>
                </a:solidFill>
                <a:latin typeface="华文新魏" pitchFamily="2" charset="-122"/>
                <a:ea typeface="华文新魏" pitchFamily="2" charset="-122"/>
              </a:rPr>
              <a:t>。</a:t>
            </a:r>
            <a:endParaRPr lang="zh-CN" altLang="en-US" sz="2400" b="1" dirty="0">
              <a:solidFill>
                <a:schemeClr val="tx2"/>
              </a:solidFill>
              <a:latin typeface="华文新魏" pitchFamily="2" charset="-122"/>
              <a:ea typeface="华文新魏" pitchFamily="2" charset="-122"/>
            </a:endParaRPr>
          </a:p>
        </p:txBody>
      </p:sp>
      <p:pic>
        <p:nvPicPr>
          <p:cNvPr id="6" name="Picture 10" descr="民主党派响应五一号召电"/>
          <p:cNvPicPr>
            <a:picLocks noChangeAspect="1" noChangeArrowheads="1"/>
          </p:cNvPicPr>
          <p:nvPr/>
        </p:nvPicPr>
        <p:blipFill>
          <a:blip r:embed="rId2" cstate="print"/>
          <a:srcRect/>
          <a:stretch>
            <a:fillRect/>
          </a:stretch>
        </p:blipFill>
        <p:spPr bwMode="auto">
          <a:xfrm>
            <a:off x="5353227" y="1556792"/>
            <a:ext cx="3467245" cy="4752527"/>
          </a:xfrm>
          <a:prstGeom prst="rect">
            <a:avLst/>
          </a:prstGeom>
          <a:noFill/>
        </p:spPr>
      </p:pic>
    </p:spTree>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612357"/>
                                        </p:tgtEl>
                                        <p:attrNameLst>
                                          <p:attrName>style.visibility</p:attrName>
                                        </p:attrNameLst>
                                      </p:cBhvr>
                                      <p:to>
                                        <p:strVal val="visible"/>
                                      </p:to>
                                    </p:set>
                                    <p:animEffect transition="in" filter="fade">
                                      <p:cBhvr>
                                        <p:cTn id="7" dur="1000"/>
                                        <p:tgtEl>
                                          <p:spTgt spid="612357"/>
                                        </p:tgtEl>
                                      </p:cBhvr>
                                    </p:animEffect>
                                    <p:anim calcmode="lin" valueType="num">
                                      <p:cBhvr>
                                        <p:cTn id="8" dur="1000" fill="hold"/>
                                        <p:tgtEl>
                                          <p:spTgt spid="612357"/>
                                        </p:tgtEl>
                                        <p:attrNameLst>
                                          <p:attrName>ppt_x</p:attrName>
                                        </p:attrNameLst>
                                      </p:cBhvr>
                                      <p:tavLst>
                                        <p:tav tm="0">
                                          <p:val>
                                            <p:strVal val="#ppt_x"/>
                                          </p:val>
                                        </p:tav>
                                        <p:tav tm="100000">
                                          <p:val>
                                            <p:strVal val="#ppt_x"/>
                                          </p:val>
                                        </p:tav>
                                      </p:tavLst>
                                    </p:anim>
                                    <p:anim calcmode="lin" valueType="num">
                                      <p:cBhvr>
                                        <p:cTn id="9" dur="1000" fill="hold"/>
                                        <p:tgtEl>
                                          <p:spTgt spid="61235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2" presetClass="entr" presetSubtype="4"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slide(fromBottom)">
                                      <p:cBhvr>
                                        <p:cTn id="1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235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5536" y="274638"/>
            <a:ext cx="8291264" cy="850106"/>
          </a:xfrm>
        </p:spPr>
        <p:txBody>
          <a:bodyPr>
            <a:normAutofit/>
          </a:bodyPr>
          <a:lstStyle/>
          <a:p>
            <a:r>
              <a:rPr lang="en-US" altLang="zh-CN" b="1" dirty="0" smtClean="0"/>
              <a:t>①</a:t>
            </a:r>
            <a:r>
              <a:rPr lang="zh-CN" altLang="en-US" b="1" dirty="0" smtClean="0">
                <a:ea typeface="华文新魏" pitchFamily="2" charset="-122"/>
              </a:rPr>
              <a:t>国民党的反共独裁方针</a:t>
            </a:r>
            <a:endParaRPr lang="zh-CN" altLang="en-US" dirty="0"/>
          </a:p>
        </p:txBody>
      </p:sp>
      <p:sp>
        <p:nvSpPr>
          <p:cNvPr id="3" name="内容占位符 2"/>
          <p:cNvSpPr>
            <a:spLocks noGrp="1"/>
          </p:cNvSpPr>
          <p:nvPr>
            <p:ph sz="quarter" idx="1"/>
          </p:nvPr>
        </p:nvSpPr>
        <p:spPr>
          <a:xfrm>
            <a:off x="323528" y="1412776"/>
            <a:ext cx="8568952" cy="1512168"/>
          </a:xfrm>
        </p:spPr>
        <p:txBody>
          <a:bodyPr>
            <a:normAutofit lnSpcReduction="10000"/>
          </a:bodyPr>
          <a:lstStyle/>
          <a:p>
            <a:r>
              <a:rPr lang="zh-CN" altLang="en-US" sz="2400" b="1" dirty="0" smtClean="0">
                <a:latin typeface="华文新魏" pitchFamily="2" charset="-122"/>
                <a:ea typeface="华文新魏" pitchFamily="2" charset="-122"/>
              </a:rPr>
              <a:t>以</a:t>
            </a:r>
            <a:r>
              <a:rPr lang="zh-CN" altLang="en-US" sz="2400" b="1" dirty="0" smtClean="0">
                <a:solidFill>
                  <a:srgbClr val="FF0000"/>
                </a:solidFill>
                <a:latin typeface="华文新魏" pitchFamily="2" charset="-122"/>
                <a:ea typeface="华文新魏" pitchFamily="2" charset="-122"/>
              </a:rPr>
              <a:t>武力</a:t>
            </a:r>
            <a:r>
              <a:rPr lang="zh-CN" altLang="en-US" sz="2400" b="1" dirty="0" smtClean="0">
                <a:latin typeface="华文新魏" pitchFamily="2" charset="-122"/>
                <a:ea typeface="华文新魏" pitchFamily="2" charset="-122"/>
              </a:rPr>
              <a:t>消灭共产党及其领导的人民军队和解放区政权，是蒋介石集团的</a:t>
            </a:r>
            <a:r>
              <a:rPr lang="zh-CN" altLang="en-US" sz="2400" b="1" dirty="0" smtClean="0">
                <a:solidFill>
                  <a:srgbClr val="FF0000"/>
                </a:solidFill>
                <a:latin typeface="华文新魏" pitchFamily="2" charset="-122"/>
                <a:ea typeface="华文新魏" pitchFamily="2" charset="-122"/>
              </a:rPr>
              <a:t>既定方针</a:t>
            </a:r>
            <a:r>
              <a:rPr lang="zh-CN" altLang="en-US" sz="2400" b="1" dirty="0" smtClean="0">
                <a:latin typeface="华文新魏" pitchFamily="2" charset="-122"/>
                <a:ea typeface="华文新魏" pitchFamily="2" charset="-122"/>
              </a:rPr>
              <a:t>。</a:t>
            </a:r>
            <a:endParaRPr lang="en-US" altLang="zh-CN" sz="2400" b="1" dirty="0" smtClean="0">
              <a:latin typeface="华文新魏" pitchFamily="2" charset="-122"/>
              <a:ea typeface="华文新魏" pitchFamily="2" charset="-122"/>
            </a:endParaRPr>
          </a:p>
          <a:p>
            <a:r>
              <a:rPr lang="zh-CN" altLang="en-US" sz="2400" b="1" dirty="0" smtClean="0">
                <a:latin typeface="华文新魏" pitchFamily="2" charset="-122"/>
                <a:ea typeface="华文新魏" pitchFamily="2" charset="-122"/>
              </a:rPr>
              <a:t>蒋介石在积极准备内战的同时，又表示愿意与中共进行和平</a:t>
            </a:r>
            <a:r>
              <a:rPr lang="zh-CN" altLang="en-US" sz="2400" b="1" dirty="0" smtClean="0">
                <a:solidFill>
                  <a:srgbClr val="FF0000"/>
                </a:solidFill>
                <a:latin typeface="华文新魏" pitchFamily="2" charset="-122"/>
                <a:ea typeface="华文新魏" pitchFamily="2" charset="-122"/>
              </a:rPr>
              <a:t>谈判</a:t>
            </a:r>
            <a:r>
              <a:rPr lang="zh-CN" altLang="en-US" sz="2400" b="1" dirty="0" smtClean="0">
                <a:latin typeface="华文新魏" pitchFamily="2" charset="-122"/>
                <a:ea typeface="华文新魏" pitchFamily="2" charset="-122"/>
              </a:rPr>
              <a:t>。</a:t>
            </a:r>
            <a:endParaRPr lang="en-US" altLang="zh-CN" sz="2400" b="1" dirty="0" smtClean="0">
              <a:latin typeface="华文新魏" pitchFamily="2" charset="-122"/>
              <a:ea typeface="华文新魏" pitchFamily="2" charset="-122"/>
            </a:endParaRPr>
          </a:p>
        </p:txBody>
      </p:sp>
      <p:pic>
        <p:nvPicPr>
          <p:cNvPr id="4" name="Picture 5" descr="3690981369607324167"/>
          <p:cNvPicPr>
            <a:picLocks noChangeAspect="1" noChangeArrowheads="1"/>
          </p:cNvPicPr>
          <p:nvPr/>
        </p:nvPicPr>
        <p:blipFill>
          <a:blip r:embed="rId2" cstate="print"/>
          <a:srcRect/>
          <a:stretch>
            <a:fillRect/>
          </a:stretch>
        </p:blipFill>
        <p:spPr bwMode="auto">
          <a:xfrm>
            <a:off x="467544" y="2924944"/>
            <a:ext cx="3403310" cy="2617391"/>
          </a:xfrm>
          <a:prstGeom prst="rect">
            <a:avLst/>
          </a:prstGeom>
          <a:noFill/>
        </p:spPr>
      </p:pic>
      <p:sp>
        <p:nvSpPr>
          <p:cNvPr id="5" name="Rectangle 6"/>
          <p:cNvSpPr>
            <a:spLocks noChangeArrowheads="1"/>
          </p:cNvSpPr>
          <p:nvPr/>
        </p:nvSpPr>
        <p:spPr bwMode="auto">
          <a:xfrm>
            <a:off x="611560" y="5733256"/>
            <a:ext cx="3024336" cy="215444"/>
          </a:xfrm>
          <a:prstGeom prst="rect">
            <a:avLst/>
          </a:prstGeom>
          <a:noFill/>
          <a:ln w="9525" algn="ctr">
            <a:noFill/>
            <a:miter lim="800000"/>
            <a:headEnd/>
            <a:tailEnd/>
          </a:ln>
          <a:effectLst/>
        </p:spPr>
        <p:txBody>
          <a:bodyPr wrap="square" lIns="50784" tIns="0" rIns="50784" bIns="0" anchor="ctr">
            <a:spAutoFit/>
          </a:bodyPr>
          <a:lstStyle/>
          <a:p>
            <a:pPr algn="ctr"/>
            <a:r>
              <a:rPr lang="en-US" altLang="zh-CN" sz="1400" b="1" u="sng" dirty="0">
                <a:latin typeface="华文新魏" pitchFamily="2" charset="-122"/>
                <a:ea typeface="华文新魏" pitchFamily="2" charset="-122"/>
              </a:rPr>
              <a:t>1945</a:t>
            </a:r>
            <a:r>
              <a:rPr lang="zh-CN" altLang="en-US" sz="1400" b="1" u="sng" dirty="0">
                <a:latin typeface="华文新魏" pitchFamily="2" charset="-122"/>
                <a:ea typeface="华文新魏" pitchFamily="2" charset="-122"/>
              </a:rPr>
              <a:t>年蒋介石签署</a:t>
            </a:r>
            <a:r>
              <a:rPr lang="en-US" altLang="zh-CN" sz="1400" b="1" u="sng" dirty="0">
                <a:latin typeface="华文新魏" pitchFamily="2" charset="-122"/>
                <a:ea typeface="华文新魏" pitchFamily="2" charset="-122"/>
              </a:rPr>
              <a:t>《</a:t>
            </a:r>
            <a:r>
              <a:rPr lang="zh-CN" altLang="en-US" sz="1400" b="1" u="sng" dirty="0">
                <a:latin typeface="华文新魏" pitchFamily="2" charset="-122"/>
                <a:ea typeface="华文新魏" pitchFamily="2" charset="-122"/>
              </a:rPr>
              <a:t>联合国宪章</a:t>
            </a:r>
            <a:r>
              <a:rPr lang="en-US" altLang="zh-CN" sz="1400" b="1" u="sng" dirty="0">
                <a:latin typeface="华文新魏" pitchFamily="2" charset="-122"/>
                <a:ea typeface="华文新魏" pitchFamily="2" charset="-122"/>
              </a:rPr>
              <a:t>》</a:t>
            </a:r>
            <a:r>
              <a:rPr lang="en-US" altLang="zh-CN" sz="1400" b="1" dirty="0">
                <a:latin typeface="华文新魏" pitchFamily="2" charset="-122"/>
                <a:ea typeface="华文新魏" pitchFamily="2" charset="-122"/>
              </a:rPr>
              <a:t> </a:t>
            </a:r>
          </a:p>
        </p:txBody>
      </p:sp>
      <p:sp>
        <p:nvSpPr>
          <p:cNvPr id="6" name="Rectangle 4"/>
          <p:cNvSpPr txBox="1">
            <a:spLocks noChangeArrowheads="1"/>
          </p:cNvSpPr>
          <p:nvPr/>
        </p:nvSpPr>
        <p:spPr>
          <a:xfrm>
            <a:off x="4067944" y="3212975"/>
            <a:ext cx="4248472" cy="2808313"/>
          </a:xfrm>
          <a:prstGeom prst="rect">
            <a:avLst/>
          </a:prstGeom>
          <a:noFill/>
          <a:ln/>
        </p:spPr>
        <p:txBody>
          <a:bodyPr vert="horz">
            <a:normAutofit/>
          </a:bodyPr>
          <a:lstStyle/>
          <a:p>
            <a:pPr marL="274320" indent="-274320">
              <a:lnSpc>
                <a:spcPct val="90000"/>
              </a:lnSpc>
              <a:spcBef>
                <a:spcPts val="580"/>
              </a:spcBef>
              <a:buClr>
                <a:schemeClr val="accent1"/>
              </a:buClr>
              <a:buSzPct val="85000"/>
              <a:buFont typeface="Wingdings 2"/>
              <a:buChar char=""/>
            </a:pPr>
            <a:r>
              <a:rPr kumimoji="0" lang="zh-CN" altLang="en-US" sz="2400" b="1" i="0" u="none" strike="noStrike" kern="1200" cap="none" spc="0" normalizeH="0" baseline="0" noProof="0" dirty="0" smtClean="0">
                <a:ln>
                  <a:noFill/>
                </a:ln>
                <a:solidFill>
                  <a:srgbClr val="FF0000"/>
                </a:solidFill>
                <a:effectLst/>
                <a:uLnTx/>
                <a:uFillTx/>
                <a:latin typeface="+mn-lt"/>
                <a:ea typeface="+mn-ea"/>
                <a:cs typeface="+mn-cs"/>
              </a:rPr>
              <a:t>谈判目的</a:t>
            </a:r>
            <a:r>
              <a:rPr kumimoji="0" lang="zh-CN" altLang="en-US" sz="2400" b="1" i="0" u="none" strike="noStrike" kern="1200" cap="none" spc="0" normalizeH="0" baseline="0" noProof="0" dirty="0" smtClean="0">
                <a:ln>
                  <a:noFill/>
                </a:ln>
                <a:solidFill>
                  <a:schemeClr val="tx1"/>
                </a:solidFill>
                <a:effectLst/>
                <a:uLnTx/>
                <a:uFillTx/>
                <a:latin typeface="+mn-lt"/>
                <a:ea typeface="+mn-ea"/>
                <a:cs typeface="+mn-cs"/>
              </a:rPr>
              <a:t>：</a:t>
            </a:r>
            <a:r>
              <a:rPr kumimoji="0" lang="zh-CN" altLang="en-US" sz="2400" b="1" i="0" u="none" strike="noStrike" kern="1200" cap="none" spc="0" normalizeH="0" baseline="0" noProof="0" dirty="0" smtClean="0">
                <a:ln>
                  <a:noFill/>
                </a:ln>
                <a:solidFill>
                  <a:srgbClr val="FF0000"/>
                </a:solidFill>
                <a:effectLst/>
                <a:uLnTx/>
                <a:uFillTx/>
                <a:latin typeface="+mn-lt"/>
                <a:ea typeface="+mn-ea"/>
                <a:cs typeface="+mn-cs"/>
              </a:rPr>
              <a:t>一</a:t>
            </a:r>
            <a:r>
              <a:rPr kumimoji="0" lang="zh-CN" altLang="en-US" sz="2400" b="1" i="0" u="none" strike="noStrike" kern="1200" cap="none" spc="0" normalizeH="0" baseline="0" noProof="0" dirty="0" smtClean="0">
                <a:ln>
                  <a:noFill/>
                </a:ln>
                <a:solidFill>
                  <a:schemeClr val="tx1"/>
                </a:solidFill>
                <a:effectLst/>
                <a:uLnTx/>
                <a:uFillTx/>
                <a:latin typeface="+mn-lt"/>
                <a:ea typeface="+mn-ea"/>
                <a:cs typeface="+mn-cs"/>
              </a:rPr>
              <a:t>是以此敷衍国内外舆论，掩盖其正在进行的内战准备；</a:t>
            </a:r>
            <a:r>
              <a:rPr kumimoji="0" lang="zh-CN" altLang="en-US" sz="2400" b="1" i="0" u="none" strike="noStrike" kern="1200" cap="none" spc="0" normalizeH="0" baseline="0" noProof="0" dirty="0" smtClean="0">
                <a:ln>
                  <a:noFill/>
                </a:ln>
                <a:solidFill>
                  <a:srgbClr val="FF0000"/>
                </a:solidFill>
                <a:effectLst/>
                <a:uLnTx/>
                <a:uFillTx/>
                <a:latin typeface="+mn-lt"/>
                <a:ea typeface="+mn-ea"/>
                <a:cs typeface="+mn-cs"/>
              </a:rPr>
              <a:t>二</a:t>
            </a:r>
            <a:r>
              <a:rPr kumimoji="0" lang="zh-CN" altLang="en-US" sz="2400" b="1" i="0" u="none" strike="noStrike" kern="1200" cap="none" spc="0" normalizeH="0" baseline="0" noProof="0" dirty="0" smtClean="0">
                <a:ln>
                  <a:noFill/>
                </a:ln>
                <a:solidFill>
                  <a:schemeClr val="tx1"/>
                </a:solidFill>
                <a:effectLst/>
                <a:uLnTx/>
                <a:uFillTx/>
                <a:latin typeface="+mn-lt"/>
                <a:ea typeface="+mn-ea"/>
                <a:cs typeface="+mn-cs"/>
              </a:rPr>
              <a:t>是诱使中共交出人民军队和解放区政权，以期不战而控制全中国；</a:t>
            </a:r>
            <a:r>
              <a:rPr kumimoji="0" lang="zh-CN" altLang="en-US" sz="2400" b="1" i="0" u="none" strike="noStrike" kern="1200" cap="none" spc="0" normalizeH="0" baseline="0" noProof="0" dirty="0" smtClean="0">
                <a:ln>
                  <a:noFill/>
                </a:ln>
                <a:solidFill>
                  <a:srgbClr val="FF0000"/>
                </a:solidFill>
                <a:effectLst/>
                <a:uLnTx/>
                <a:uFillTx/>
                <a:latin typeface="+mn-lt"/>
                <a:ea typeface="+mn-ea"/>
                <a:cs typeface="+mn-cs"/>
              </a:rPr>
              <a:t>三</a:t>
            </a:r>
            <a:r>
              <a:rPr kumimoji="0" lang="zh-CN" altLang="en-US" sz="2400" b="1" i="0" u="none" strike="noStrike" kern="1200" cap="none" spc="0" normalizeH="0" baseline="0" noProof="0" dirty="0" smtClean="0">
                <a:ln>
                  <a:noFill/>
                </a:ln>
                <a:solidFill>
                  <a:schemeClr val="tx1"/>
                </a:solidFill>
                <a:effectLst/>
                <a:uLnTx/>
                <a:uFillTx/>
                <a:latin typeface="+mn-lt"/>
                <a:ea typeface="+mn-ea"/>
                <a:cs typeface="+mn-cs"/>
              </a:rPr>
              <a:t>是如果谈判不成，即放手发动内战，并把战争责任转嫁给中共。</a:t>
            </a:r>
            <a:endParaRPr kumimoji="0" lang="zh-CN" altLang="en-US" sz="2400" b="1" i="0" u="none" strike="noStrike" kern="1200" cap="none" spc="0" normalizeH="0" baseline="0" noProof="0" dirty="0">
              <a:ln>
                <a:noFill/>
              </a:ln>
              <a:solidFill>
                <a:schemeClr val="tx1"/>
              </a:solidFill>
              <a:effectLst/>
              <a:uLnTx/>
              <a:uFillTx/>
              <a:latin typeface="+mn-lt"/>
              <a:ea typeface="+mn-ea"/>
              <a:cs typeface="+mn-cs"/>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
          </p:nvPr>
        </p:nvSpPr>
        <p:spPr>
          <a:xfrm>
            <a:off x="395536" y="908720"/>
            <a:ext cx="3384376" cy="4800600"/>
          </a:xfrm>
        </p:spPr>
        <p:txBody>
          <a:bodyPr>
            <a:normAutofit/>
          </a:bodyPr>
          <a:lstStyle/>
          <a:p>
            <a:r>
              <a:rPr lang="en-US" altLang="zh-CN" b="1" dirty="0" smtClean="0">
                <a:solidFill>
                  <a:schemeClr val="tx2"/>
                </a:solidFill>
                <a:latin typeface="华文新魏" pitchFamily="2" charset="-122"/>
                <a:ea typeface="华文新魏" pitchFamily="2" charset="-122"/>
              </a:rPr>
              <a:t>1949</a:t>
            </a:r>
            <a:r>
              <a:rPr lang="zh-CN" altLang="en-US" b="1" dirty="0" smtClean="0">
                <a:solidFill>
                  <a:schemeClr val="tx2"/>
                </a:solidFill>
                <a:latin typeface="华文新魏" pitchFamily="2" charset="-122"/>
                <a:ea typeface="华文新魏" pitchFamily="2" charset="-122"/>
              </a:rPr>
              <a:t>年</a:t>
            </a:r>
            <a:r>
              <a:rPr lang="en-US" altLang="zh-CN" b="1" dirty="0" smtClean="0">
                <a:solidFill>
                  <a:schemeClr val="tx2"/>
                </a:solidFill>
                <a:latin typeface="华文新魏" pitchFamily="2" charset="-122"/>
                <a:ea typeface="华文新魏" pitchFamily="2" charset="-122"/>
              </a:rPr>
              <a:t>1</a:t>
            </a:r>
            <a:r>
              <a:rPr lang="zh-CN" altLang="en-US" b="1" dirty="0" smtClean="0">
                <a:solidFill>
                  <a:schemeClr val="tx2"/>
                </a:solidFill>
                <a:latin typeface="华文新魏" pitchFamily="2" charset="-122"/>
                <a:ea typeface="华文新魏" pitchFamily="2" charset="-122"/>
              </a:rPr>
              <a:t>月</a:t>
            </a:r>
            <a:r>
              <a:rPr lang="en-US" altLang="zh-CN" b="1" dirty="0" smtClean="0">
                <a:solidFill>
                  <a:schemeClr val="tx2"/>
                </a:solidFill>
                <a:latin typeface="华文新魏" pitchFamily="2" charset="-122"/>
                <a:ea typeface="华文新魏" pitchFamily="2" charset="-122"/>
              </a:rPr>
              <a:t>22</a:t>
            </a:r>
            <a:r>
              <a:rPr lang="zh-CN" altLang="en-US" b="1" dirty="0" smtClean="0">
                <a:solidFill>
                  <a:schemeClr val="tx2"/>
                </a:solidFill>
                <a:latin typeface="华文新魏" pitchFamily="2" charset="-122"/>
                <a:ea typeface="华文新魏" pitchFamily="2" charset="-122"/>
              </a:rPr>
              <a:t>日，李济深、沈钧儒等民主党派的领导人和著名的无党派人士</a:t>
            </a:r>
            <a:r>
              <a:rPr lang="en-US" altLang="zh-CN" b="1" dirty="0" smtClean="0">
                <a:solidFill>
                  <a:schemeClr val="tx2"/>
                </a:solidFill>
                <a:latin typeface="华文新魏" pitchFamily="2" charset="-122"/>
                <a:ea typeface="华文新魏" pitchFamily="2" charset="-122"/>
              </a:rPr>
              <a:t>55</a:t>
            </a:r>
            <a:r>
              <a:rPr lang="zh-CN" altLang="en-US" b="1" dirty="0" smtClean="0">
                <a:solidFill>
                  <a:schemeClr val="tx2"/>
                </a:solidFill>
                <a:latin typeface="华文新魏" pitchFamily="2" charset="-122"/>
                <a:ea typeface="华文新魏" pitchFamily="2" charset="-122"/>
              </a:rPr>
              <a:t>人联合发表</a:t>
            </a:r>
            <a:r>
              <a:rPr lang="en-US" altLang="zh-CN" b="1" dirty="0" smtClean="0">
                <a:solidFill>
                  <a:schemeClr val="tx2"/>
                </a:solidFill>
                <a:latin typeface="华文新魏" pitchFamily="2" charset="-122"/>
                <a:ea typeface="华文新魏" pitchFamily="2" charset="-122"/>
              </a:rPr>
              <a:t>《</a:t>
            </a:r>
            <a:r>
              <a:rPr lang="zh-CN" altLang="en-US" b="1" dirty="0" smtClean="0">
                <a:solidFill>
                  <a:schemeClr val="tx2"/>
                </a:solidFill>
                <a:latin typeface="华文新魏" pitchFamily="2" charset="-122"/>
                <a:ea typeface="华文新魏" pitchFamily="2" charset="-122"/>
              </a:rPr>
              <a:t>对时局的意见</a:t>
            </a:r>
            <a:r>
              <a:rPr lang="en-US" altLang="zh-CN" b="1" dirty="0" smtClean="0">
                <a:solidFill>
                  <a:schemeClr val="tx2"/>
                </a:solidFill>
                <a:latin typeface="华文新魏" pitchFamily="2" charset="-122"/>
                <a:ea typeface="华文新魏" pitchFamily="2" charset="-122"/>
              </a:rPr>
              <a:t>》</a:t>
            </a:r>
            <a:r>
              <a:rPr lang="zh-CN" altLang="en-US" b="1" dirty="0" smtClean="0">
                <a:solidFill>
                  <a:schemeClr val="tx2"/>
                </a:solidFill>
                <a:latin typeface="华文新魏" pitchFamily="2" charset="-122"/>
                <a:ea typeface="华文新魏" pitchFamily="2" charset="-122"/>
              </a:rPr>
              <a:t>，表明各民主党派和无党派民主人士自愿接受中国共产党的领导。</a:t>
            </a:r>
          </a:p>
          <a:p>
            <a:endParaRPr lang="zh-CN" altLang="en-US" dirty="0"/>
          </a:p>
        </p:txBody>
      </p:sp>
      <p:grpSp>
        <p:nvGrpSpPr>
          <p:cNvPr id="9" name="组合 8"/>
          <p:cNvGrpSpPr/>
          <p:nvPr/>
        </p:nvGrpSpPr>
        <p:grpSpPr>
          <a:xfrm>
            <a:off x="4283968" y="404664"/>
            <a:ext cx="2247900" cy="3157319"/>
            <a:chOff x="4283968" y="404664"/>
            <a:chExt cx="2247900" cy="3157319"/>
          </a:xfrm>
        </p:grpSpPr>
        <p:pic>
          <p:nvPicPr>
            <p:cNvPr id="61442" name="Picture 2" descr="http://a1.att.hudong.com/04/35/01200000185359136323356400631_s.jpg">
              <a:hlinkClick r:id="rId2"/>
            </p:cNvPr>
            <p:cNvPicPr>
              <a:picLocks noChangeAspect="1" noChangeArrowheads="1"/>
            </p:cNvPicPr>
            <p:nvPr/>
          </p:nvPicPr>
          <p:blipFill>
            <a:blip r:embed="rId3" cstate="print"/>
            <a:srcRect/>
            <a:stretch>
              <a:fillRect/>
            </a:stretch>
          </p:blipFill>
          <p:spPr bwMode="auto">
            <a:xfrm>
              <a:off x="4283968" y="404664"/>
              <a:ext cx="2247900" cy="2857500"/>
            </a:xfrm>
            <a:prstGeom prst="rect">
              <a:avLst/>
            </a:prstGeom>
            <a:noFill/>
          </p:spPr>
        </p:pic>
        <p:sp>
          <p:nvSpPr>
            <p:cNvPr id="7" name="矩形 6"/>
            <p:cNvSpPr/>
            <p:nvPr/>
          </p:nvSpPr>
          <p:spPr>
            <a:xfrm>
              <a:off x="4283968" y="3284984"/>
              <a:ext cx="1701107" cy="276999"/>
            </a:xfrm>
            <a:prstGeom prst="rect">
              <a:avLst/>
            </a:prstGeom>
          </p:spPr>
          <p:txBody>
            <a:bodyPr wrap="none">
              <a:spAutoFit/>
            </a:bodyPr>
            <a:lstStyle/>
            <a:p>
              <a:r>
                <a:rPr lang="zh-CN" altLang="en-US" sz="1200" b="1" dirty="0" smtClean="0">
                  <a:latin typeface="+mn-ea"/>
                </a:rPr>
                <a:t>李济深（</a:t>
              </a:r>
              <a:r>
                <a:rPr lang="en-US" altLang="zh-CN" sz="1200" b="1" dirty="0" smtClean="0">
                  <a:latin typeface="+mn-ea"/>
                </a:rPr>
                <a:t>1885--1959</a:t>
              </a:r>
              <a:r>
                <a:rPr lang="zh-CN" altLang="en-US" sz="1200" b="1" dirty="0" smtClean="0">
                  <a:latin typeface="+mn-ea"/>
                </a:rPr>
                <a:t>）</a:t>
              </a:r>
              <a:endParaRPr lang="zh-CN" altLang="en-US" sz="1200" b="1" dirty="0">
                <a:latin typeface="+mn-ea"/>
              </a:endParaRPr>
            </a:p>
          </p:txBody>
        </p:sp>
      </p:grpSp>
      <p:grpSp>
        <p:nvGrpSpPr>
          <p:cNvPr id="10" name="组合 9"/>
          <p:cNvGrpSpPr/>
          <p:nvPr/>
        </p:nvGrpSpPr>
        <p:grpSpPr>
          <a:xfrm>
            <a:off x="6516216" y="2564904"/>
            <a:ext cx="2339752" cy="3661375"/>
            <a:chOff x="6516216" y="2564904"/>
            <a:chExt cx="2339752" cy="3661375"/>
          </a:xfrm>
        </p:grpSpPr>
        <p:sp>
          <p:nvSpPr>
            <p:cNvPr id="8" name="矩形 7"/>
            <p:cNvSpPr/>
            <p:nvPr/>
          </p:nvSpPr>
          <p:spPr>
            <a:xfrm>
              <a:off x="6660232" y="5949280"/>
              <a:ext cx="1701107" cy="276999"/>
            </a:xfrm>
            <a:prstGeom prst="rect">
              <a:avLst/>
            </a:prstGeom>
          </p:spPr>
          <p:txBody>
            <a:bodyPr wrap="none">
              <a:spAutoFit/>
            </a:bodyPr>
            <a:lstStyle/>
            <a:p>
              <a:r>
                <a:rPr lang="zh-CN" altLang="en-US" sz="1200" b="1" dirty="0" smtClean="0">
                  <a:latin typeface="+mn-ea"/>
                </a:rPr>
                <a:t>沈钧儒（</a:t>
              </a:r>
              <a:r>
                <a:rPr lang="en-US" altLang="zh-CN" sz="1200" b="1" dirty="0" smtClean="0">
                  <a:latin typeface="+mn-ea"/>
                </a:rPr>
                <a:t>1875--1963</a:t>
              </a:r>
              <a:r>
                <a:rPr lang="zh-CN" altLang="en-US" sz="1200" b="1" dirty="0" smtClean="0">
                  <a:latin typeface="+mn-ea"/>
                </a:rPr>
                <a:t>）</a:t>
              </a:r>
            </a:p>
          </p:txBody>
        </p:sp>
        <p:pic>
          <p:nvPicPr>
            <p:cNvPr id="61444" name="Picture 4" descr="沈钧儒"/>
            <p:cNvPicPr>
              <a:picLocks noChangeAspect="1" noChangeArrowheads="1"/>
            </p:cNvPicPr>
            <p:nvPr/>
          </p:nvPicPr>
          <p:blipFill>
            <a:blip r:embed="rId4" cstate="print"/>
            <a:srcRect/>
            <a:stretch>
              <a:fillRect/>
            </a:stretch>
          </p:blipFill>
          <p:spPr bwMode="auto">
            <a:xfrm>
              <a:off x="6516216" y="2564904"/>
              <a:ext cx="2339752" cy="3292984"/>
            </a:xfrm>
            <a:prstGeom prst="rect">
              <a:avLst/>
            </a:prstGeom>
            <a:noFill/>
          </p:spPr>
        </p:pic>
      </p:gr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9410" name="Text Box 2"/>
          <p:cNvSpPr txBox="1">
            <a:spLocks noChangeArrowheads="1"/>
          </p:cNvSpPr>
          <p:nvPr/>
        </p:nvSpPr>
        <p:spPr bwMode="auto">
          <a:xfrm>
            <a:off x="467544" y="2420888"/>
            <a:ext cx="7704856" cy="523220"/>
          </a:xfrm>
          <a:prstGeom prst="rect">
            <a:avLst/>
          </a:prstGeom>
          <a:noFill/>
          <a:ln w="9525">
            <a:noFill/>
            <a:miter lim="800000"/>
            <a:headEnd/>
            <a:tailEnd/>
          </a:ln>
          <a:effectLst/>
        </p:spPr>
        <p:txBody>
          <a:bodyPr wrap="square">
            <a:spAutoFit/>
          </a:bodyPr>
          <a:lstStyle/>
          <a:p>
            <a:r>
              <a:rPr lang="en-US" altLang="zh-CN" sz="2800" b="1" dirty="0">
                <a:latin typeface="华文新魏" pitchFamily="2" charset="-122"/>
                <a:ea typeface="华文新魏" pitchFamily="2" charset="-122"/>
              </a:rPr>
              <a:t>1</a:t>
            </a:r>
            <a:r>
              <a:rPr lang="zh-CN" altLang="en-US" sz="2800" b="1" dirty="0">
                <a:latin typeface="华文新魏" pitchFamily="2" charset="-122"/>
                <a:ea typeface="华文新魏" pitchFamily="2" charset="-122"/>
              </a:rPr>
              <a:t>、</a:t>
            </a:r>
            <a:r>
              <a:rPr lang="en-US" altLang="zh-CN" sz="2800" b="1" dirty="0">
                <a:latin typeface="华文新魏" pitchFamily="2" charset="-122"/>
                <a:ea typeface="华文新魏" pitchFamily="2" charset="-122"/>
              </a:rPr>
              <a:t>1948</a:t>
            </a:r>
            <a:r>
              <a:rPr lang="zh-CN" altLang="en-US" sz="2800" b="1" dirty="0">
                <a:latin typeface="华文新魏" pitchFamily="2" charset="-122"/>
                <a:ea typeface="华文新魏" pitchFamily="2" charset="-122"/>
              </a:rPr>
              <a:t>年秋战略决战前国共两党力量对比</a:t>
            </a:r>
          </a:p>
        </p:txBody>
      </p:sp>
      <p:graphicFrame>
        <p:nvGraphicFramePr>
          <p:cNvPr id="529454" name="Group 46"/>
          <p:cNvGraphicFramePr>
            <a:graphicFrameLocks noGrp="1"/>
          </p:cNvGraphicFramePr>
          <p:nvPr>
            <p:ph/>
          </p:nvPr>
        </p:nvGraphicFramePr>
        <p:xfrm>
          <a:off x="2771800" y="2966474"/>
          <a:ext cx="6192688" cy="3591806"/>
        </p:xfrm>
        <a:graphic>
          <a:graphicData uri="http://schemas.openxmlformats.org/drawingml/2006/table">
            <a:tbl>
              <a:tblPr/>
              <a:tblGrid>
                <a:gridCol w="1244066"/>
                <a:gridCol w="2385613"/>
                <a:gridCol w="2563009"/>
              </a:tblGrid>
              <a:tr h="0">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zh-CN" altLang="en-US" sz="2200" b="1" i="0" u="none" strike="noStrike" cap="none" normalizeH="0" baseline="0" dirty="0" smtClean="0">
                          <a:ln>
                            <a:noFill/>
                          </a:ln>
                          <a:solidFill>
                            <a:schemeClr val="tx1"/>
                          </a:solidFill>
                          <a:effectLst/>
                          <a:latin typeface="华文新魏" pitchFamily="2" charset="-122"/>
                          <a:ea typeface="华文新魏" pitchFamily="2" charset="-122"/>
                        </a:rPr>
                        <a:t>项目</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zh-CN" altLang="en-US" sz="2200" b="1" i="0" u="none" strike="noStrike" cap="none" normalizeH="0" baseline="0" smtClean="0">
                          <a:ln>
                            <a:noFill/>
                          </a:ln>
                          <a:solidFill>
                            <a:schemeClr val="tx1"/>
                          </a:solidFill>
                          <a:effectLst/>
                          <a:latin typeface="华文新魏" pitchFamily="2" charset="-122"/>
                          <a:ea typeface="华文新魏" pitchFamily="2" charset="-122"/>
                        </a:rPr>
                        <a:t>国民党</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zh-CN" altLang="en-US" sz="2200" b="1" i="0" u="none" strike="noStrike" cap="none" normalizeH="0" baseline="0" smtClean="0">
                          <a:ln>
                            <a:noFill/>
                          </a:ln>
                          <a:solidFill>
                            <a:schemeClr val="tx1"/>
                          </a:solidFill>
                          <a:effectLst/>
                          <a:latin typeface="华文新魏" pitchFamily="2" charset="-122"/>
                          <a:ea typeface="华文新魏" pitchFamily="2" charset="-122"/>
                        </a:rPr>
                        <a:t>共产党</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618548">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zh-CN" altLang="en-US" sz="2000" b="1" i="0" u="none" strike="noStrike" cap="none" normalizeH="0" baseline="0" dirty="0" smtClean="0">
                          <a:ln>
                            <a:noFill/>
                          </a:ln>
                          <a:solidFill>
                            <a:schemeClr val="tx1"/>
                          </a:solidFill>
                          <a:effectLst/>
                          <a:latin typeface="华文新魏" pitchFamily="2" charset="-122"/>
                          <a:ea typeface="华文新魏" pitchFamily="2" charset="-122"/>
                        </a:rPr>
                        <a:t>军队</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zh-CN" altLang="en-US" sz="2000" b="1" i="0" u="none" strike="noStrike" cap="none" normalizeH="0" baseline="0" dirty="0" smtClean="0">
                          <a:ln>
                            <a:noFill/>
                          </a:ln>
                          <a:solidFill>
                            <a:schemeClr val="tx1"/>
                          </a:solidFill>
                          <a:effectLst/>
                          <a:latin typeface="华文新魏" pitchFamily="2" charset="-122"/>
                          <a:ea typeface="华文新魏" pitchFamily="2" charset="-122"/>
                        </a:rPr>
                        <a:t>由</a:t>
                      </a:r>
                      <a:r>
                        <a:rPr kumimoji="0" lang="en-US" altLang="zh-CN" sz="2000" b="1" i="0" u="none" strike="noStrike" cap="none" normalizeH="0" baseline="0" dirty="0" smtClean="0">
                          <a:ln>
                            <a:noFill/>
                          </a:ln>
                          <a:solidFill>
                            <a:schemeClr val="tx1"/>
                          </a:solidFill>
                          <a:effectLst/>
                          <a:latin typeface="华文新魏" pitchFamily="2" charset="-122"/>
                          <a:ea typeface="华文新魏" pitchFamily="2" charset="-122"/>
                        </a:rPr>
                        <a:t>430</a:t>
                      </a:r>
                      <a:r>
                        <a:rPr kumimoji="0" lang="zh-CN" altLang="en-US" sz="2000" b="1" i="0" u="none" strike="noStrike" cap="none" normalizeH="0" baseline="0" dirty="0" smtClean="0">
                          <a:ln>
                            <a:noFill/>
                          </a:ln>
                          <a:solidFill>
                            <a:schemeClr val="tx1"/>
                          </a:solidFill>
                          <a:effectLst/>
                          <a:latin typeface="华文新魏" pitchFamily="2" charset="-122"/>
                          <a:ea typeface="华文新魏" pitchFamily="2" charset="-122"/>
                        </a:rPr>
                        <a:t>万下降为</a:t>
                      </a:r>
                      <a:r>
                        <a:rPr kumimoji="0" lang="en-US" altLang="zh-CN" sz="2000" b="1" i="0" u="none" strike="noStrike" cap="none" normalizeH="0" baseline="0" dirty="0" smtClean="0">
                          <a:ln>
                            <a:noFill/>
                          </a:ln>
                          <a:solidFill>
                            <a:schemeClr val="tx1"/>
                          </a:solidFill>
                          <a:effectLst/>
                          <a:latin typeface="华文新魏" pitchFamily="2" charset="-122"/>
                          <a:ea typeface="华文新魏" pitchFamily="2" charset="-122"/>
                        </a:rPr>
                        <a:t>365</a:t>
                      </a:r>
                      <a:r>
                        <a:rPr kumimoji="0" lang="zh-CN" altLang="en-US" sz="2000" b="1" i="0" u="none" strike="noStrike" cap="none" normalizeH="0" baseline="0" dirty="0" smtClean="0">
                          <a:ln>
                            <a:noFill/>
                          </a:ln>
                          <a:solidFill>
                            <a:schemeClr val="tx1"/>
                          </a:solidFill>
                          <a:effectLst/>
                          <a:latin typeface="华文新魏" pitchFamily="2" charset="-122"/>
                          <a:ea typeface="华文新魏" pitchFamily="2" charset="-122"/>
                        </a:rPr>
                        <a:t>万，其中一线兵力仅</a:t>
                      </a:r>
                      <a:r>
                        <a:rPr kumimoji="0" lang="en-US" altLang="zh-CN" sz="2000" b="1" i="0" u="none" strike="noStrike" cap="none" normalizeH="0" baseline="0" dirty="0" smtClean="0">
                          <a:ln>
                            <a:noFill/>
                          </a:ln>
                          <a:solidFill>
                            <a:schemeClr val="tx1"/>
                          </a:solidFill>
                          <a:effectLst/>
                          <a:latin typeface="华文新魏" pitchFamily="2" charset="-122"/>
                          <a:ea typeface="华文新魏" pitchFamily="2" charset="-122"/>
                        </a:rPr>
                        <a:t>174</a:t>
                      </a:r>
                      <a:r>
                        <a:rPr kumimoji="0" lang="zh-CN" altLang="en-US" sz="2000" b="1" i="0" u="none" strike="noStrike" cap="none" normalizeH="0" baseline="0" dirty="0" smtClean="0">
                          <a:ln>
                            <a:noFill/>
                          </a:ln>
                          <a:solidFill>
                            <a:schemeClr val="tx1"/>
                          </a:solidFill>
                          <a:effectLst/>
                          <a:latin typeface="华文新魏" pitchFamily="2" charset="-122"/>
                          <a:ea typeface="华文新魏" pitchFamily="2" charset="-122"/>
                        </a:rPr>
                        <a:t>万</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zh-CN" altLang="en-US" sz="2000" b="1" i="0" u="none" strike="noStrike" cap="none" normalizeH="0" baseline="0" smtClean="0">
                          <a:ln>
                            <a:noFill/>
                          </a:ln>
                          <a:solidFill>
                            <a:schemeClr val="tx1"/>
                          </a:solidFill>
                          <a:effectLst/>
                          <a:latin typeface="华文新魏" pitchFamily="2" charset="-122"/>
                          <a:ea typeface="华文新魏" pitchFamily="2" charset="-122"/>
                        </a:rPr>
                        <a:t>由</a:t>
                      </a:r>
                      <a:r>
                        <a:rPr kumimoji="0" lang="en-US" altLang="zh-CN" sz="2000" b="1" i="0" u="none" strike="noStrike" cap="none" normalizeH="0" baseline="0" smtClean="0">
                          <a:ln>
                            <a:noFill/>
                          </a:ln>
                          <a:solidFill>
                            <a:schemeClr val="tx1"/>
                          </a:solidFill>
                          <a:effectLst/>
                          <a:latin typeface="华文新魏" pitchFamily="2" charset="-122"/>
                          <a:ea typeface="华文新魏" pitchFamily="2" charset="-122"/>
                        </a:rPr>
                        <a:t>127</a:t>
                      </a:r>
                      <a:r>
                        <a:rPr kumimoji="0" lang="zh-CN" altLang="en-US" sz="2000" b="1" i="0" u="none" strike="noStrike" cap="none" normalizeH="0" baseline="0" smtClean="0">
                          <a:ln>
                            <a:noFill/>
                          </a:ln>
                          <a:solidFill>
                            <a:schemeClr val="tx1"/>
                          </a:solidFill>
                          <a:effectLst/>
                          <a:latin typeface="华文新魏" pitchFamily="2" charset="-122"/>
                          <a:ea typeface="华文新魏" pitchFamily="2" charset="-122"/>
                        </a:rPr>
                        <a:t>万发展到</a:t>
                      </a:r>
                      <a:r>
                        <a:rPr kumimoji="0" lang="en-US" altLang="zh-CN" sz="2000" b="1" i="0" u="none" strike="noStrike" cap="none" normalizeH="0" baseline="0" smtClean="0">
                          <a:ln>
                            <a:noFill/>
                          </a:ln>
                          <a:solidFill>
                            <a:schemeClr val="tx1"/>
                          </a:solidFill>
                          <a:effectLst/>
                          <a:latin typeface="华文新魏" pitchFamily="2" charset="-122"/>
                          <a:ea typeface="华文新魏" pitchFamily="2" charset="-122"/>
                        </a:rPr>
                        <a:t>280</a:t>
                      </a:r>
                      <a:r>
                        <a:rPr kumimoji="0" lang="zh-CN" altLang="en-US" sz="2000" b="1" i="0" u="none" strike="noStrike" cap="none" normalizeH="0" baseline="0" smtClean="0">
                          <a:ln>
                            <a:noFill/>
                          </a:ln>
                          <a:solidFill>
                            <a:schemeClr val="tx1"/>
                          </a:solidFill>
                          <a:effectLst/>
                          <a:latin typeface="华文新魏" pitchFamily="2" charset="-122"/>
                          <a:ea typeface="华文新魏" pitchFamily="2" charset="-122"/>
                        </a:rPr>
                        <a:t>万</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52366">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zh-CN" altLang="en-US" sz="2000" b="1" i="0" u="none" strike="noStrike" cap="none" normalizeH="0" baseline="0" dirty="0" smtClean="0">
                          <a:ln>
                            <a:noFill/>
                          </a:ln>
                          <a:solidFill>
                            <a:schemeClr val="tx1"/>
                          </a:solidFill>
                          <a:effectLst/>
                          <a:latin typeface="华文新魏" pitchFamily="2" charset="-122"/>
                          <a:ea typeface="华文新魏" pitchFamily="2" charset="-122"/>
                        </a:rPr>
                        <a:t>人口</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zh-CN" altLang="en-US" sz="2000" b="1" i="0" u="none" strike="noStrike" cap="none" normalizeH="0" baseline="0" smtClean="0">
                          <a:ln>
                            <a:noFill/>
                          </a:ln>
                          <a:solidFill>
                            <a:schemeClr val="tx1"/>
                          </a:solidFill>
                          <a:effectLst/>
                          <a:latin typeface="华文新魏" pitchFamily="2" charset="-122"/>
                          <a:ea typeface="华文新魏" pitchFamily="2" charset="-122"/>
                        </a:rPr>
                        <a:t>不到</a:t>
                      </a:r>
                      <a:r>
                        <a:rPr kumimoji="0" lang="en-US" altLang="zh-CN" sz="2000" b="1" i="0" u="none" strike="noStrike" cap="none" normalizeH="0" baseline="0" smtClean="0">
                          <a:ln>
                            <a:noFill/>
                          </a:ln>
                          <a:solidFill>
                            <a:schemeClr val="tx1"/>
                          </a:solidFill>
                          <a:effectLst/>
                          <a:latin typeface="华文新魏" pitchFamily="2" charset="-122"/>
                          <a:ea typeface="华文新魏" pitchFamily="2" charset="-122"/>
                        </a:rPr>
                        <a:t>3</a:t>
                      </a:r>
                      <a:r>
                        <a:rPr kumimoji="0" lang="zh-CN" altLang="en-US" sz="2000" b="1" i="0" u="none" strike="noStrike" cap="none" normalizeH="0" baseline="0" smtClean="0">
                          <a:ln>
                            <a:noFill/>
                          </a:ln>
                          <a:solidFill>
                            <a:schemeClr val="tx1"/>
                          </a:solidFill>
                          <a:effectLst/>
                          <a:latin typeface="华文新魏" pitchFamily="2" charset="-122"/>
                          <a:ea typeface="华文新魏" pitchFamily="2" charset="-122"/>
                        </a:rPr>
                        <a:t>亿</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000" b="1" i="0" u="none" strike="noStrike" cap="none" normalizeH="0" baseline="0" smtClean="0">
                          <a:ln>
                            <a:noFill/>
                          </a:ln>
                          <a:solidFill>
                            <a:schemeClr val="tx1"/>
                          </a:solidFill>
                          <a:effectLst/>
                          <a:latin typeface="华文新魏" pitchFamily="2" charset="-122"/>
                          <a:ea typeface="华文新魏" pitchFamily="2" charset="-122"/>
                        </a:rPr>
                        <a:t>1.68</a:t>
                      </a:r>
                      <a:r>
                        <a:rPr kumimoji="0" lang="zh-CN" altLang="en-US" sz="2000" b="1" i="0" u="none" strike="noStrike" cap="none" normalizeH="0" baseline="0" smtClean="0">
                          <a:ln>
                            <a:noFill/>
                          </a:ln>
                          <a:solidFill>
                            <a:schemeClr val="tx1"/>
                          </a:solidFill>
                          <a:effectLst/>
                          <a:latin typeface="华文新魏" pitchFamily="2" charset="-122"/>
                          <a:ea typeface="华文新魏" pitchFamily="2" charset="-122"/>
                        </a:rPr>
                        <a:t>亿</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4770">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zh-CN" altLang="en-US" sz="2000" b="1" i="0" u="none" strike="noStrike" cap="none" normalizeH="0" baseline="0" dirty="0" smtClean="0">
                          <a:ln>
                            <a:noFill/>
                          </a:ln>
                          <a:solidFill>
                            <a:schemeClr val="tx1"/>
                          </a:solidFill>
                          <a:effectLst/>
                          <a:latin typeface="华文新魏" pitchFamily="2" charset="-122"/>
                          <a:ea typeface="华文新魏" pitchFamily="2" charset="-122"/>
                        </a:rPr>
                        <a:t>国土面积</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000" b="1" i="0" u="none" strike="noStrike" cap="none" normalizeH="0" baseline="0" smtClean="0">
                          <a:ln>
                            <a:noFill/>
                          </a:ln>
                          <a:solidFill>
                            <a:schemeClr val="tx1"/>
                          </a:solidFill>
                          <a:effectLst/>
                          <a:latin typeface="华文新魏" pitchFamily="2" charset="-122"/>
                          <a:ea typeface="华文新魏" pitchFamily="2" charset="-122"/>
                        </a:rPr>
                        <a: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000" b="1" i="0" u="none" strike="noStrike" cap="none" normalizeH="0" baseline="0" smtClean="0">
                          <a:ln>
                            <a:noFill/>
                          </a:ln>
                          <a:solidFill>
                            <a:schemeClr val="tx1"/>
                          </a:solidFill>
                          <a:effectLst/>
                          <a:latin typeface="华文新魏" pitchFamily="2" charset="-122"/>
                          <a:ea typeface="华文新魏" pitchFamily="2" charset="-122"/>
                        </a:rPr>
                        <a:t>235.5</a:t>
                      </a:r>
                      <a:r>
                        <a:rPr kumimoji="0" lang="zh-CN" altLang="en-US" sz="2000" b="1" i="0" u="none" strike="noStrike" cap="none" normalizeH="0" baseline="0" smtClean="0">
                          <a:ln>
                            <a:noFill/>
                          </a:ln>
                          <a:solidFill>
                            <a:schemeClr val="tx1"/>
                          </a:solidFill>
                          <a:effectLst/>
                          <a:latin typeface="华文新魏" pitchFamily="2" charset="-122"/>
                          <a:ea typeface="华文新魏" pitchFamily="2" charset="-122"/>
                        </a:rPr>
                        <a:t>万平方公里</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887482">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zh-CN" altLang="en-US" sz="2000" b="1" i="0" u="none" strike="noStrike" cap="none" normalizeH="0" baseline="0" dirty="0" smtClean="0">
                          <a:ln>
                            <a:noFill/>
                          </a:ln>
                          <a:solidFill>
                            <a:schemeClr val="tx1"/>
                          </a:solidFill>
                          <a:effectLst/>
                          <a:latin typeface="华文新魏" pitchFamily="2" charset="-122"/>
                          <a:ea typeface="华文新魏" pitchFamily="2" charset="-122"/>
                        </a:rPr>
                        <a:t>形势</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zh-CN" altLang="en-US" sz="2000" b="1" i="0" u="none" strike="noStrike" cap="none" normalizeH="0" baseline="0" dirty="0" smtClean="0">
                          <a:ln>
                            <a:noFill/>
                          </a:ln>
                          <a:solidFill>
                            <a:schemeClr val="tx1"/>
                          </a:solidFill>
                          <a:effectLst/>
                          <a:latin typeface="华文新魏" pitchFamily="2" charset="-122"/>
                          <a:ea typeface="华文新魏" pitchFamily="2" charset="-122"/>
                        </a:rPr>
                        <a:t>士气低落，遭到各阶层人民强烈反对，处境孤立</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zh-CN" altLang="en-US" sz="2000" b="1" i="0" u="none" strike="noStrike" cap="none" normalizeH="0" baseline="0" dirty="0" smtClean="0">
                          <a:ln>
                            <a:noFill/>
                          </a:ln>
                          <a:solidFill>
                            <a:schemeClr val="tx1"/>
                          </a:solidFill>
                          <a:effectLst/>
                          <a:latin typeface="华文新魏" pitchFamily="2" charset="-122"/>
                          <a:ea typeface="华文新魏" pitchFamily="2" charset="-122"/>
                        </a:rPr>
                        <a:t>基本完成土改，农民革命生产积极性高涨，后方巩固，各阶层人民支持</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529437" name="Text Box 29"/>
          <p:cNvSpPr txBox="1">
            <a:spLocks noChangeArrowheads="1"/>
          </p:cNvSpPr>
          <p:nvPr/>
        </p:nvSpPr>
        <p:spPr bwMode="auto">
          <a:xfrm>
            <a:off x="251520" y="1628800"/>
            <a:ext cx="7993137" cy="677108"/>
          </a:xfrm>
          <a:prstGeom prst="rect">
            <a:avLst/>
          </a:prstGeom>
          <a:noFill/>
          <a:ln w="9525">
            <a:noFill/>
            <a:miter lim="800000"/>
            <a:headEnd/>
            <a:tailEnd/>
          </a:ln>
          <a:effectLst/>
        </p:spPr>
        <p:txBody>
          <a:bodyPr wrap="square">
            <a:spAutoFit/>
          </a:bodyPr>
          <a:lstStyle/>
          <a:p>
            <a:pPr eaLnBrk="0" hangingPunct="0">
              <a:spcBef>
                <a:spcPct val="50000"/>
              </a:spcBef>
            </a:pPr>
            <a:r>
              <a:rPr lang="zh-CN" altLang="en-US" sz="3800" b="1" dirty="0">
                <a:solidFill>
                  <a:schemeClr val="tx2"/>
                </a:solidFill>
                <a:latin typeface="华文新魏" pitchFamily="2" charset="-122"/>
                <a:ea typeface="华文新魏" pitchFamily="2" charset="-122"/>
              </a:rPr>
              <a:t>（一）南京国民党政权的覆灭</a:t>
            </a:r>
          </a:p>
        </p:txBody>
      </p:sp>
      <p:sp>
        <p:nvSpPr>
          <p:cNvPr id="529453" name="Rectangle 45"/>
          <p:cNvSpPr>
            <a:spLocks noChangeArrowheads="1"/>
          </p:cNvSpPr>
          <p:nvPr/>
        </p:nvSpPr>
        <p:spPr bwMode="auto">
          <a:xfrm>
            <a:off x="323528" y="260648"/>
            <a:ext cx="7715200" cy="1139825"/>
          </a:xfrm>
          <a:prstGeom prst="rect">
            <a:avLst/>
          </a:prstGeom>
          <a:noFill/>
          <a:ln w="9525">
            <a:noFill/>
            <a:miter lim="800000"/>
            <a:headEnd/>
            <a:tailEnd/>
          </a:ln>
          <a:effectLst/>
        </p:spPr>
        <p:txBody>
          <a:bodyPr/>
          <a:lstStyle/>
          <a:p>
            <a:r>
              <a:rPr lang="zh-CN" altLang="en-US" sz="3800" b="1" dirty="0">
                <a:solidFill>
                  <a:schemeClr val="tx2"/>
                </a:solidFill>
                <a:latin typeface="华文新魏" pitchFamily="2" charset="-122"/>
                <a:ea typeface="华文新魏" pitchFamily="2" charset="-122"/>
              </a:rPr>
              <a:t>四</a:t>
            </a:r>
            <a:r>
              <a:rPr lang="zh-CN" altLang="en-US" sz="3800" b="1" dirty="0" smtClean="0">
                <a:solidFill>
                  <a:schemeClr val="tx2"/>
                </a:solidFill>
                <a:latin typeface="华文新魏" pitchFamily="2" charset="-122"/>
                <a:ea typeface="华文新魏" pitchFamily="2" charset="-122"/>
              </a:rPr>
              <a:t>、创建人民民主专政的新中国</a:t>
            </a:r>
            <a:endParaRPr lang="zh-CN" altLang="en-US" sz="3800" b="1" dirty="0">
              <a:solidFill>
                <a:schemeClr val="tx2"/>
              </a:solidFill>
              <a:latin typeface="华文新魏" pitchFamily="2" charset="-122"/>
              <a:ea typeface="华文新魏" pitchFamily="2" charset="-122"/>
            </a:endParaRPr>
          </a:p>
        </p:txBody>
      </p:sp>
      <p:sp>
        <p:nvSpPr>
          <p:cNvPr id="7" name="内容占位符 2"/>
          <p:cNvSpPr txBox="1">
            <a:spLocks/>
          </p:cNvSpPr>
          <p:nvPr/>
        </p:nvSpPr>
        <p:spPr>
          <a:xfrm>
            <a:off x="395536" y="3212976"/>
            <a:ext cx="1800200" cy="3168352"/>
          </a:xfrm>
          <a:prstGeom prst="rect">
            <a:avLst/>
          </a:prstGeom>
        </p:spPr>
        <p:txBody>
          <a:bodyPr>
            <a:normAutofit/>
          </a:bodyPr>
          <a:lstStyle/>
          <a:p>
            <a:pPr marL="274320" marR="0" lvl="0" indent="-274320" algn="l" defTabSz="914400" rtl="0" eaLnBrk="1" fontAlgn="auto" latinLnBrk="0" hangingPunct="1">
              <a:lnSpc>
                <a:spcPct val="100000"/>
              </a:lnSpc>
              <a:spcBef>
                <a:spcPts val="580"/>
              </a:spcBef>
              <a:spcAft>
                <a:spcPts val="0"/>
              </a:spcAft>
              <a:buClr>
                <a:schemeClr val="accent1"/>
              </a:buClr>
              <a:buSzPct val="85000"/>
              <a:buFont typeface="Wingdings 2"/>
              <a:buChar char=""/>
              <a:tabLst/>
              <a:defRPr/>
            </a:pPr>
            <a:r>
              <a:rPr kumimoji="0" lang="en-US" altLang="zh-CN" sz="2600" b="1" i="0" u="none" strike="noStrike" kern="1200" cap="none" spc="0" normalizeH="0" baseline="0" noProof="0" dirty="0" smtClean="0">
                <a:ln>
                  <a:noFill/>
                </a:ln>
                <a:solidFill>
                  <a:schemeClr val="tx2"/>
                </a:solidFill>
                <a:effectLst/>
                <a:uLnTx/>
                <a:uFillTx/>
                <a:latin typeface="华文新魏" pitchFamily="2" charset="-122"/>
                <a:ea typeface="华文新魏" pitchFamily="2" charset="-122"/>
                <a:cs typeface="+mn-cs"/>
              </a:rPr>
              <a:t>1948</a:t>
            </a:r>
            <a:r>
              <a:rPr kumimoji="0" lang="zh-CN" altLang="en-US" sz="2600" b="1" i="0" u="none" strike="noStrike" kern="1200" cap="none" spc="0" normalizeH="0" baseline="0" noProof="0" dirty="0" smtClean="0">
                <a:ln>
                  <a:noFill/>
                </a:ln>
                <a:solidFill>
                  <a:schemeClr val="tx2"/>
                </a:solidFill>
                <a:effectLst/>
                <a:uLnTx/>
                <a:uFillTx/>
                <a:latin typeface="华文新魏" pitchFamily="2" charset="-122"/>
                <a:ea typeface="华文新魏" pitchFamily="2" charset="-122"/>
                <a:cs typeface="+mn-cs"/>
              </a:rPr>
              <a:t>年秋，人民解放战争进入夺取全国胜利的决定性的阶段。</a:t>
            </a:r>
            <a:endParaRPr kumimoji="0" lang="zh-CN" altLang="en-US" sz="2600" b="0" i="0" u="none" strike="noStrike" kern="1200" cap="none" spc="0" normalizeH="0" baseline="0" noProof="0" dirty="0">
              <a:ln>
                <a:noFill/>
              </a:ln>
              <a:solidFill>
                <a:schemeClr val="tx1"/>
              </a:solidFill>
              <a:effectLst/>
              <a:uLnTx/>
              <a:uFillTx/>
              <a:latin typeface="+mn-lt"/>
              <a:ea typeface="+mn-ea"/>
              <a:cs typeface="+mn-cs"/>
            </a:endParaRPr>
          </a:p>
        </p:txBody>
      </p:sp>
    </p:spTree>
  </p:cSld>
  <p:clrMapOvr>
    <a:masterClrMapping/>
  </p:clrMapOvr>
  <p:transition spd="med">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529437"/>
                                        </p:tgtEl>
                                        <p:attrNameLst>
                                          <p:attrName>style.visibility</p:attrName>
                                        </p:attrNameLst>
                                      </p:cBhvr>
                                      <p:to>
                                        <p:strVal val="visible"/>
                                      </p:to>
                                    </p:set>
                                    <p:animEffect transition="in" filter="slide(fromBottom)">
                                      <p:cBhvr>
                                        <p:cTn id="7" dur="500"/>
                                        <p:tgtEl>
                                          <p:spTgt spid="5294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9437"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8546" name="Rectangle 2"/>
          <p:cNvSpPr>
            <a:spLocks noGrp="1" noChangeArrowheads="1"/>
          </p:cNvSpPr>
          <p:nvPr>
            <p:ph type="title"/>
          </p:nvPr>
        </p:nvSpPr>
        <p:spPr>
          <a:xfrm>
            <a:off x="251520" y="188640"/>
            <a:ext cx="8218160" cy="954360"/>
          </a:xfrm>
        </p:spPr>
        <p:txBody>
          <a:bodyPr>
            <a:normAutofit/>
          </a:bodyPr>
          <a:lstStyle/>
          <a:p>
            <a:r>
              <a:rPr kumimoji="1" lang="en-US" altLang="zh-CN" b="1" dirty="0">
                <a:solidFill>
                  <a:srgbClr val="800000"/>
                </a:solidFill>
              </a:rPr>
              <a:t>2</a:t>
            </a:r>
            <a:r>
              <a:rPr kumimoji="1" lang="zh-CN" altLang="en-US" b="1" dirty="0">
                <a:solidFill>
                  <a:srgbClr val="800000"/>
                </a:solidFill>
              </a:rPr>
              <a:t>、辽沈、淮海、平津三大战役</a:t>
            </a:r>
          </a:p>
        </p:txBody>
      </p:sp>
      <p:pic>
        <p:nvPicPr>
          <p:cNvPr id="130050" name="Picture 2" descr="https://timgsa.baidu.com/timg?image&amp;quality=80&amp;size=b9999_10000&amp;sec=1514561190538&amp;di=83104afd06d3c138cdf28e14db0a5482&amp;imgtype=0&amp;src=http%3A%2F%2Fa3.att.hudong.com%2F17%2F36%2F300000408119128203369778530.jpg"/>
          <p:cNvPicPr>
            <a:picLocks noChangeAspect="1" noChangeArrowheads="1"/>
          </p:cNvPicPr>
          <p:nvPr/>
        </p:nvPicPr>
        <p:blipFill>
          <a:blip r:embed="rId2" cstate="print"/>
          <a:srcRect/>
          <a:stretch>
            <a:fillRect/>
          </a:stretch>
        </p:blipFill>
        <p:spPr bwMode="auto">
          <a:xfrm>
            <a:off x="179512" y="1268760"/>
            <a:ext cx="8964488" cy="5418784"/>
          </a:xfrm>
          <a:prstGeom prst="rect">
            <a:avLst/>
          </a:prstGeom>
          <a:noFill/>
        </p:spPr>
      </p:pic>
    </p:spTree>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902" name="Text Box 14"/>
          <p:cNvSpPr txBox="1">
            <a:spLocks noChangeArrowheads="1"/>
          </p:cNvSpPr>
          <p:nvPr/>
        </p:nvSpPr>
        <p:spPr bwMode="auto">
          <a:xfrm>
            <a:off x="251520" y="1340768"/>
            <a:ext cx="2160240" cy="3785652"/>
          </a:xfrm>
          <a:prstGeom prst="rect">
            <a:avLst/>
          </a:prstGeom>
          <a:solidFill>
            <a:schemeClr val="bg1"/>
          </a:solidFill>
          <a:ln w="9525">
            <a:noFill/>
            <a:miter lim="800000"/>
            <a:headEnd/>
            <a:tailEnd/>
          </a:ln>
          <a:effectLst/>
        </p:spPr>
        <p:txBody>
          <a:bodyPr wrap="square">
            <a:spAutoFit/>
          </a:bodyPr>
          <a:lstStyle/>
          <a:p>
            <a:pPr eaLnBrk="0" hangingPunct="0">
              <a:spcBef>
                <a:spcPct val="50000"/>
              </a:spcBef>
            </a:pPr>
            <a:r>
              <a:rPr kumimoji="1" lang="zh-CN" altLang="en-US" sz="2400" b="1" dirty="0">
                <a:solidFill>
                  <a:schemeClr val="tx2"/>
                </a:solidFill>
                <a:latin typeface="华文新魏" pitchFamily="2" charset="-122"/>
                <a:ea typeface="华文新魏" pitchFamily="2" charset="-122"/>
              </a:rPr>
              <a:t>辽沈战役自</a:t>
            </a:r>
            <a:r>
              <a:rPr kumimoji="1" lang="en-US" altLang="zh-CN" sz="2400" b="1" dirty="0">
                <a:solidFill>
                  <a:schemeClr val="tx2"/>
                </a:solidFill>
                <a:latin typeface="华文新魏" pitchFamily="2" charset="-122"/>
                <a:ea typeface="华文新魏" pitchFamily="2" charset="-122"/>
              </a:rPr>
              <a:t>1948</a:t>
            </a:r>
            <a:r>
              <a:rPr kumimoji="1" lang="zh-CN" altLang="en-US" sz="2400" b="1" dirty="0">
                <a:solidFill>
                  <a:schemeClr val="tx2"/>
                </a:solidFill>
                <a:latin typeface="华文新魏" pitchFamily="2" charset="-122"/>
                <a:ea typeface="华文新魏" pitchFamily="2" charset="-122"/>
              </a:rPr>
              <a:t>年</a:t>
            </a:r>
            <a:r>
              <a:rPr kumimoji="1" lang="en-US" altLang="zh-CN" sz="2400" b="1" dirty="0">
                <a:solidFill>
                  <a:schemeClr val="tx2"/>
                </a:solidFill>
                <a:latin typeface="华文新魏" pitchFamily="2" charset="-122"/>
                <a:ea typeface="华文新魏" pitchFamily="2" charset="-122"/>
              </a:rPr>
              <a:t>9</a:t>
            </a:r>
            <a:r>
              <a:rPr kumimoji="1" lang="zh-CN" altLang="en-US" sz="2400" b="1" dirty="0">
                <a:solidFill>
                  <a:schemeClr val="tx2"/>
                </a:solidFill>
                <a:latin typeface="华文新魏" pitchFamily="2" charset="-122"/>
                <a:ea typeface="华文新魏" pitchFamily="2" charset="-122"/>
              </a:rPr>
              <a:t>月</a:t>
            </a:r>
            <a:r>
              <a:rPr kumimoji="1" lang="en-US" altLang="zh-CN" sz="2400" b="1" dirty="0">
                <a:solidFill>
                  <a:schemeClr val="tx2"/>
                </a:solidFill>
                <a:latin typeface="华文新魏" pitchFamily="2" charset="-122"/>
                <a:ea typeface="华文新魏" pitchFamily="2" charset="-122"/>
              </a:rPr>
              <a:t>12</a:t>
            </a:r>
            <a:r>
              <a:rPr kumimoji="1" lang="zh-CN" altLang="en-US" sz="2400" b="1" dirty="0">
                <a:solidFill>
                  <a:schemeClr val="tx2"/>
                </a:solidFill>
                <a:latin typeface="华文新魏" pitchFamily="2" charset="-122"/>
                <a:ea typeface="华文新魏" pitchFamily="2" charset="-122"/>
              </a:rPr>
              <a:t>日开始至</a:t>
            </a:r>
            <a:r>
              <a:rPr kumimoji="1" lang="en-US" altLang="zh-CN" sz="2400" b="1" dirty="0">
                <a:solidFill>
                  <a:schemeClr val="tx2"/>
                </a:solidFill>
                <a:latin typeface="华文新魏" pitchFamily="2" charset="-122"/>
                <a:ea typeface="华文新魏" pitchFamily="2" charset="-122"/>
              </a:rPr>
              <a:t>11</a:t>
            </a:r>
            <a:r>
              <a:rPr kumimoji="1" lang="zh-CN" altLang="en-US" sz="2400" b="1" dirty="0">
                <a:solidFill>
                  <a:schemeClr val="tx2"/>
                </a:solidFill>
                <a:latin typeface="华文新魏" pitchFamily="2" charset="-122"/>
                <a:ea typeface="华文新魏" pitchFamily="2" charset="-122"/>
              </a:rPr>
              <a:t>月</a:t>
            </a:r>
            <a:r>
              <a:rPr kumimoji="1" lang="en-US" altLang="zh-CN" sz="2400" b="1" dirty="0">
                <a:solidFill>
                  <a:schemeClr val="tx2"/>
                </a:solidFill>
                <a:latin typeface="华文新魏" pitchFamily="2" charset="-122"/>
                <a:ea typeface="华文新魏" pitchFamily="2" charset="-122"/>
              </a:rPr>
              <a:t>2</a:t>
            </a:r>
            <a:r>
              <a:rPr kumimoji="1" lang="zh-CN" altLang="en-US" sz="2400" b="1" dirty="0">
                <a:solidFill>
                  <a:schemeClr val="tx2"/>
                </a:solidFill>
                <a:latin typeface="华文新魏" pitchFamily="2" charset="-122"/>
                <a:ea typeface="华文新魏" pitchFamily="2" charset="-122"/>
              </a:rPr>
              <a:t>日结束，历时</a:t>
            </a:r>
            <a:r>
              <a:rPr kumimoji="1" lang="en-US" altLang="zh-CN" sz="2400" b="1" dirty="0">
                <a:solidFill>
                  <a:schemeClr val="tx2"/>
                </a:solidFill>
                <a:latin typeface="华文新魏" pitchFamily="2" charset="-122"/>
                <a:ea typeface="华文新魏" pitchFamily="2" charset="-122"/>
              </a:rPr>
              <a:t>52</a:t>
            </a:r>
            <a:r>
              <a:rPr kumimoji="1" lang="zh-CN" altLang="en-US" sz="2400" b="1" dirty="0">
                <a:solidFill>
                  <a:schemeClr val="tx2"/>
                </a:solidFill>
                <a:latin typeface="华文新魏" pitchFamily="2" charset="-122"/>
                <a:ea typeface="华文新魏" pitchFamily="2" charset="-122"/>
              </a:rPr>
              <a:t>天。东北野战军主力</a:t>
            </a:r>
            <a:r>
              <a:rPr kumimoji="1" lang="en-US" altLang="zh-CN" sz="2400" b="1" dirty="0">
                <a:solidFill>
                  <a:schemeClr val="tx2"/>
                </a:solidFill>
                <a:latin typeface="华文新魏" pitchFamily="2" charset="-122"/>
                <a:ea typeface="华文新魏" pitchFamily="2" charset="-122"/>
              </a:rPr>
              <a:t>70</a:t>
            </a:r>
            <a:r>
              <a:rPr kumimoji="1" lang="zh-CN" altLang="en-US" sz="2400" b="1" dirty="0">
                <a:solidFill>
                  <a:schemeClr val="tx2"/>
                </a:solidFill>
                <a:latin typeface="华文新魏" pitchFamily="2" charset="-122"/>
                <a:ea typeface="华文新魏" pitchFamily="2" charset="-122"/>
              </a:rPr>
              <a:t>万</a:t>
            </a:r>
            <a:r>
              <a:rPr kumimoji="1" lang="zh-CN" altLang="en-US" sz="2400" b="1" dirty="0" smtClean="0">
                <a:solidFill>
                  <a:schemeClr val="tx2"/>
                </a:solidFill>
                <a:latin typeface="华文新魏" pitchFamily="2" charset="-122"/>
                <a:ea typeface="华文新魏" pitchFamily="2" charset="-122"/>
              </a:rPr>
              <a:t>人，在林彪</a:t>
            </a:r>
            <a:r>
              <a:rPr kumimoji="1" lang="zh-CN" altLang="en-US" sz="2400" b="1" dirty="0">
                <a:solidFill>
                  <a:schemeClr val="tx2"/>
                </a:solidFill>
                <a:latin typeface="华文新魏" pitchFamily="2" charset="-122"/>
                <a:ea typeface="华文新魏" pitchFamily="2" charset="-122"/>
              </a:rPr>
              <a:t>、罗荣桓领导下</a:t>
            </a:r>
            <a:r>
              <a:rPr kumimoji="1" lang="zh-CN" altLang="en-US" sz="2400" b="1" dirty="0" smtClean="0">
                <a:solidFill>
                  <a:schemeClr val="tx2"/>
                </a:solidFill>
                <a:latin typeface="华文新魏" pitchFamily="2" charset="-122"/>
                <a:ea typeface="华文新魏" pitchFamily="2" charset="-122"/>
              </a:rPr>
              <a:t>，歼敌</a:t>
            </a:r>
            <a:r>
              <a:rPr kumimoji="1" lang="en-US" altLang="zh-CN" sz="2400" b="1" dirty="0" smtClean="0">
                <a:solidFill>
                  <a:schemeClr val="tx2"/>
                </a:solidFill>
                <a:latin typeface="华文新魏" pitchFamily="2" charset="-122"/>
                <a:ea typeface="华文新魏" pitchFamily="2" charset="-122"/>
              </a:rPr>
              <a:t>47.2</a:t>
            </a:r>
            <a:r>
              <a:rPr kumimoji="1" lang="zh-CN" altLang="en-US" sz="2400" b="1" dirty="0">
                <a:solidFill>
                  <a:schemeClr val="tx2"/>
                </a:solidFill>
                <a:latin typeface="华文新魏" pitchFamily="2" charset="-122"/>
                <a:ea typeface="华文新魏" pitchFamily="2" charset="-122"/>
              </a:rPr>
              <a:t>万人。 </a:t>
            </a:r>
          </a:p>
        </p:txBody>
      </p:sp>
      <p:sp>
        <p:nvSpPr>
          <p:cNvPr id="165903" name="Rectangle 15"/>
          <p:cNvSpPr>
            <a:spLocks noChangeArrowheads="1"/>
          </p:cNvSpPr>
          <p:nvPr/>
        </p:nvSpPr>
        <p:spPr bwMode="auto">
          <a:xfrm>
            <a:off x="323528" y="260648"/>
            <a:ext cx="7488634" cy="847725"/>
          </a:xfrm>
          <a:prstGeom prst="rect">
            <a:avLst/>
          </a:prstGeom>
          <a:noFill/>
          <a:ln w="9525">
            <a:noFill/>
            <a:miter lim="800000"/>
            <a:headEnd/>
            <a:tailEnd/>
          </a:ln>
          <a:effectLst/>
        </p:spPr>
        <p:txBody>
          <a:bodyPr/>
          <a:lstStyle/>
          <a:p>
            <a:r>
              <a:rPr kumimoji="1" lang="zh-CN" altLang="en-US" sz="4200" b="1" dirty="0">
                <a:latin typeface="华文新魏" pitchFamily="2" charset="-122"/>
                <a:ea typeface="华文新魏" pitchFamily="2" charset="-122"/>
              </a:rPr>
              <a:t>（</a:t>
            </a:r>
            <a:r>
              <a:rPr kumimoji="1" lang="en-US" altLang="zh-CN" sz="4200" b="1" dirty="0">
                <a:latin typeface="华文新魏" pitchFamily="2" charset="-122"/>
                <a:ea typeface="华文新魏" pitchFamily="2" charset="-122"/>
              </a:rPr>
              <a:t>1</a:t>
            </a:r>
            <a:r>
              <a:rPr kumimoji="1" lang="zh-CN" altLang="en-US" sz="4200" b="1" dirty="0">
                <a:latin typeface="华文新魏" pitchFamily="2" charset="-122"/>
                <a:ea typeface="华文新魏" pitchFamily="2" charset="-122"/>
              </a:rPr>
              <a:t>）</a:t>
            </a:r>
            <a:r>
              <a:rPr kumimoji="1" lang="zh-CN" altLang="en-US" sz="4200" b="1" dirty="0" smtClean="0">
                <a:latin typeface="华文新魏" pitchFamily="2" charset="-122"/>
                <a:ea typeface="华文新魏" pitchFamily="2" charset="-122"/>
              </a:rPr>
              <a:t>辽沈战役</a:t>
            </a:r>
            <a:endParaRPr kumimoji="1" lang="zh-CN" altLang="en-US" sz="4400" b="1" dirty="0" smtClean="0">
              <a:latin typeface="华文新魏" pitchFamily="2" charset="-122"/>
              <a:ea typeface="华文新魏" pitchFamily="2" charset="-122"/>
            </a:endParaRPr>
          </a:p>
          <a:p>
            <a:endParaRPr kumimoji="1" lang="zh-CN" altLang="en-US" sz="4200" b="1" dirty="0">
              <a:latin typeface="华文新魏" pitchFamily="2" charset="-122"/>
              <a:ea typeface="华文新魏" pitchFamily="2" charset="-122"/>
            </a:endParaRPr>
          </a:p>
        </p:txBody>
      </p:sp>
      <p:sp>
        <p:nvSpPr>
          <p:cNvPr id="14" name="矩形 13"/>
          <p:cNvSpPr/>
          <p:nvPr/>
        </p:nvSpPr>
        <p:spPr>
          <a:xfrm>
            <a:off x="6588224" y="6165304"/>
            <a:ext cx="1701107" cy="276999"/>
          </a:xfrm>
          <a:prstGeom prst="rect">
            <a:avLst/>
          </a:prstGeom>
        </p:spPr>
        <p:txBody>
          <a:bodyPr wrap="none">
            <a:spAutoFit/>
          </a:bodyPr>
          <a:lstStyle/>
          <a:p>
            <a:r>
              <a:rPr lang="zh-CN" altLang="en-US" sz="1200" b="1" dirty="0" smtClean="0">
                <a:latin typeface="+mn-ea"/>
              </a:rPr>
              <a:t>范汉杰（</a:t>
            </a:r>
            <a:r>
              <a:rPr lang="en-US" altLang="zh-CN" sz="1200" b="1" dirty="0" smtClean="0">
                <a:latin typeface="+mn-ea"/>
              </a:rPr>
              <a:t>1896--1976</a:t>
            </a:r>
            <a:r>
              <a:rPr lang="zh-CN" altLang="en-US" sz="1200" b="1" dirty="0" smtClean="0">
                <a:latin typeface="+mn-ea"/>
              </a:rPr>
              <a:t>）</a:t>
            </a:r>
            <a:endParaRPr lang="zh-CN" altLang="en-US" sz="1200" b="1" dirty="0">
              <a:latin typeface="+mn-ea"/>
            </a:endParaRPr>
          </a:p>
        </p:txBody>
      </p:sp>
      <p:pic>
        <p:nvPicPr>
          <p:cNvPr id="129026" name="Picture 2" descr="https://timgsa.baidu.com/timg?image&amp;quality=80&amp;size=b9999_10000&amp;sec=1514561595244&amp;di=4d037f306890a0f1f52c9e3be099c782&amp;imgtype=0&amp;src=http%3A%2F%2Fimages.0452e.com%2FMon_0707%2F101_27700_5b517867474873b.jpg%3F98"/>
          <p:cNvPicPr>
            <a:picLocks noChangeAspect="1" noChangeArrowheads="1"/>
          </p:cNvPicPr>
          <p:nvPr/>
        </p:nvPicPr>
        <p:blipFill>
          <a:blip r:embed="rId2" cstate="print"/>
          <a:srcRect/>
          <a:stretch>
            <a:fillRect/>
          </a:stretch>
        </p:blipFill>
        <p:spPr bwMode="auto">
          <a:xfrm>
            <a:off x="2627784" y="1844824"/>
            <a:ext cx="6336704" cy="4257675"/>
          </a:xfrm>
          <a:prstGeom prst="rect">
            <a:avLst/>
          </a:prstGeom>
          <a:noFill/>
        </p:spPr>
      </p:pic>
      <p:grpSp>
        <p:nvGrpSpPr>
          <p:cNvPr id="20" name="组合 19"/>
          <p:cNvGrpSpPr/>
          <p:nvPr/>
        </p:nvGrpSpPr>
        <p:grpSpPr>
          <a:xfrm>
            <a:off x="4499992" y="4437111"/>
            <a:ext cx="2016226" cy="2232249"/>
            <a:chOff x="5436094" y="4509119"/>
            <a:chExt cx="3526087" cy="2045457"/>
          </a:xfrm>
        </p:grpSpPr>
        <p:cxnSp>
          <p:nvCxnSpPr>
            <p:cNvPr id="17" name="肘形连接符 16"/>
            <p:cNvCxnSpPr>
              <a:endCxn id="130050" idx="1"/>
            </p:cNvCxnSpPr>
            <p:nvPr/>
          </p:nvCxnSpPr>
          <p:spPr>
            <a:xfrm rot="16200000" flipH="1">
              <a:off x="5320445" y="4624768"/>
              <a:ext cx="1238753" cy="1007456"/>
            </a:xfrm>
            <a:prstGeom prst="bentConnector2">
              <a:avLst/>
            </a:prstGeom>
          </p:spPr>
          <p:style>
            <a:lnRef idx="1">
              <a:schemeClr val="accent1"/>
            </a:lnRef>
            <a:fillRef idx="0">
              <a:schemeClr val="accent1"/>
            </a:fillRef>
            <a:effectRef idx="0">
              <a:schemeClr val="accent1"/>
            </a:effectRef>
            <a:fontRef idx="minor">
              <a:schemeClr val="tx1"/>
            </a:fontRef>
          </p:style>
        </p:cxnSp>
        <p:pic>
          <p:nvPicPr>
            <p:cNvPr id="130050" name="Picture 2" descr="铁血网提醒您：点击查看大图"/>
            <p:cNvPicPr>
              <a:picLocks noChangeAspect="1" noChangeArrowheads="1"/>
            </p:cNvPicPr>
            <p:nvPr/>
          </p:nvPicPr>
          <p:blipFill>
            <a:blip r:embed="rId3" cstate="print"/>
            <a:srcRect/>
            <a:stretch>
              <a:fillRect/>
            </a:stretch>
          </p:blipFill>
          <p:spPr bwMode="auto">
            <a:xfrm>
              <a:off x="6443549" y="4941168"/>
              <a:ext cx="2518632" cy="1613408"/>
            </a:xfrm>
            <a:prstGeom prst="rect">
              <a:avLst/>
            </a:prstGeom>
            <a:noFill/>
          </p:spPr>
        </p:pic>
      </p:grpSp>
      <p:grpSp>
        <p:nvGrpSpPr>
          <p:cNvPr id="32" name="组合 31"/>
          <p:cNvGrpSpPr/>
          <p:nvPr/>
        </p:nvGrpSpPr>
        <p:grpSpPr>
          <a:xfrm>
            <a:off x="4716016" y="116632"/>
            <a:ext cx="3216481" cy="3506688"/>
            <a:chOff x="4067944" y="188640"/>
            <a:chExt cx="3216481" cy="3506688"/>
          </a:xfrm>
        </p:grpSpPr>
        <p:grpSp>
          <p:nvGrpSpPr>
            <p:cNvPr id="29" name="组合 28"/>
            <p:cNvGrpSpPr/>
            <p:nvPr/>
          </p:nvGrpSpPr>
          <p:grpSpPr>
            <a:xfrm>
              <a:off x="4067944" y="188640"/>
              <a:ext cx="3216481" cy="2095500"/>
              <a:chOff x="4788024" y="188640"/>
              <a:chExt cx="3216481" cy="2095500"/>
            </a:xfrm>
          </p:grpSpPr>
          <p:sp>
            <p:nvSpPr>
              <p:cNvPr id="27" name="矩形 26"/>
              <p:cNvSpPr/>
              <p:nvPr/>
            </p:nvSpPr>
            <p:spPr>
              <a:xfrm>
                <a:off x="6300192" y="836712"/>
                <a:ext cx="1704313" cy="276999"/>
              </a:xfrm>
              <a:prstGeom prst="rect">
                <a:avLst/>
              </a:prstGeom>
            </p:spPr>
            <p:txBody>
              <a:bodyPr wrap="none">
                <a:spAutoFit/>
              </a:bodyPr>
              <a:lstStyle/>
              <a:p>
                <a:r>
                  <a:rPr lang="zh-CN" altLang="en-US" sz="1200" b="1" dirty="0" smtClean="0">
                    <a:latin typeface="+mn-ea"/>
                  </a:rPr>
                  <a:t>廖耀湘（</a:t>
                </a:r>
                <a:r>
                  <a:rPr lang="en-US" altLang="zh-CN" sz="1200" b="1" dirty="0" smtClean="0">
                    <a:latin typeface="+mn-ea"/>
                  </a:rPr>
                  <a:t>1906--1968</a:t>
                </a:r>
                <a:r>
                  <a:rPr lang="zh-CN" altLang="en-US" sz="1200" b="1" dirty="0" smtClean="0">
                    <a:latin typeface="+mn-ea"/>
                  </a:rPr>
                  <a:t>）</a:t>
                </a:r>
              </a:p>
            </p:txBody>
          </p:sp>
          <p:pic>
            <p:nvPicPr>
              <p:cNvPr id="130052" name="Picture 4" descr="廖耀湘"/>
              <p:cNvPicPr>
                <a:picLocks noChangeAspect="1" noChangeArrowheads="1"/>
              </p:cNvPicPr>
              <p:nvPr/>
            </p:nvPicPr>
            <p:blipFill>
              <a:blip r:embed="rId4" cstate="print"/>
              <a:srcRect/>
              <a:stretch>
                <a:fillRect/>
              </a:stretch>
            </p:blipFill>
            <p:spPr bwMode="auto">
              <a:xfrm>
                <a:off x="4788024" y="188640"/>
                <a:ext cx="1485900" cy="2095500"/>
              </a:xfrm>
              <a:prstGeom prst="rect">
                <a:avLst/>
              </a:prstGeom>
              <a:noFill/>
            </p:spPr>
          </p:pic>
        </p:grpSp>
        <p:cxnSp>
          <p:nvCxnSpPr>
            <p:cNvPr id="31" name="肘形连接符 30"/>
            <p:cNvCxnSpPr/>
            <p:nvPr/>
          </p:nvCxnSpPr>
          <p:spPr>
            <a:xfrm rot="16200000" flipH="1">
              <a:off x="5148064" y="2492896"/>
              <a:ext cx="1418456" cy="986408"/>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6" fill="hold" grpId="0" nodeType="clickEffect">
                                  <p:stCondLst>
                                    <p:cond delay="0"/>
                                  </p:stCondLst>
                                  <p:childTnLst>
                                    <p:set>
                                      <p:cBhvr>
                                        <p:cTn id="6" dur="1" fill="hold">
                                          <p:stCondLst>
                                            <p:cond delay="0"/>
                                          </p:stCondLst>
                                        </p:cTn>
                                        <p:tgtEl>
                                          <p:spTgt spid="165902"/>
                                        </p:tgtEl>
                                        <p:attrNameLst>
                                          <p:attrName>style.visibility</p:attrName>
                                        </p:attrNameLst>
                                      </p:cBhvr>
                                      <p:to>
                                        <p:strVal val="visible"/>
                                      </p:to>
                                    </p:set>
                                    <p:animEffect transition="in" filter="barn(inHorizontal)">
                                      <p:cBhvr>
                                        <p:cTn id="7" dur="500"/>
                                        <p:tgtEl>
                                          <p:spTgt spid="1659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5902"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组合 22"/>
          <p:cNvGrpSpPr/>
          <p:nvPr/>
        </p:nvGrpSpPr>
        <p:grpSpPr>
          <a:xfrm>
            <a:off x="3491880" y="1772816"/>
            <a:ext cx="5652120" cy="4098909"/>
            <a:chOff x="3491880" y="1772816"/>
            <a:chExt cx="5652120" cy="4098909"/>
          </a:xfrm>
        </p:grpSpPr>
        <p:pic>
          <p:nvPicPr>
            <p:cNvPr id="166914" name="Picture 2"/>
            <p:cNvPicPr>
              <a:picLocks noChangeAspect="1" noChangeArrowheads="1"/>
            </p:cNvPicPr>
            <p:nvPr/>
          </p:nvPicPr>
          <p:blipFill>
            <a:blip r:embed="rId2" cstate="print"/>
            <a:srcRect/>
            <a:stretch>
              <a:fillRect/>
            </a:stretch>
          </p:blipFill>
          <p:spPr bwMode="auto">
            <a:xfrm>
              <a:off x="3491880" y="1772816"/>
              <a:ext cx="5652120" cy="4098909"/>
            </a:xfrm>
            <a:prstGeom prst="rect">
              <a:avLst/>
            </a:prstGeom>
            <a:noFill/>
            <a:ln w="9525">
              <a:noFill/>
              <a:miter lim="800000"/>
              <a:headEnd/>
              <a:tailEnd/>
            </a:ln>
            <a:effectLst/>
          </p:spPr>
        </p:pic>
        <p:sp>
          <p:nvSpPr>
            <p:cNvPr id="166916" name="AutoShape 4"/>
            <p:cNvSpPr>
              <a:spLocks noChangeArrowheads="1"/>
            </p:cNvSpPr>
            <p:nvPr/>
          </p:nvSpPr>
          <p:spPr bwMode="auto">
            <a:xfrm>
              <a:off x="5436096" y="2708920"/>
              <a:ext cx="790575" cy="449262"/>
            </a:xfrm>
            <a:prstGeom prst="irregularSeal1">
              <a:avLst/>
            </a:prstGeom>
            <a:solidFill>
              <a:srgbClr val="FF0000"/>
            </a:solidFill>
            <a:ln w="9525">
              <a:solidFill>
                <a:srgbClr val="FF0000"/>
              </a:solidFill>
              <a:miter lim="800000"/>
              <a:headEnd/>
              <a:tailEnd/>
            </a:ln>
            <a:effectLst/>
          </p:spPr>
          <p:txBody>
            <a:bodyPr wrap="none" anchor="ctr"/>
            <a:lstStyle/>
            <a:p>
              <a:endParaRPr lang="zh-CN" altLang="en-US"/>
            </a:p>
          </p:txBody>
        </p:sp>
        <p:sp>
          <p:nvSpPr>
            <p:cNvPr id="166917" name="AutoShape 5"/>
            <p:cNvSpPr>
              <a:spLocks noChangeArrowheads="1"/>
            </p:cNvSpPr>
            <p:nvPr/>
          </p:nvSpPr>
          <p:spPr bwMode="auto">
            <a:xfrm>
              <a:off x="4932040" y="3717032"/>
              <a:ext cx="871538" cy="411162"/>
            </a:xfrm>
            <a:prstGeom prst="irregularSeal1">
              <a:avLst/>
            </a:prstGeom>
            <a:solidFill>
              <a:srgbClr val="FF0000"/>
            </a:solidFill>
            <a:ln w="9525">
              <a:solidFill>
                <a:srgbClr val="FF0000"/>
              </a:solidFill>
              <a:miter lim="800000"/>
              <a:headEnd/>
              <a:tailEnd/>
            </a:ln>
            <a:effectLst/>
          </p:spPr>
          <p:txBody>
            <a:bodyPr wrap="none" anchor="ctr"/>
            <a:lstStyle/>
            <a:p>
              <a:endParaRPr lang="zh-CN" altLang="en-US"/>
            </a:p>
          </p:txBody>
        </p:sp>
        <p:sp>
          <p:nvSpPr>
            <p:cNvPr id="166918" name="AutoShape 6"/>
            <p:cNvSpPr>
              <a:spLocks noChangeArrowheads="1"/>
            </p:cNvSpPr>
            <p:nvPr/>
          </p:nvSpPr>
          <p:spPr bwMode="auto">
            <a:xfrm>
              <a:off x="3851920" y="3284984"/>
              <a:ext cx="696912" cy="347663"/>
            </a:xfrm>
            <a:prstGeom prst="irregularSeal1">
              <a:avLst/>
            </a:prstGeom>
            <a:solidFill>
              <a:srgbClr val="FF0000"/>
            </a:solidFill>
            <a:ln w="9525">
              <a:solidFill>
                <a:srgbClr val="FF0000"/>
              </a:solidFill>
              <a:miter lim="800000"/>
              <a:headEnd/>
              <a:tailEnd/>
            </a:ln>
            <a:effectLst/>
          </p:spPr>
          <p:txBody>
            <a:bodyPr wrap="none" anchor="ctr"/>
            <a:lstStyle/>
            <a:p>
              <a:endParaRPr lang="zh-CN" altLang="en-US"/>
            </a:p>
          </p:txBody>
        </p:sp>
      </p:grpSp>
      <p:sp>
        <p:nvSpPr>
          <p:cNvPr id="166924" name="Rectangle 12"/>
          <p:cNvSpPr>
            <a:spLocks noChangeArrowheads="1"/>
          </p:cNvSpPr>
          <p:nvPr/>
        </p:nvSpPr>
        <p:spPr bwMode="auto">
          <a:xfrm>
            <a:off x="179512" y="188640"/>
            <a:ext cx="8568952" cy="1008112"/>
          </a:xfrm>
          <a:prstGeom prst="rect">
            <a:avLst/>
          </a:prstGeom>
          <a:noFill/>
          <a:ln w="9525">
            <a:noFill/>
            <a:miter lim="800000"/>
            <a:headEnd/>
            <a:tailEnd/>
          </a:ln>
          <a:effectLst/>
        </p:spPr>
        <p:txBody>
          <a:bodyPr/>
          <a:lstStyle/>
          <a:p>
            <a:r>
              <a:rPr kumimoji="1" lang="zh-CN" altLang="en-US" sz="4200" b="1" dirty="0">
                <a:latin typeface="华文新魏" pitchFamily="2" charset="-122"/>
                <a:ea typeface="华文新魏" pitchFamily="2" charset="-122"/>
              </a:rPr>
              <a:t>（</a:t>
            </a:r>
            <a:r>
              <a:rPr kumimoji="1" lang="en-US" altLang="zh-CN" sz="4200" b="1" dirty="0">
                <a:latin typeface="华文新魏" pitchFamily="2" charset="-122"/>
                <a:ea typeface="华文新魏" pitchFamily="2" charset="-122"/>
              </a:rPr>
              <a:t>2</a:t>
            </a:r>
            <a:r>
              <a:rPr kumimoji="1" lang="zh-CN" altLang="en-US" sz="4200" b="1" dirty="0">
                <a:latin typeface="华文新魏" pitchFamily="2" charset="-122"/>
                <a:ea typeface="华文新魏" pitchFamily="2" charset="-122"/>
              </a:rPr>
              <a:t>）淮海战役</a:t>
            </a:r>
          </a:p>
        </p:txBody>
      </p:sp>
      <p:sp>
        <p:nvSpPr>
          <p:cNvPr id="166925" name="Text Box 13"/>
          <p:cNvSpPr txBox="1">
            <a:spLocks noChangeArrowheads="1"/>
          </p:cNvSpPr>
          <p:nvPr/>
        </p:nvSpPr>
        <p:spPr bwMode="auto">
          <a:xfrm>
            <a:off x="251520" y="1196752"/>
            <a:ext cx="3168352" cy="4154984"/>
          </a:xfrm>
          <a:prstGeom prst="rect">
            <a:avLst/>
          </a:prstGeom>
          <a:solidFill>
            <a:schemeClr val="bg1"/>
          </a:solidFill>
          <a:ln w="9525">
            <a:noFill/>
            <a:miter lim="800000"/>
            <a:headEnd/>
            <a:tailEnd/>
          </a:ln>
          <a:effectLst/>
        </p:spPr>
        <p:txBody>
          <a:bodyPr wrap="square">
            <a:spAutoFit/>
          </a:bodyPr>
          <a:lstStyle/>
          <a:p>
            <a:pPr eaLnBrk="0" hangingPunct="0">
              <a:lnSpc>
                <a:spcPct val="110000"/>
              </a:lnSpc>
              <a:spcBef>
                <a:spcPct val="50000"/>
              </a:spcBef>
            </a:pPr>
            <a:r>
              <a:rPr kumimoji="1" lang="zh-CN" altLang="en-US" sz="2400" b="1" dirty="0">
                <a:solidFill>
                  <a:schemeClr val="tx2"/>
                </a:solidFill>
                <a:latin typeface="华文新魏" pitchFamily="2" charset="-122"/>
                <a:ea typeface="华文新魏" pitchFamily="2" charset="-122"/>
              </a:rPr>
              <a:t>淮海战役自</a:t>
            </a:r>
            <a:r>
              <a:rPr kumimoji="1" lang="en-US" altLang="zh-CN" sz="2400" b="1" dirty="0">
                <a:solidFill>
                  <a:schemeClr val="tx2"/>
                </a:solidFill>
                <a:latin typeface="华文新魏" pitchFamily="2" charset="-122"/>
                <a:ea typeface="华文新魏" pitchFamily="2" charset="-122"/>
              </a:rPr>
              <a:t>1948</a:t>
            </a:r>
            <a:r>
              <a:rPr kumimoji="1" lang="zh-CN" altLang="en-US" sz="2400" b="1" dirty="0">
                <a:solidFill>
                  <a:schemeClr val="tx2"/>
                </a:solidFill>
                <a:latin typeface="华文新魏" pitchFamily="2" charset="-122"/>
                <a:ea typeface="华文新魏" pitchFamily="2" charset="-122"/>
              </a:rPr>
              <a:t>年</a:t>
            </a:r>
            <a:r>
              <a:rPr kumimoji="1" lang="en-US" altLang="zh-CN" sz="2400" b="1" dirty="0">
                <a:solidFill>
                  <a:schemeClr val="tx2"/>
                </a:solidFill>
                <a:latin typeface="华文新魏" pitchFamily="2" charset="-122"/>
                <a:ea typeface="华文新魏" pitchFamily="2" charset="-122"/>
              </a:rPr>
              <a:t>11</a:t>
            </a:r>
            <a:r>
              <a:rPr kumimoji="1" lang="zh-CN" altLang="en-US" sz="2400" b="1" dirty="0">
                <a:solidFill>
                  <a:schemeClr val="tx2"/>
                </a:solidFill>
                <a:latin typeface="华文新魏" pitchFamily="2" charset="-122"/>
                <a:ea typeface="华文新魏" pitchFamily="2" charset="-122"/>
              </a:rPr>
              <a:t>月</a:t>
            </a:r>
            <a:r>
              <a:rPr kumimoji="1" lang="en-US" altLang="zh-CN" sz="2400" b="1" dirty="0">
                <a:solidFill>
                  <a:schemeClr val="tx2"/>
                </a:solidFill>
                <a:latin typeface="华文新魏" pitchFamily="2" charset="-122"/>
                <a:ea typeface="华文新魏" pitchFamily="2" charset="-122"/>
              </a:rPr>
              <a:t>6</a:t>
            </a:r>
            <a:r>
              <a:rPr kumimoji="1" lang="zh-CN" altLang="en-US" sz="2400" b="1" dirty="0">
                <a:solidFill>
                  <a:schemeClr val="tx2"/>
                </a:solidFill>
                <a:latin typeface="华文新魏" pitchFamily="2" charset="-122"/>
                <a:ea typeface="华文新魏" pitchFamily="2" charset="-122"/>
              </a:rPr>
              <a:t>日开始至</a:t>
            </a:r>
            <a:r>
              <a:rPr kumimoji="1" lang="en-US" altLang="zh-CN" sz="2400" b="1" dirty="0">
                <a:solidFill>
                  <a:schemeClr val="tx2"/>
                </a:solidFill>
                <a:latin typeface="华文新魏" pitchFamily="2" charset="-122"/>
                <a:ea typeface="华文新魏" pitchFamily="2" charset="-122"/>
              </a:rPr>
              <a:t>1949</a:t>
            </a:r>
            <a:r>
              <a:rPr kumimoji="1" lang="zh-CN" altLang="en-US" sz="2400" b="1" dirty="0">
                <a:solidFill>
                  <a:schemeClr val="tx2"/>
                </a:solidFill>
                <a:latin typeface="华文新魏" pitchFamily="2" charset="-122"/>
                <a:ea typeface="华文新魏" pitchFamily="2" charset="-122"/>
              </a:rPr>
              <a:t>年</a:t>
            </a:r>
            <a:r>
              <a:rPr kumimoji="1" lang="en-US" altLang="zh-CN" sz="2400" b="1" dirty="0">
                <a:solidFill>
                  <a:schemeClr val="tx2"/>
                </a:solidFill>
                <a:latin typeface="华文新魏" pitchFamily="2" charset="-122"/>
                <a:ea typeface="华文新魏" pitchFamily="2" charset="-122"/>
              </a:rPr>
              <a:t>1</a:t>
            </a:r>
            <a:r>
              <a:rPr kumimoji="1" lang="zh-CN" altLang="en-US" sz="2400" b="1" dirty="0">
                <a:solidFill>
                  <a:schemeClr val="tx2"/>
                </a:solidFill>
                <a:latin typeface="华文新魏" pitchFamily="2" charset="-122"/>
                <a:ea typeface="华文新魏" pitchFamily="2" charset="-122"/>
              </a:rPr>
              <a:t>月</a:t>
            </a:r>
            <a:r>
              <a:rPr kumimoji="1" lang="en-US" altLang="zh-CN" sz="2400" b="1" dirty="0">
                <a:solidFill>
                  <a:schemeClr val="tx2"/>
                </a:solidFill>
                <a:latin typeface="华文新魏" pitchFamily="2" charset="-122"/>
                <a:ea typeface="华文新魏" pitchFamily="2" charset="-122"/>
              </a:rPr>
              <a:t>10</a:t>
            </a:r>
            <a:r>
              <a:rPr kumimoji="1" lang="zh-CN" altLang="en-US" sz="2400" b="1" dirty="0">
                <a:solidFill>
                  <a:schemeClr val="tx2"/>
                </a:solidFill>
                <a:latin typeface="华文新魏" pitchFamily="2" charset="-122"/>
                <a:ea typeface="华文新魏" pitchFamily="2" charset="-122"/>
              </a:rPr>
              <a:t>日结束，历时</a:t>
            </a:r>
            <a:r>
              <a:rPr kumimoji="1" lang="en-US" altLang="zh-CN" sz="2400" b="1" dirty="0">
                <a:solidFill>
                  <a:schemeClr val="tx2"/>
                </a:solidFill>
                <a:latin typeface="华文新魏" pitchFamily="2" charset="-122"/>
                <a:ea typeface="华文新魏" pitchFamily="2" charset="-122"/>
              </a:rPr>
              <a:t>66</a:t>
            </a:r>
            <a:r>
              <a:rPr kumimoji="1" lang="zh-CN" altLang="en-US" sz="2400" b="1" dirty="0">
                <a:solidFill>
                  <a:schemeClr val="tx2"/>
                </a:solidFill>
                <a:latin typeface="华文新魏" pitchFamily="2" charset="-122"/>
                <a:ea typeface="华文新魏" pitchFamily="2" charset="-122"/>
              </a:rPr>
              <a:t>天。华东野战军、中原野战军以及地方武装共</a:t>
            </a:r>
            <a:r>
              <a:rPr kumimoji="1" lang="en-US" altLang="zh-CN" sz="2400" b="1" dirty="0">
                <a:solidFill>
                  <a:schemeClr val="tx2"/>
                </a:solidFill>
                <a:latin typeface="华文新魏" pitchFamily="2" charset="-122"/>
                <a:ea typeface="华文新魏" pitchFamily="2" charset="-122"/>
              </a:rPr>
              <a:t>60</a:t>
            </a:r>
            <a:r>
              <a:rPr kumimoji="1" lang="zh-CN" altLang="en-US" sz="2400" b="1" dirty="0">
                <a:solidFill>
                  <a:schemeClr val="tx2"/>
                </a:solidFill>
                <a:latin typeface="华文新魏" pitchFamily="2" charset="-122"/>
                <a:ea typeface="华文新魏" pitchFamily="2" charset="-122"/>
              </a:rPr>
              <a:t>万人</a:t>
            </a:r>
            <a:r>
              <a:rPr kumimoji="1" lang="zh-CN" altLang="en-US" sz="2400" b="1" dirty="0" smtClean="0">
                <a:solidFill>
                  <a:schemeClr val="tx2"/>
                </a:solidFill>
                <a:latin typeface="华文新魏" pitchFamily="2" charset="-122"/>
                <a:ea typeface="华文新魏" pitchFamily="2" charset="-122"/>
              </a:rPr>
              <a:t>，由</a:t>
            </a:r>
            <a:r>
              <a:rPr kumimoji="1" lang="zh-CN" altLang="en-US" sz="2400" b="1" dirty="0">
                <a:solidFill>
                  <a:schemeClr val="tx2"/>
                </a:solidFill>
                <a:latin typeface="华文新魏" pitchFamily="2" charset="-122"/>
                <a:ea typeface="华文新魏" pitchFamily="2" charset="-122"/>
              </a:rPr>
              <a:t>刘伯承、陈毅、邓小平、粟裕、谭震林等组成的总前委领导下，歼敌</a:t>
            </a:r>
            <a:r>
              <a:rPr kumimoji="1" lang="en-US" altLang="zh-CN" sz="2400" b="1" dirty="0">
                <a:solidFill>
                  <a:schemeClr val="tx2"/>
                </a:solidFill>
                <a:latin typeface="华文新魏" pitchFamily="2" charset="-122"/>
                <a:ea typeface="华文新魏" pitchFamily="2" charset="-122"/>
              </a:rPr>
              <a:t>55.5</a:t>
            </a:r>
            <a:r>
              <a:rPr kumimoji="1" lang="zh-CN" altLang="en-US" sz="2400" b="1" dirty="0">
                <a:solidFill>
                  <a:schemeClr val="tx2"/>
                </a:solidFill>
                <a:latin typeface="华文新魏" pitchFamily="2" charset="-122"/>
                <a:ea typeface="华文新魏" pitchFamily="2" charset="-122"/>
              </a:rPr>
              <a:t>万人。 </a:t>
            </a:r>
          </a:p>
        </p:txBody>
      </p:sp>
      <p:grpSp>
        <p:nvGrpSpPr>
          <p:cNvPr id="19" name="组合 18"/>
          <p:cNvGrpSpPr/>
          <p:nvPr/>
        </p:nvGrpSpPr>
        <p:grpSpPr>
          <a:xfrm>
            <a:off x="5580112" y="116632"/>
            <a:ext cx="3563888" cy="2664296"/>
            <a:chOff x="5580112" y="116632"/>
            <a:chExt cx="3563888" cy="2664296"/>
          </a:xfrm>
        </p:grpSpPr>
        <p:pic>
          <p:nvPicPr>
            <p:cNvPr id="129026" name="Picture 2" descr="黄百韬"/>
            <p:cNvPicPr>
              <a:picLocks noChangeAspect="1" noChangeArrowheads="1"/>
            </p:cNvPicPr>
            <p:nvPr/>
          </p:nvPicPr>
          <p:blipFill>
            <a:blip r:embed="rId3" cstate="print"/>
            <a:srcRect/>
            <a:stretch>
              <a:fillRect/>
            </a:stretch>
          </p:blipFill>
          <p:spPr bwMode="auto">
            <a:xfrm>
              <a:off x="5580112" y="116632"/>
              <a:ext cx="1728192" cy="2088232"/>
            </a:xfrm>
            <a:prstGeom prst="rect">
              <a:avLst/>
            </a:prstGeom>
            <a:noFill/>
          </p:spPr>
        </p:pic>
        <p:sp>
          <p:nvSpPr>
            <p:cNvPr id="13" name="矩形 12"/>
            <p:cNvSpPr/>
            <p:nvPr/>
          </p:nvSpPr>
          <p:spPr>
            <a:xfrm>
              <a:off x="7436481" y="764704"/>
              <a:ext cx="1707519" cy="276999"/>
            </a:xfrm>
            <a:prstGeom prst="rect">
              <a:avLst/>
            </a:prstGeom>
          </p:spPr>
          <p:txBody>
            <a:bodyPr wrap="none">
              <a:spAutoFit/>
            </a:bodyPr>
            <a:lstStyle/>
            <a:p>
              <a:pPr lvl="0"/>
              <a:r>
                <a:rPr kumimoji="1" lang="zh-CN" altLang="en-US" sz="1200" b="1" dirty="0" smtClean="0">
                  <a:solidFill>
                    <a:srgbClr val="002060"/>
                  </a:solidFill>
                  <a:latin typeface="华文新魏" pitchFamily="2" charset="-122"/>
                  <a:ea typeface="华文新魏" pitchFamily="2" charset="-122"/>
                </a:rPr>
                <a:t>黄百韬（</a:t>
              </a:r>
              <a:r>
                <a:rPr kumimoji="1" lang="en-US" altLang="zh-CN" sz="1200" b="1" dirty="0" smtClean="0">
                  <a:solidFill>
                    <a:srgbClr val="002060"/>
                  </a:solidFill>
                  <a:latin typeface="华文新魏" pitchFamily="2" charset="-122"/>
                  <a:ea typeface="华文新魏" pitchFamily="2" charset="-122"/>
                </a:rPr>
                <a:t>1900--1948</a:t>
              </a:r>
              <a:r>
                <a:rPr kumimoji="1" lang="zh-CN" altLang="en-US" sz="1200" b="1" dirty="0" smtClean="0">
                  <a:solidFill>
                    <a:srgbClr val="002060"/>
                  </a:solidFill>
                  <a:latin typeface="华文新魏" pitchFamily="2" charset="-122"/>
                  <a:ea typeface="华文新魏" pitchFamily="2" charset="-122"/>
                </a:rPr>
                <a:t>）</a:t>
              </a:r>
              <a:endParaRPr kumimoji="1" lang="zh-CN" altLang="en-US" sz="1200" b="1" dirty="0">
                <a:solidFill>
                  <a:srgbClr val="002060"/>
                </a:solidFill>
                <a:latin typeface="华文新魏" pitchFamily="2" charset="-122"/>
                <a:ea typeface="华文新魏" pitchFamily="2" charset="-122"/>
              </a:endParaRPr>
            </a:p>
          </p:txBody>
        </p:sp>
        <p:cxnSp>
          <p:nvCxnSpPr>
            <p:cNvPr id="17" name="直接连接符 16"/>
            <p:cNvCxnSpPr/>
            <p:nvPr/>
          </p:nvCxnSpPr>
          <p:spPr>
            <a:xfrm>
              <a:off x="5868144" y="2204864"/>
              <a:ext cx="0" cy="576064"/>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9" name="组合 28"/>
          <p:cNvGrpSpPr/>
          <p:nvPr/>
        </p:nvGrpSpPr>
        <p:grpSpPr>
          <a:xfrm>
            <a:off x="5292080" y="2636912"/>
            <a:ext cx="3710664" cy="1645151"/>
            <a:chOff x="5292080" y="2636912"/>
            <a:chExt cx="3710664" cy="1645151"/>
          </a:xfrm>
        </p:grpSpPr>
        <p:grpSp>
          <p:nvGrpSpPr>
            <p:cNvPr id="25" name="组合 24"/>
            <p:cNvGrpSpPr/>
            <p:nvPr/>
          </p:nvGrpSpPr>
          <p:grpSpPr>
            <a:xfrm>
              <a:off x="7020272" y="2636912"/>
              <a:ext cx="1982472" cy="1645151"/>
              <a:chOff x="6876256" y="2492896"/>
              <a:chExt cx="2126488" cy="1789167"/>
            </a:xfrm>
          </p:grpSpPr>
          <p:sp>
            <p:nvSpPr>
              <p:cNvPr id="21" name="矩形 20"/>
              <p:cNvSpPr/>
              <p:nvPr/>
            </p:nvSpPr>
            <p:spPr>
              <a:xfrm>
                <a:off x="7452320" y="4005064"/>
                <a:ext cx="1550424" cy="276999"/>
              </a:xfrm>
              <a:prstGeom prst="rect">
                <a:avLst/>
              </a:prstGeom>
            </p:spPr>
            <p:txBody>
              <a:bodyPr wrap="none">
                <a:spAutoFit/>
              </a:bodyPr>
              <a:lstStyle/>
              <a:p>
                <a:r>
                  <a:rPr kumimoji="1" lang="zh-CN" altLang="en-US" sz="1200" b="1" dirty="0" smtClean="0">
                    <a:solidFill>
                      <a:srgbClr val="002060"/>
                    </a:solidFill>
                    <a:latin typeface="华文新魏" pitchFamily="2" charset="-122"/>
                    <a:ea typeface="华文新魏" pitchFamily="2" charset="-122"/>
                  </a:rPr>
                  <a:t>黄维（</a:t>
                </a:r>
                <a:r>
                  <a:rPr kumimoji="1" lang="en-US" altLang="zh-CN" sz="1200" b="1" dirty="0" smtClean="0">
                    <a:solidFill>
                      <a:srgbClr val="002060"/>
                    </a:solidFill>
                    <a:latin typeface="华文新魏" pitchFamily="2" charset="-122"/>
                    <a:ea typeface="华文新魏" pitchFamily="2" charset="-122"/>
                  </a:rPr>
                  <a:t>1904--1989</a:t>
                </a:r>
                <a:r>
                  <a:rPr kumimoji="1" lang="zh-CN" altLang="en-US" sz="1200" b="1" dirty="0" smtClean="0">
                    <a:solidFill>
                      <a:srgbClr val="002060"/>
                    </a:solidFill>
                    <a:latin typeface="华文新魏" pitchFamily="2" charset="-122"/>
                    <a:ea typeface="华文新魏" pitchFamily="2" charset="-122"/>
                  </a:rPr>
                  <a:t>）</a:t>
                </a:r>
                <a:endParaRPr kumimoji="1" lang="en-US" altLang="zh-CN" sz="1200" b="1" dirty="0" smtClean="0">
                  <a:solidFill>
                    <a:srgbClr val="002060"/>
                  </a:solidFill>
                  <a:latin typeface="华文新魏" pitchFamily="2" charset="-122"/>
                  <a:ea typeface="华文新魏" pitchFamily="2" charset="-122"/>
                </a:endParaRPr>
              </a:p>
            </p:txBody>
          </p:sp>
          <p:pic>
            <p:nvPicPr>
              <p:cNvPr id="129028" name="Picture 4" descr="晚年的黄维"/>
              <p:cNvPicPr>
                <a:picLocks noChangeAspect="1" noChangeArrowheads="1"/>
              </p:cNvPicPr>
              <p:nvPr/>
            </p:nvPicPr>
            <p:blipFill>
              <a:blip r:embed="rId4" cstate="print"/>
              <a:srcRect/>
              <a:stretch>
                <a:fillRect/>
              </a:stretch>
            </p:blipFill>
            <p:spPr bwMode="auto">
              <a:xfrm>
                <a:off x="6876256" y="2492896"/>
                <a:ext cx="2095500" cy="1466850"/>
              </a:xfrm>
              <a:prstGeom prst="rect">
                <a:avLst/>
              </a:prstGeom>
              <a:noFill/>
            </p:spPr>
          </p:pic>
        </p:grpSp>
        <p:cxnSp>
          <p:nvCxnSpPr>
            <p:cNvPr id="27" name="直接连接符 26"/>
            <p:cNvCxnSpPr/>
            <p:nvPr/>
          </p:nvCxnSpPr>
          <p:spPr>
            <a:xfrm>
              <a:off x="5292080" y="3717032"/>
              <a:ext cx="1728192"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33" name="组合 32"/>
          <p:cNvGrpSpPr/>
          <p:nvPr/>
        </p:nvGrpSpPr>
        <p:grpSpPr>
          <a:xfrm>
            <a:off x="3491880" y="3356992"/>
            <a:ext cx="3405254" cy="2844552"/>
            <a:chOff x="3491880" y="3356992"/>
            <a:chExt cx="3405254" cy="2844552"/>
          </a:xfrm>
        </p:grpSpPr>
        <p:sp>
          <p:nvSpPr>
            <p:cNvPr id="22" name="矩形 21"/>
            <p:cNvSpPr/>
            <p:nvPr/>
          </p:nvSpPr>
          <p:spPr>
            <a:xfrm>
              <a:off x="5220072" y="5877272"/>
              <a:ext cx="1677062" cy="276999"/>
            </a:xfrm>
            <a:prstGeom prst="rect">
              <a:avLst/>
            </a:prstGeom>
          </p:spPr>
          <p:txBody>
            <a:bodyPr wrap="none">
              <a:spAutoFit/>
            </a:bodyPr>
            <a:lstStyle/>
            <a:p>
              <a:r>
                <a:rPr kumimoji="1" lang="zh-CN" altLang="en-US" sz="1200" b="1" dirty="0" smtClean="0">
                  <a:solidFill>
                    <a:srgbClr val="002060"/>
                  </a:solidFill>
                  <a:latin typeface="华文新魏" pitchFamily="2" charset="-122"/>
                  <a:ea typeface="华文新魏" pitchFamily="2" charset="-122"/>
                </a:rPr>
                <a:t>杜聿明（</a:t>
              </a:r>
              <a:r>
                <a:rPr kumimoji="1" lang="en-US" altLang="zh-CN" sz="1200" b="1" dirty="0" smtClean="0">
                  <a:solidFill>
                    <a:srgbClr val="002060"/>
                  </a:solidFill>
                  <a:latin typeface="华文新魏" pitchFamily="2" charset="-122"/>
                  <a:ea typeface="华文新魏" pitchFamily="2" charset="-122"/>
                </a:rPr>
                <a:t>1904--1981</a:t>
              </a:r>
              <a:r>
                <a:rPr kumimoji="1" lang="zh-CN" altLang="en-US" sz="1200" b="1" dirty="0" smtClean="0">
                  <a:solidFill>
                    <a:srgbClr val="002060"/>
                  </a:solidFill>
                  <a:latin typeface="华文新魏" pitchFamily="2" charset="-122"/>
                  <a:ea typeface="华文新魏" pitchFamily="2" charset="-122"/>
                </a:rPr>
                <a:t>）</a:t>
              </a:r>
            </a:p>
          </p:txBody>
        </p:sp>
        <p:pic>
          <p:nvPicPr>
            <p:cNvPr id="129030" name="Picture 6" descr="https://gss2.bdstatic.com/-fo3dSag_xI4khGkpoWK1HF6hhy/baike/w%3D268%3Bg%3D0/sign=23afac8d92ef76c6d0d2fc2da52d9ac7/2f738bd4b31c870167f9cc4a257f9e2f0608ffcb.jpg"/>
            <p:cNvPicPr>
              <a:picLocks noChangeAspect="1" noChangeArrowheads="1"/>
            </p:cNvPicPr>
            <p:nvPr/>
          </p:nvPicPr>
          <p:blipFill>
            <a:blip r:embed="rId5" cstate="print"/>
            <a:srcRect/>
            <a:stretch>
              <a:fillRect/>
            </a:stretch>
          </p:blipFill>
          <p:spPr bwMode="auto">
            <a:xfrm>
              <a:off x="3491880" y="4005064"/>
              <a:ext cx="1711211" cy="2196480"/>
            </a:xfrm>
            <a:prstGeom prst="rect">
              <a:avLst/>
            </a:prstGeom>
            <a:noFill/>
          </p:spPr>
        </p:pic>
        <p:cxnSp>
          <p:nvCxnSpPr>
            <p:cNvPr id="32" name="直接连接符 31"/>
            <p:cNvCxnSpPr/>
            <p:nvPr/>
          </p:nvCxnSpPr>
          <p:spPr>
            <a:xfrm>
              <a:off x="4499992" y="3356992"/>
              <a:ext cx="0" cy="648072"/>
            </a:xfrm>
            <a:prstGeom prst="line">
              <a:avLst/>
            </a:prstGeom>
          </p:spPr>
          <p:style>
            <a:lnRef idx="1">
              <a:schemeClr val="accent1"/>
            </a:lnRef>
            <a:fillRef idx="0">
              <a:schemeClr val="accent1"/>
            </a:fillRef>
            <a:effectRef idx="0">
              <a:schemeClr val="accent1"/>
            </a:effectRef>
            <a:fontRef idx="minor">
              <a:schemeClr val="tx1"/>
            </a:fontRef>
          </p:style>
        </p:cxn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166925"/>
                                        </p:tgtEl>
                                        <p:attrNameLst>
                                          <p:attrName>style.visibility</p:attrName>
                                        </p:attrNameLst>
                                      </p:cBhvr>
                                      <p:to>
                                        <p:strVal val="visible"/>
                                      </p:to>
                                    </p:set>
                                    <p:animEffect transition="in" filter="strips(downRight)">
                                      <p:cBhvr>
                                        <p:cTn id="7" dur="500"/>
                                        <p:tgtEl>
                                          <p:spTgt spid="1669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6925"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6454" name="Picture 6" descr="pingjin"/>
          <p:cNvPicPr>
            <a:picLocks noChangeAspect="1" noChangeArrowheads="1"/>
          </p:cNvPicPr>
          <p:nvPr/>
        </p:nvPicPr>
        <p:blipFill>
          <a:blip r:embed="rId2" cstate="print"/>
          <a:srcRect/>
          <a:stretch>
            <a:fillRect/>
          </a:stretch>
        </p:blipFill>
        <p:spPr bwMode="auto">
          <a:xfrm>
            <a:off x="1115616" y="1412776"/>
            <a:ext cx="5863490" cy="3501554"/>
          </a:xfrm>
          <a:prstGeom prst="rect">
            <a:avLst/>
          </a:prstGeom>
          <a:noFill/>
        </p:spPr>
      </p:pic>
      <p:sp>
        <p:nvSpPr>
          <p:cNvPr id="616456" name="Text Box 8"/>
          <p:cNvSpPr txBox="1">
            <a:spLocks noChangeArrowheads="1"/>
          </p:cNvSpPr>
          <p:nvPr/>
        </p:nvSpPr>
        <p:spPr bwMode="auto">
          <a:xfrm>
            <a:off x="395536" y="5517232"/>
            <a:ext cx="8496944" cy="1015663"/>
          </a:xfrm>
          <a:prstGeom prst="rect">
            <a:avLst/>
          </a:prstGeom>
          <a:solidFill>
            <a:schemeClr val="bg1"/>
          </a:solidFill>
          <a:ln w="9525">
            <a:noFill/>
            <a:miter lim="800000"/>
            <a:headEnd/>
            <a:tailEnd/>
          </a:ln>
          <a:effectLst/>
        </p:spPr>
        <p:txBody>
          <a:bodyPr wrap="square">
            <a:spAutoFit/>
          </a:bodyPr>
          <a:lstStyle/>
          <a:p>
            <a:pPr eaLnBrk="0" hangingPunct="0">
              <a:spcBef>
                <a:spcPct val="50000"/>
              </a:spcBef>
            </a:pPr>
            <a:r>
              <a:rPr kumimoji="1" lang="zh-CN" altLang="en-US" sz="2000" b="1" dirty="0">
                <a:solidFill>
                  <a:schemeClr val="tx2"/>
                </a:solidFill>
                <a:latin typeface="华文新魏" pitchFamily="2" charset="-122"/>
                <a:ea typeface="华文新魏" pitchFamily="2" charset="-122"/>
              </a:rPr>
              <a:t>平津战役自</a:t>
            </a:r>
            <a:r>
              <a:rPr kumimoji="1" lang="en-US" altLang="zh-CN" sz="2000" b="1" dirty="0">
                <a:solidFill>
                  <a:schemeClr val="tx2"/>
                </a:solidFill>
                <a:latin typeface="华文新魏" pitchFamily="2" charset="-122"/>
                <a:ea typeface="华文新魏" pitchFamily="2" charset="-122"/>
              </a:rPr>
              <a:t>1948</a:t>
            </a:r>
            <a:r>
              <a:rPr kumimoji="1" lang="zh-CN" altLang="en-US" sz="2000" b="1" dirty="0">
                <a:solidFill>
                  <a:schemeClr val="tx2"/>
                </a:solidFill>
                <a:latin typeface="华文新魏" pitchFamily="2" charset="-122"/>
                <a:ea typeface="华文新魏" pitchFamily="2" charset="-122"/>
              </a:rPr>
              <a:t>年</a:t>
            </a:r>
            <a:r>
              <a:rPr kumimoji="1" lang="en-US" altLang="zh-CN" sz="2000" b="1" dirty="0">
                <a:solidFill>
                  <a:schemeClr val="tx2"/>
                </a:solidFill>
                <a:latin typeface="华文新魏" pitchFamily="2" charset="-122"/>
                <a:ea typeface="华文新魏" pitchFamily="2" charset="-122"/>
              </a:rPr>
              <a:t>11</a:t>
            </a:r>
            <a:r>
              <a:rPr kumimoji="1" lang="zh-CN" altLang="en-US" sz="2000" b="1" dirty="0">
                <a:solidFill>
                  <a:schemeClr val="tx2"/>
                </a:solidFill>
                <a:latin typeface="华文新魏" pitchFamily="2" charset="-122"/>
                <a:ea typeface="华文新魏" pitchFamily="2" charset="-122"/>
              </a:rPr>
              <a:t>月</a:t>
            </a:r>
            <a:r>
              <a:rPr kumimoji="1" lang="en-US" altLang="zh-CN" sz="2000" b="1" dirty="0">
                <a:solidFill>
                  <a:schemeClr val="tx2"/>
                </a:solidFill>
                <a:latin typeface="华文新魏" pitchFamily="2" charset="-122"/>
                <a:ea typeface="华文新魏" pitchFamily="2" charset="-122"/>
              </a:rPr>
              <a:t>29</a:t>
            </a:r>
            <a:r>
              <a:rPr kumimoji="1" lang="zh-CN" altLang="en-US" sz="2000" b="1" dirty="0">
                <a:solidFill>
                  <a:schemeClr val="tx2"/>
                </a:solidFill>
                <a:latin typeface="华文新魏" pitchFamily="2" charset="-122"/>
                <a:ea typeface="华文新魏" pitchFamily="2" charset="-122"/>
              </a:rPr>
              <a:t>日开始至</a:t>
            </a:r>
            <a:r>
              <a:rPr kumimoji="1" lang="en-US" altLang="zh-CN" sz="2000" b="1" dirty="0">
                <a:solidFill>
                  <a:schemeClr val="tx2"/>
                </a:solidFill>
                <a:latin typeface="华文新魏" pitchFamily="2" charset="-122"/>
                <a:ea typeface="华文新魏" pitchFamily="2" charset="-122"/>
              </a:rPr>
              <a:t>1949</a:t>
            </a:r>
            <a:r>
              <a:rPr kumimoji="1" lang="zh-CN" altLang="en-US" sz="2000" b="1" dirty="0">
                <a:solidFill>
                  <a:schemeClr val="tx2"/>
                </a:solidFill>
                <a:latin typeface="华文新魏" pitchFamily="2" charset="-122"/>
                <a:ea typeface="华文新魏" pitchFamily="2" charset="-122"/>
              </a:rPr>
              <a:t>年</a:t>
            </a:r>
            <a:r>
              <a:rPr kumimoji="1" lang="en-US" altLang="zh-CN" sz="2000" b="1" dirty="0">
                <a:solidFill>
                  <a:schemeClr val="tx2"/>
                </a:solidFill>
                <a:latin typeface="华文新魏" pitchFamily="2" charset="-122"/>
                <a:ea typeface="华文新魏" pitchFamily="2" charset="-122"/>
              </a:rPr>
              <a:t>1</a:t>
            </a:r>
            <a:r>
              <a:rPr kumimoji="1" lang="zh-CN" altLang="en-US" sz="2000" b="1" dirty="0">
                <a:solidFill>
                  <a:schemeClr val="tx2"/>
                </a:solidFill>
                <a:latin typeface="华文新魏" pitchFamily="2" charset="-122"/>
                <a:ea typeface="华文新魏" pitchFamily="2" charset="-122"/>
              </a:rPr>
              <a:t>月</a:t>
            </a:r>
            <a:r>
              <a:rPr kumimoji="1" lang="en-US" altLang="zh-CN" sz="2000" b="1" dirty="0">
                <a:solidFill>
                  <a:schemeClr val="tx2"/>
                </a:solidFill>
                <a:latin typeface="华文新魏" pitchFamily="2" charset="-122"/>
                <a:ea typeface="华文新魏" pitchFamily="2" charset="-122"/>
              </a:rPr>
              <a:t>31</a:t>
            </a:r>
            <a:r>
              <a:rPr kumimoji="1" lang="zh-CN" altLang="en-US" sz="2000" b="1" dirty="0">
                <a:solidFill>
                  <a:schemeClr val="tx2"/>
                </a:solidFill>
                <a:latin typeface="华文新魏" pitchFamily="2" charset="-122"/>
                <a:ea typeface="华文新魏" pitchFamily="2" charset="-122"/>
              </a:rPr>
              <a:t>日结束，历时</a:t>
            </a:r>
            <a:r>
              <a:rPr kumimoji="1" lang="en-US" altLang="zh-CN" sz="2000" b="1" dirty="0">
                <a:solidFill>
                  <a:schemeClr val="tx2"/>
                </a:solidFill>
                <a:latin typeface="华文新魏" pitchFamily="2" charset="-122"/>
                <a:ea typeface="华文新魏" pitchFamily="2" charset="-122"/>
              </a:rPr>
              <a:t>64</a:t>
            </a:r>
            <a:r>
              <a:rPr kumimoji="1" lang="zh-CN" altLang="en-US" sz="2000" b="1" dirty="0">
                <a:solidFill>
                  <a:schemeClr val="tx2"/>
                </a:solidFill>
                <a:latin typeface="华文新魏" pitchFamily="2" charset="-122"/>
                <a:ea typeface="华文新魏" pitchFamily="2" charset="-122"/>
              </a:rPr>
              <a:t>天。东北野战军、华北解放军主力与地方武装共</a:t>
            </a:r>
            <a:r>
              <a:rPr kumimoji="1" lang="en-US" altLang="zh-CN" sz="2000" b="1" dirty="0">
                <a:solidFill>
                  <a:schemeClr val="tx2"/>
                </a:solidFill>
                <a:latin typeface="华文新魏" pitchFamily="2" charset="-122"/>
                <a:ea typeface="华文新魏" pitchFamily="2" charset="-122"/>
              </a:rPr>
              <a:t>100</a:t>
            </a:r>
            <a:r>
              <a:rPr kumimoji="1" lang="zh-CN" altLang="en-US" sz="2000" b="1" dirty="0">
                <a:solidFill>
                  <a:schemeClr val="tx2"/>
                </a:solidFill>
                <a:latin typeface="华文新魏" pitchFamily="2" charset="-122"/>
                <a:ea typeface="华文新魏" pitchFamily="2" charset="-122"/>
              </a:rPr>
              <a:t>万人</a:t>
            </a:r>
            <a:r>
              <a:rPr kumimoji="1" lang="zh-CN" altLang="en-US" sz="2000" b="1" dirty="0" smtClean="0">
                <a:solidFill>
                  <a:schemeClr val="tx2"/>
                </a:solidFill>
                <a:latin typeface="华文新魏" pitchFamily="2" charset="-122"/>
                <a:ea typeface="华文新魏" pitchFamily="2" charset="-122"/>
              </a:rPr>
              <a:t>，由</a:t>
            </a:r>
            <a:r>
              <a:rPr kumimoji="1" lang="zh-CN" altLang="en-US" sz="2000" b="1" dirty="0">
                <a:solidFill>
                  <a:schemeClr val="tx2"/>
                </a:solidFill>
                <a:latin typeface="华文新魏" pitchFamily="2" charset="-122"/>
                <a:ea typeface="华文新魏" pitchFamily="2" charset="-122"/>
              </a:rPr>
              <a:t>林彪、罗荣桓、聂荣臻组成的平津前线总前委领导下，歼灭和改编国民党军队</a:t>
            </a:r>
            <a:r>
              <a:rPr kumimoji="1" lang="en-US" altLang="zh-CN" sz="2000" b="1" dirty="0">
                <a:solidFill>
                  <a:schemeClr val="tx2"/>
                </a:solidFill>
                <a:latin typeface="华文新魏" pitchFamily="2" charset="-122"/>
                <a:ea typeface="华文新魏" pitchFamily="2" charset="-122"/>
              </a:rPr>
              <a:t>52</a:t>
            </a:r>
            <a:r>
              <a:rPr kumimoji="1" lang="zh-CN" altLang="en-US" sz="2000" b="1" dirty="0">
                <a:solidFill>
                  <a:schemeClr val="tx2"/>
                </a:solidFill>
                <a:latin typeface="华文新魏" pitchFamily="2" charset="-122"/>
                <a:ea typeface="华文新魏" pitchFamily="2" charset="-122"/>
              </a:rPr>
              <a:t>万余人。 </a:t>
            </a:r>
          </a:p>
        </p:txBody>
      </p:sp>
      <p:sp>
        <p:nvSpPr>
          <p:cNvPr id="616458" name="Rectangle 10"/>
          <p:cNvSpPr>
            <a:spLocks noChangeArrowheads="1"/>
          </p:cNvSpPr>
          <p:nvPr/>
        </p:nvSpPr>
        <p:spPr bwMode="auto">
          <a:xfrm>
            <a:off x="179512" y="188640"/>
            <a:ext cx="8229600" cy="1139825"/>
          </a:xfrm>
          <a:prstGeom prst="rect">
            <a:avLst/>
          </a:prstGeom>
          <a:noFill/>
          <a:ln w="9525">
            <a:noFill/>
            <a:miter lim="800000"/>
            <a:headEnd/>
            <a:tailEnd/>
          </a:ln>
          <a:effectLst/>
        </p:spPr>
        <p:txBody>
          <a:bodyPr/>
          <a:lstStyle/>
          <a:p>
            <a:r>
              <a:rPr kumimoji="1" lang="zh-CN" altLang="en-US" sz="4200" b="1" dirty="0">
                <a:latin typeface="华文新魏" pitchFamily="2" charset="-122"/>
                <a:ea typeface="华文新魏" pitchFamily="2" charset="-122"/>
              </a:rPr>
              <a:t>（</a:t>
            </a:r>
            <a:r>
              <a:rPr kumimoji="1" lang="en-US" altLang="zh-CN" sz="4200" b="1" dirty="0">
                <a:latin typeface="华文新魏" pitchFamily="2" charset="-122"/>
                <a:ea typeface="华文新魏" pitchFamily="2" charset="-122"/>
              </a:rPr>
              <a:t>3</a:t>
            </a:r>
            <a:r>
              <a:rPr kumimoji="1" lang="zh-CN" altLang="en-US" sz="4200" b="1" dirty="0">
                <a:latin typeface="华文新魏" pitchFamily="2" charset="-122"/>
                <a:ea typeface="华文新魏" pitchFamily="2" charset="-122"/>
              </a:rPr>
              <a:t>）平津战役</a:t>
            </a:r>
          </a:p>
        </p:txBody>
      </p:sp>
      <p:grpSp>
        <p:nvGrpSpPr>
          <p:cNvPr id="9" name="组合 8"/>
          <p:cNvGrpSpPr/>
          <p:nvPr/>
        </p:nvGrpSpPr>
        <p:grpSpPr>
          <a:xfrm>
            <a:off x="7092280" y="116632"/>
            <a:ext cx="1728192" cy="2464623"/>
            <a:chOff x="7020272" y="521296"/>
            <a:chExt cx="1728192" cy="2464623"/>
          </a:xfrm>
        </p:grpSpPr>
        <p:pic>
          <p:nvPicPr>
            <p:cNvPr id="128002" name="Picture 2" descr="傅作义"/>
            <p:cNvPicPr>
              <a:picLocks noChangeAspect="1" noChangeArrowheads="1"/>
            </p:cNvPicPr>
            <p:nvPr/>
          </p:nvPicPr>
          <p:blipFill>
            <a:blip r:embed="rId3" cstate="print"/>
            <a:srcRect/>
            <a:stretch>
              <a:fillRect/>
            </a:stretch>
          </p:blipFill>
          <p:spPr bwMode="auto">
            <a:xfrm>
              <a:off x="7092280" y="521296"/>
              <a:ext cx="1656184" cy="2232248"/>
            </a:xfrm>
            <a:prstGeom prst="rect">
              <a:avLst/>
            </a:prstGeom>
            <a:noFill/>
          </p:spPr>
        </p:pic>
        <p:sp>
          <p:nvSpPr>
            <p:cNvPr id="8" name="矩形 7"/>
            <p:cNvSpPr/>
            <p:nvPr/>
          </p:nvSpPr>
          <p:spPr>
            <a:xfrm>
              <a:off x="7020272" y="2708920"/>
              <a:ext cx="1701107" cy="276999"/>
            </a:xfrm>
            <a:prstGeom prst="rect">
              <a:avLst/>
            </a:prstGeom>
          </p:spPr>
          <p:txBody>
            <a:bodyPr wrap="none">
              <a:spAutoFit/>
            </a:bodyPr>
            <a:lstStyle/>
            <a:p>
              <a:r>
                <a:rPr lang="zh-CN" altLang="en-US" sz="1200" b="1" dirty="0" smtClean="0">
                  <a:latin typeface="+mn-ea"/>
                </a:rPr>
                <a:t>傅作义（</a:t>
              </a:r>
              <a:r>
                <a:rPr lang="en-US" altLang="zh-CN" sz="1200" b="1" dirty="0" smtClean="0">
                  <a:latin typeface="+mn-ea"/>
                </a:rPr>
                <a:t>1895--1974</a:t>
              </a:r>
              <a:r>
                <a:rPr lang="zh-CN" altLang="en-US" sz="1200" b="1" dirty="0" smtClean="0">
                  <a:latin typeface="+mn-ea"/>
                </a:rPr>
                <a:t>）</a:t>
              </a:r>
              <a:endParaRPr lang="zh-CN" altLang="en-US" sz="1200" b="1" dirty="0">
                <a:latin typeface="+mn-ea"/>
              </a:endParaRPr>
            </a:p>
          </p:txBody>
        </p:sp>
      </p:grpSp>
      <p:grpSp>
        <p:nvGrpSpPr>
          <p:cNvPr id="10" name="组合 9"/>
          <p:cNvGrpSpPr/>
          <p:nvPr/>
        </p:nvGrpSpPr>
        <p:grpSpPr>
          <a:xfrm>
            <a:off x="827584" y="2708920"/>
            <a:ext cx="1944215" cy="2592288"/>
            <a:chOff x="101966" y="1052737"/>
            <a:chExt cx="1944563" cy="2883575"/>
          </a:xfrm>
        </p:grpSpPr>
        <p:sp>
          <p:nvSpPr>
            <p:cNvPr id="616459" name="Rectangle 11"/>
            <p:cNvSpPr>
              <a:spLocks noChangeArrowheads="1"/>
            </p:cNvSpPr>
            <p:nvPr/>
          </p:nvSpPr>
          <p:spPr bwMode="auto">
            <a:xfrm>
              <a:off x="176744" y="3628375"/>
              <a:ext cx="1869425" cy="307937"/>
            </a:xfrm>
            <a:prstGeom prst="rect">
              <a:avLst/>
            </a:prstGeom>
            <a:noFill/>
            <a:ln w="9525" algn="ctr">
              <a:noFill/>
              <a:miter lim="800000"/>
              <a:headEnd/>
              <a:tailEnd/>
            </a:ln>
            <a:effectLst/>
          </p:spPr>
          <p:txBody>
            <a:bodyPr wrap="square" anchor="ctr">
              <a:spAutoFit/>
            </a:bodyPr>
            <a:lstStyle/>
            <a:p>
              <a:r>
                <a:rPr lang="zh-CN" altLang="en-US" sz="1200" b="1" dirty="0">
                  <a:solidFill>
                    <a:schemeClr val="tx1"/>
                  </a:solidFill>
                  <a:latin typeface="+mj-ea"/>
                  <a:ea typeface="+mj-ea"/>
                </a:rPr>
                <a:t>郭景云（</a:t>
              </a:r>
              <a:r>
                <a:rPr lang="en-US" altLang="zh-CN" sz="1200" b="1" dirty="0" smtClean="0">
                  <a:solidFill>
                    <a:schemeClr val="tx1"/>
                  </a:solidFill>
                  <a:latin typeface="+mj-ea"/>
                  <a:ea typeface="+mj-ea"/>
                </a:rPr>
                <a:t>1904--1948</a:t>
              </a:r>
              <a:r>
                <a:rPr lang="zh-CN" altLang="en-US" sz="1200" b="1" dirty="0">
                  <a:solidFill>
                    <a:schemeClr val="tx1"/>
                  </a:solidFill>
                  <a:latin typeface="+mj-ea"/>
                  <a:ea typeface="+mj-ea"/>
                </a:rPr>
                <a:t>）</a:t>
              </a:r>
              <a:r>
                <a:rPr lang="zh-CN" altLang="en-US" sz="1200" b="1" dirty="0">
                  <a:latin typeface="+mj-ea"/>
                  <a:ea typeface="+mj-ea"/>
                </a:rPr>
                <a:t> </a:t>
              </a:r>
            </a:p>
          </p:txBody>
        </p:sp>
        <p:pic>
          <p:nvPicPr>
            <p:cNvPr id="126978" name="Picture 2" descr="http://img2.imgtn.bdimg.com/it/u=1497776710,3595182974&amp;fm=27&amp;gp=0.jpg"/>
            <p:cNvPicPr>
              <a:picLocks noChangeAspect="1" noChangeArrowheads="1"/>
            </p:cNvPicPr>
            <p:nvPr/>
          </p:nvPicPr>
          <p:blipFill>
            <a:blip r:embed="rId4" cstate="print"/>
            <a:srcRect/>
            <a:stretch>
              <a:fillRect/>
            </a:stretch>
          </p:blipFill>
          <p:spPr bwMode="auto">
            <a:xfrm>
              <a:off x="101966" y="1052737"/>
              <a:ext cx="1944563" cy="2616004"/>
            </a:xfrm>
            <a:prstGeom prst="rect">
              <a:avLst/>
            </a:prstGeom>
            <a:noFill/>
          </p:spPr>
        </p:pic>
      </p:grpSp>
      <p:grpSp>
        <p:nvGrpSpPr>
          <p:cNvPr id="13" name="组合 12"/>
          <p:cNvGrpSpPr/>
          <p:nvPr/>
        </p:nvGrpSpPr>
        <p:grpSpPr>
          <a:xfrm>
            <a:off x="7020272" y="3068960"/>
            <a:ext cx="1758815" cy="2365231"/>
            <a:chOff x="7020272" y="3068960"/>
            <a:chExt cx="1758815" cy="2365231"/>
          </a:xfrm>
        </p:grpSpPr>
        <p:sp>
          <p:nvSpPr>
            <p:cNvPr id="11" name="矩形 10"/>
            <p:cNvSpPr/>
            <p:nvPr/>
          </p:nvSpPr>
          <p:spPr>
            <a:xfrm>
              <a:off x="7020272" y="5157192"/>
              <a:ext cx="1758815" cy="276999"/>
            </a:xfrm>
            <a:prstGeom prst="rect">
              <a:avLst/>
            </a:prstGeom>
          </p:spPr>
          <p:txBody>
            <a:bodyPr wrap="none">
              <a:spAutoFit/>
            </a:bodyPr>
            <a:lstStyle/>
            <a:p>
              <a:r>
                <a:rPr lang="zh-CN" altLang="en-US" sz="1200" b="1" dirty="0" smtClean="0">
                  <a:latin typeface="+mn-ea"/>
                </a:rPr>
                <a:t>陈长捷（</a:t>
              </a:r>
              <a:r>
                <a:rPr lang="en-US" altLang="zh-CN" sz="1200" b="1" dirty="0" smtClean="0">
                  <a:latin typeface="+mn-ea"/>
                </a:rPr>
                <a:t>1892—1968</a:t>
              </a:r>
              <a:r>
                <a:rPr lang="zh-CN" altLang="en-US" sz="1200" b="1" dirty="0" smtClean="0">
                  <a:latin typeface="+mn-ea"/>
                </a:rPr>
                <a:t>）</a:t>
              </a:r>
            </a:p>
          </p:txBody>
        </p:sp>
        <p:pic>
          <p:nvPicPr>
            <p:cNvPr id="126980" name="Picture 4" descr="http://pic.baike.soso.com/ugc/baikepic/26229/cut-20140225134101-308504909.jpg/0"/>
            <p:cNvPicPr>
              <a:picLocks noChangeAspect="1" noChangeArrowheads="1"/>
            </p:cNvPicPr>
            <p:nvPr/>
          </p:nvPicPr>
          <p:blipFill>
            <a:blip r:embed="rId5" cstate="print"/>
            <a:srcRect/>
            <a:stretch>
              <a:fillRect/>
            </a:stretch>
          </p:blipFill>
          <p:spPr bwMode="auto">
            <a:xfrm>
              <a:off x="7092280" y="3068960"/>
              <a:ext cx="1571625" cy="2095500"/>
            </a:xfrm>
            <a:prstGeom prst="rect">
              <a:avLst/>
            </a:prstGeom>
            <a:noFill/>
          </p:spPr>
        </p:pic>
      </p:grpSp>
    </p:spTree>
  </p:cSld>
  <p:clrMapOvr>
    <a:masterClrMapping/>
  </p:clrMapOvr>
  <p:transition>
    <p:split dir="in"/>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616456"/>
                                        </p:tgtEl>
                                        <p:attrNameLst>
                                          <p:attrName>style.visibility</p:attrName>
                                        </p:attrNameLst>
                                      </p:cBhvr>
                                      <p:to>
                                        <p:strVal val="visible"/>
                                      </p:to>
                                    </p:set>
                                    <p:animEffect transition="in" filter="strips(downRight)">
                                      <p:cBhvr>
                                        <p:cTn id="7" dur="2000"/>
                                        <p:tgtEl>
                                          <p:spTgt spid="61645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6164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6456"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33543" name="Group 39"/>
          <p:cNvGraphicFramePr>
            <a:graphicFrameLocks noGrp="1"/>
          </p:cNvGraphicFramePr>
          <p:nvPr>
            <p:ph/>
          </p:nvPr>
        </p:nvGraphicFramePr>
        <p:xfrm>
          <a:off x="395536" y="620688"/>
          <a:ext cx="7945956" cy="5489576"/>
        </p:xfrm>
        <a:graphic>
          <a:graphicData uri="http://schemas.openxmlformats.org/drawingml/2006/table">
            <a:tbl>
              <a:tblPr/>
              <a:tblGrid>
                <a:gridCol w="2088232"/>
                <a:gridCol w="1745268"/>
                <a:gridCol w="1935088"/>
                <a:gridCol w="2177368"/>
              </a:tblGrid>
              <a:tr h="914400">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1" lang="zh-CN" altLang="en-US" sz="2400" b="1" i="0" u="none" strike="noStrike" cap="none" normalizeH="0" baseline="0" dirty="0" smtClean="0">
                          <a:ln>
                            <a:noFill/>
                          </a:ln>
                          <a:solidFill>
                            <a:schemeClr val="tx1"/>
                          </a:solidFill>
                          <a:effectLst/>
                          <a:latin typeface="华文新魏" pitchFamily="2" charset="-122"/>
                          <a:ea typeface="华文新魏" pitchFamily="2" charset="-122"/>
                          <a:cs typeface="Times New Roman" pitchFamily="18" charset="0"/>
                        </a:rPr>
                        <a:t>人民支援前线</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1" lang="zh-CN" altLang="en-US" sz="2400" b="1" i="0" u="none" strike="noStrike" cap="none" normalizeH="0" baseline="0" smtClean="0">
                          <a:ln>
                            <a:noFill/>
                          </a:ln>
                          <a:solidFill>
                            <a:schemeClr val="tx1"/>
                          </a:solidFill>
                          <a:effectLst/>
                          <a:latin typeface="华文新魏" pitchFamily="2" charset="-122"/>
                          <a:ea typeface="华文新魏" pitchFamily="2" charset="-122"/>
                          <a:cs typeface="Times New Roman" pitchFamily="18" charset="0"/>
                        </a:rPr>
                        <a:t>辽沈战役</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1" lang="zh-CN" altLang="en-US" sz="2400" b="1" i="0" u="none" strike="noStrike" cap="none" normalizeH="0" baseline="0" smtClean="0">
                          <a:ln>
                            <a:noFill/>
                          </a:ln>
                          <a:solidFill>
                            <a:schemeClr val="tx1"/>
                          </a:solidFill>
                          <a:effectLst/>
                          <a:latin typeface="华文新魏" pitchFamily="2" charset="-122"/>
                          <a:ea typeface="华文新魏" pitchFamily="2" charset="-122"/>
                          <a:cs typeface="Times New Roman" pitchFamily="18" charset="0"/>
                        </a:rPr>
                        <a:t>淮海战役</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1" lang="zh-CN" altLang="en-US" sz="2400" b="1" i="0" u="none" strike="noStrike" cap="none" normalizeH="0" baseline="0" smtClean="0">
                          <a:ln>
                            <a:noFill/>
                          </a:ln>
                          <a:solidFill>
                            <a:schemeClr val="tx1"/>
                          </a:solidFill>
                          <a:effectLst/>
                          <a:latin typeface="华文新魏" pitchFamily="2" charset="-122"/>
                          <a:ea typeface="华文新魏" pitchFamily="2" charset="-122"/>
                          <a:cs typeface="Times New Roman" pitchFamily="18" charset="0"/>
                        </a:rPr>
                        <a:t>平津战役</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915988">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1" lang="zh-CN" altLang="en-US" sz="2400" b="1" i="0" u="none" strike="noStrike" cap="none" normalizeH="0" baseline="0" dirty="0" smtClean="0">
                          <a:ln>
                            <a:noFill/>
                          </a:ln>
                          <a:solidFill>
                            <a:schemeClr val="tx1"/>
                          </a:solidFill>
                          <a:effectLst/>
                          <a:latin typeface="华文新魏" pitchFamily="2" charset="-122"/>
                          <a:ea typeface="华文新魏" pitchFamily="2" charset="-122"/>
                          <a:cs typeface="Times New Roman" pitchFamily="18" charset="0"/>
                        </a:rPr>
                        <a:t>民工</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dirty="0" smtClean="0">
                          <a:ln>
                            <a:noFill/>
                          </a:ln>
                          <a:solidFill>
                            <a:schemeClr val="tx1"/>
                          </a:solidFill>
                          <a:effectLst/>
                          <a:latin typeface="华文新魏" pitchFamily="2" charset="-122"/>
                          <a:ea typeface="华文新魏" pitchFamily="2" charset="-122"/>
                          <a:cs typeface="Times New Roman" pitchFamily="18" charset="0"/>
                        </a:rPr>
                        <a:t>160</a:t>
                      </a:r>
                      <a:r>
                        <a:rPr kumimoji="1" lang="zh-CN" altLang="en-US" sz="2400" b="1" i="0" u="none" strike="noStrike" cap="none" normalizeH="0" baseline="0" dirty="0" smtClean="0">
                          <a:ln>
                            <a:noFill/>
                          </a:ln>
                          <a:solidFill>
                            <a:schemeClr val="tx1"/>
                          </a:solidFill>
                          <a:effectLst/>
                          <a:latin typeface="华文新魏" pitchFamily="2" charset="-122"/>
                          <a:ea typeface="华文新魏" pitchFamily="2" charset="-122"/>
                          <a:cs typeface="Times New Roman" pitchFamily="18" charset="0"/>
                        </a:rPr>
                        <a:t>万人</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dirty="0" smtClean="0">
                          <a:ln>
                            <a:noFill/>
                          </a:ln>
                          <a:solidFill>
                            <a:schemeClr val="tx1"/>
                          </a:solidFill>
                          <a:effectLst/>
                          <a:latin typeface="华文新魏" pitchFamily="2" charset="-122"/>
                          <a:ea typeface="华文新魏" pitchFamily="2" charset="-122"/>
                          <a:cs typeface="Times New Roman" pitchFamily="18" charset="0"/>
                        </a:rPr>
                        <a:t>150</a:t>
                      </a:r>
                      <a:r>
                        <a:rPr kumimoji="1" lang="zh-CN" altLang="en-US" sz="2400" b="1" i="0" u="none" strike="noStrike" cap="none" normalizeH="0" baseline="0" dirty="0" smtClean="0">
                          <a:ln>
                            <a:noFill/>
                          </a:ln>
                          <a:solidFill>
                            <a:schemeClr val="tx1"/>
                          </a:solidFill>
                          <a:effectLst/>
                          <a:latin typeface="华文新魏" pitchFamily="2" charset="-122"/>
                          <a:ea typeface="华文新魏" pitchFamily="2" charset="-122"/>
                          <a:cs typeface="Times New Roman" pitchFamily="18" charset="0"/>
                        </a:rPr>
                        <a:t>万人</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dirty="0" smtClean="0">
                          <a:ln>
                            <a:noFill/>
                          </a:ln>
                          <a:solidFill>
                            <a:schemeClr val="tx1"/>
                          </a:solidFill>
                          <a:effectLst/>
                          <a:latin typeface="华文新魏" pitchFamily="2" charset="-122"/>
                          <a:ea typeface="华文新魏" pitchFamily="2" charset="-122"/>
                          <a:cs typeface="Times New Roman" pitchFamily="18" charset="0"/>
                        </a:rPr>
                        <a:t>180</a:t>
                      </a:r>
                      <a:r>
                        <a:rPr kumimoji="1" lang="zh-CN" altLang="en-US" sz="2400" b="1" i="0" u="none" strike="noStrike" cap="none" normalizeH="0" baseline="0" dirty="0" smtClean="0">
                          <a:ln>
                            <a:noFill/>
                          </a:ln>
                          <a:solidFill>
                            <a:schemeClr val="tx1"/>
                          </a:solidFill>
                          <a:effectLst/>
                          <a:latin typeface="华文新魏" pitchFamily="2" charset="-122"/>
                          <a:ea typeface="华文新魏" pitchFamily="2" charset="-122"/>
                          <a:cs typeface="Times New Roman" pitchFamily="18" charset="0"/>
                        </a:rPr>
                        <a:t>万人</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914400">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1" lang="zh-CN" altLang="en-US" sz="2400" b="1" i="0" u="none" strike="noStrike" cap="none" normalizeH="0" baseline="0" dirty="0" smtClean="0">
                          <a:ln>
                            <a:noFill/>
                          </a:ln>
                          <a:solidFill>
                            <a:schemeClr val="tx1"/>
                          </a:solidFill>
                          <a:effectLst/>
                          <a:latin typeface="华文新魏" pitchFamily="2" charset="-122"/>
                          <a:ea typeface="华文新魏" pitchFamily="2" charset="-122"/>
                          <a:cs typeface="Times New Roman" pitchFamily="18" charset="0"/>
                        </a:rPr>
                        <a:t>担架</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smtClean="0">
                          <a:ln>
                            <a:noFill/>
                          </a:ln>
                          <a:solidFill>
                            <a:schemeClr val="tx1"/>
                          </a:solidFill>
                          <a:effectLst/>
                          <a:latin typeface="华文新魏" pitchFamily="2" charset="-122"/>
                          <a:ea typeface="华文新魏" pitchFamily="2" charset="-122"/>
                          <a:cs typeface="Times New Roman" pitchFamily="18" charset="0"/>
                        </a:rPr>
                        <a:t>1.38</a:t>
                      </a:r>
                      <a:r>
                        <a:rPr kumimoji="1" lang="zh-CN" altLang="en-US" sz="2400" b="1" i="0" u="none" strike="noStrike" cap="none" normalizeH="0" baseline="0" smtClean="0">
                          <a:ln>
                            <a:noFill/>
                          </a:ln>
                          <a:solidFill>
                            <a:schemeClr val="tx1"/>
                          </a:solidFill>
                          <a:effectLst/>
                          <a:latin typeface="华文新魏" pitchFamily="2" charset="-122"/>
                          <a:ea typeface="华文新魏" pitchFamily="2" charset="-122"/>
                          <a:cs typeface="Times New Roman" pitchFamily="18" charset="0"/>
                        </a:rPr>
                        <a:t>万副</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smtClean="0">
                          <a:ln>
                            <a:noFill/>
                          </a:ln>
                          <a:solidFill>
                            <a:schemeClr val="tx1"/>
                          </a:solidFill>
                          <a:effectLst/>
                          <a:latin typeface="华文新魏" pitchFamily="2" charset="-122"/>
                          <a:ea typeface="华文新魏" pitchFamily="2" charset="-122"/>
                          <a:cs typeface="Times New Roman" pitchFamily="18" charset="0"/>
                        </a:rPr>
                        <a:t>30.5</a:t>
                      </a:r>
                      <a:r>
                        <a:rPr kumimoji="1" lang="zh-CN" altLang="en-US" sz="2400" b="1" i="0" u="none" strike="noStrike" cap="none" normalizeH="0" baseline="0" smtClean="0">
                          <a:ln>
                            <a:noFill/>
                          </a:ln>
                          <a:solidFill>
                            <a:schemeClr val="tx1"/>
                          </a:solidFill>
                          <a:effectLst/>
                          <a:latin typeface="华文新魏" pitchFamily="2" charset="-122"/>
                          <a:ea typeface="华文新魏" pitchFamily="2" charset="-122"/>
                          <a:cs typeface="Times New Roman" pitchFamily="18" charset="0"/>
                        </a:rPr>
                        <a:t>万副</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dirty="0" smtClean="0">
                          <a:ln>
                            <a:noFill/>
                          </a:ln>
                          <a:solidFill>
                            <a:schemeClr val="tx1"/>
                          </a:solidFill>
                          <a:effectLst/>
                          <a:latin typeface="华文新魏" pitchFamily="2" charset="-122"/>
                          <a:ea typeface="华文新魏" pitchFamily="2" charset="-122"/>
                          <a:cs typeface="Times New Roman" pitchFamily="18" charset="0"/>
                        </a:rPr>
                        <a:t>2</a:t>
                      </a:r>
                      <a:r>
                        <a:rPr kumimoji="1" lang="zh-CN" altLang="en-US" sz="2400" b="1" i="0" u="none" strike="noStrike" cap="none" normalizeH="0" baseline="0" dirty="0" smtClean="0">
                          <a:ln>
                            <a:noFill/>
                          </a:ln>
                          <a:solidFill>
                            <a:schemeClr val="tx1"/>
                          </a:solidFill>
                          <a:effectLst/>
                          <a:latin typeface="华文新魏" pitchFamily="2" charset="-122"/>
                          <a:ea typeface="华文新魏" pitchFamily="2" charset="-122"/>
                          <a:cs typeface="Times New Roman" pitchFamily="18" charset="0"/>
                        </a:rPr>
                        <a:t>万副</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914400">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1" lang="zh-CN" altLang="en-US" sz="2400" b="1" i="0" u="none" strike="noStrike" cap="none" normalizeH="0" baseline="0" smtClean="0">
                          <a:ln>
                            <a:noFill/>
                          </a:ln>
                          <a:solidFill>
                            <a:schemeClr val="tx1"/>
                          </a:solidFill>
                          <a:effectLst/>
                          <a:latin typeface="华文新魏" pitchFamily="2" charset="-122"/>
                          <a:ea typeface="华文新魏" pitchFamily="2" charset="-122"/>
                          <a:cs typeface="Times New Roman" pitchFamily="18" charset="0"/>
                        </a:rPr>
                        <a:t>大车</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dirty="0" smtClean="0">
                          <a:ln>
                            <a:noFill/>
                          </a:ln>
                          <a:solidFill>
                            <a:schemeClr val="tx1"/>
                          </a:solidFill>
                          <a:effectLst/>
                          <a:latin typeface="华文新魏" pitchFamily="2" charset="-122"/>
                          <a:ea typeface="华文新魏" pitchFamily="2" charset="-122"/>
                          <a:cs typeface="Times New Roman" pitchFamily="18" charset="0"/>
                        </a:rPr>
                        <a:t>6750</a:t>
                      </a:r>
                      <a:r>
                        <a:rPr kumimoji="1" lang="zh-CN" altLang="en-US" sz="2400" b="1" i="0" u="none" strike="noStrike" cap="none" normalizeH="0" baseline="0" dirty="0" smtClean="0">
                          <a:ln>
                            <a:noFill/>
                          </a:ln>
                          <a:solidFill>
                            <a:schemeClr val="tx1"/>
                          </a:solidFill>
                          <a:effectLst/>
                          <a:latin typeface="华文新魏" pitchFamily="2" charset="-122"/>
                          <a:ea typeface="华文新魏" pitchFamily="2" charset="-122"/>
                          <a:cs typeface="Times New Roman" pitchFamily="18" charset="0"/>
                        </a:rPr>
                        <a:t>辆</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smtClean="0">
                          <a:ln>
                            <a:noFill/>
                          </a:ln>
                          <a:solidFill>
                            <a:schemeClr val="tx1"/>
                          </a:solidFill>
                          <a:effectLst/>
                          <a:latin typeface="华文新魏" pitchFamily="2" charset="-122"/>
                          <a:ea typeface="华文新魏" pitchFamily="2" charset="-122"/>
                          <a:cs typeface="Times New Roman" pitchFamily="18" charset="0"/>
                        </a:rPr>
                        <a:t>88</a:t>
                      </a:r>
                      <a:r>
                        <a:rPr kumimoji="1" lang="zh-CN" altLang="en-US" sz="2400" b="1" i="0" u="none" strike="noStrike" cap="none" normalizeH="0" baseline="0" smtClean="0">
                          <a:ln>
                            <a:noFill/>
                          </a:ln>
                          <a:solidFill>
                            <a:schemeClr val="tx1"/>
                          </a:solidFill>
                          <a:effectLst/>
                          <a:latin typeface="华文新魏" pitchFamily="2" charset="-122"/>
                          <a:ea typeface="华文新魏" pitchFamily="2" charset="-122"/>
                          <a:cs typeface="Times New Roman" pitchFamily="18" charset="0"/>
                        </a:rPr>
                        <a:t>万辆</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dirty="0" smtClean="0">
                          <a:ln>
                            <a:noFill/>
                          </a:ln>
                          <a:solidFill>
                            <a:schemeClr val="tx1"/>
                          </a:solidFill>
                          <a:effectLst/>
                          <a:latin typeface="华文新魏" pitchFamily="2" charset="-122"/>
                          <a:ea typeface="华文新魏" pitchFamily="2" charset="-122"/>
                          <a:cs typeface="Times New Roman" pitchFamily="18" charset="0"/>
                        </a:rPr>
                        <a:t>40</a:t>
                      </a:r>
                      <a:r>
                        <a:rPr kumimoji="1" lang="zh-CN" altLang="en-US" sz="2400" b="1" i="0" u="none" strike="noStrike" cap="none" normalizeH="0" baseline="0" dirty="0" smtClean="0">
                          <a:ln>
                            <a:noFill/>
                          </a:ln>
                          <a:solidFill>
                            <a:schemeClr val="tx1"/>
                          </a:solidFill>
                          <a:effectLst/>
                          <a:latin typeface="华文新魏" pitchFamily="2" charset="-122"/>
                          <a:ea typeface="华文新魏" pitchFamily="2" charset="-122"/>
                          <a:cs typeface="Times New Roman" pitchFamily="18" charset="0"/>
                        </a:rPr>
                        <a:t>万辆</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915988">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1" lang="zh-CN" altLang="en-US" sz="2400" b="1" i="0" u="none" strike="noStrike" cap="none" normalizeH="0" baseline="0" smtClean="0">
                          <a:ln>
                            <a:noFill/>
                          </a:ln>
                          <a:solidFill>
                            <a:schemeClr val="tx1"/>
                          </a:solidFill>
                          <a:effectLst/>
                          <a:latin typeface="华文新魏" pitchFamily="2" charset="-122"/>
                          <a:ea typeface="华文新魏" pitchFamily="2" charset="-122"/>
                          <a:cs typeface="Times New Roman" pitchFamily="18" charset="0"/>
                        </a:rPr>
                        <a:t>牲畜</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smtClean="0">
                          <a:ln>
                            <a:noFill/>
                          </a:ln>
                          <a:solidFill>
                            <a:schemeClr val="tx1"/>
                          </a:solidFill>
                          <a:effectLst/>
                          <a:latin typeface="华文新魏" pitchFamily="2" charset="-122"/>
                          <a:ea typeface="华文新魏" pitchFamily="2" charset="-122"/>
                          <a:cs typeface="Times New Roman" pitchFamily="18" charset="0"/>
                        </a:rPr>
                        <a:t>80</a:t>
                      </a:r>
                      <a:r>
                        <a:rPr kumimoji="1" lang="zh-CN" altLang="en-US" sz="2400" b="1" i="0" u="none" strike="noStrike" cap="none" normalizeH="0" baseline="0" smtClean="0">
                          <a:ln>
                            <a:noFill/>
                          </a:ln>
                          <a:solidFill>
                            <a:schemeClr val="tx1"/>
                          </a:solidFill>
                          <a:effectLst/>
                          <a:latin typeface="华文新魏" pitchFamily="2" charset="-122"/>
                          <a:ea typeface="华文新魏" pitchFamily="2" charset="-122"/>
                          <a:cs typeface="Times New Roman" pitchFamily="18" charset="0"/>
                        </a:rPr>
                        <a:t>万头</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smtClean="0">
                          <a:ln>
                            <a:noFill/>
                          </a:ln>
                          <a:solidFill>
                            <a:schemeClr val="tx1"/>
                          </a:solidFill>
                          <a:effectLst/>
                          <a:latin typeface="华文新魏" pitchFamily="2" charset="-122"/>
                          <a:ea typeface="华文新魏" pitchFamily="2" charset="-122"/>
                          <a:cs typeface="Times New Roman" pitchFamily="18" charset="0"/>
                        </a:rPr>
                        <a:t>6300</a:t>
                      </a:r>
                      <a:r>
                        <a:rPr kumimoji="1" lang="zh-CN" altLang="en-US" sz="2400" b="1" i="0" u="none" strike="noStrike" cap="none" normalizeH="0" baseline="0" smtClean="0">
                          <a:ln>
                            <a:noFill/>
                          </a:ln>
                          <a:solidFill>
                            <a:schemeClr val="tx1"/>
                          </a:solidFill>
                          <a:effectLst/>
                          <a:latin typeface="华文新魏" pitchFamily="2" charset="-122"/>
                          <a:ea typeface="华文新魏" pitchFamily="2" charset="-122"/>
                          <a:cs typeface="Times New Roman" pitchFamily="18" charset="0"/>
                        </a:rPr>
                        <a:t>万头</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dirty="0" smtClean="0">
                          <a:ln>
                            <a:noFill/>
                          </a:ln>
                          <a:solidFill>
                            <a:schemeClr val="tx1"/>
                          </a:solidFill>
                          <a:effectLst/>
                          <a:latin typeface="华文新魏" pitchFamily="2" charset="-122"/>
                          <a:ea typeface="华文新魏" pitchFamily="2" charset="-122"/>
                          <a:cs typeface="Times New Roman" pitchFamily="18" charset="0"/>
                        </a:rPr>
                        <a:t>100</a:t>
                      </a:r>
                      <a:r>
                        <a:rPr kumimoji="1" lang="zh-CN" altLang="en-US" sz="2400" b="1" i="0" u="none" strike="noStrike" cap="none" normalizeH="0" baseline="0" dirty="0" smtClean="0">
                          <a:ln>
                            <a:noFill/>
                          </a:ln>
                          <a:solidFill>
                            <a:schemeClr val="tx1"/>
                          </a:solidFill>
                          <a:effectLst/>
                          <a:latin typeface="华文新魏" pitchFamily="2" charset="-122"/>
                          <a:ea typeface="华文新魏" pitchFamily="2" charset="-122"/>
                          <a:cs typeface="Times New Roman" pitchFamily="18" charset="0"/>
                        </a:rPr>
                        <a:t>万头</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914400">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1" lang="zh-CN" altLang="en-US" sz="2400" b="1" i="0" u="none" strike="noStrike" cap="none" normalizeH="0" baseline="0" dirty="0" smtClean="0">
                          <a:ln>
                            <a:noFill/>
                          </a:ln>
                          <a:solidFill>
                            <a:schemeClr val="tx1"/>
                          </a:solidFill>
                          <a:effectLst/>
                          <a:latin typeface="华文新魏" pitchFamily="2" charset="-122"/>
                          <a:ea typeface="华文新魏" pitchFamily="2" charset="-122"/>
                          <a:cs typeface="Times New Roman" pitchFamily="18" charset="0"/>
                        </a:rPr>
                        <a:t>粮食</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smtClean="0">
                          <a:ln>
                            <a:noFill/>
                          </a:ln>
                          <a:solidFill>
                            <a:schemeClr val="tx1"/>
                          </a:solidFill>
                          <a:effectLst/>
                          <a:latin typeface="华文新魏" pitchFamily="2" charset="-122"/>
                          <a:ea typeface="华文新魏" pitchFamily="2" charset="-122"/>
                          <a:cs typeface="Times New Roman" pitchFamily="18" charset="0"/>
                        </a:rPr>
                        <a:t>0.7</a:t>
                      </a:r>
                      <a:r>
                        <a:rPr kumimoji="1" lang="zh-CN" altLang="en-US" sz="2400" b="1" i="0" u="none" strike="noStrike" cap="none" normalizeH="0" baseline="0" smtClean="0">
                          <a:ln>
                            <a:noFill/>
                          </a:ln>
                          <a:solidFill>
                            <a:schemeClr val="tx1"/>
                          </a:solidFill>
                          <a:effectLst/>
                          <a:latin typeface="华文新魏" pitchFamily="2" charset="-122"/>
                          <a:ea typeface="华文新魏" pitchFamily="2" charset="-122"/>
                          <a:cs typeface="Times New Roman" pitchFamily="18" charset="0"/>
                        </a:rPr>
                        <a:t>亿斤</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smtClean="0">
                          <a:ln>
                            <a:noFill/>
                          </a:ln>
                          <a:solidFill>
                            <a:schemeClr val="tx1"/>
                          </a:solidFill>
                          <a:effectLst/>
                          <a:latin typeface="华文新魏" pitchFamily="2" charset="-122"/>
                          <a:ea typeface="华文新魏" pitchFamily="2" charset="-122"/>
                          <a:cs typeface="Times New Roman" pitchFamily="18" charset="0"/>
                        </a:rPr>
                        <a:t>4.3</a:t>
                      </a:r>
                      <a:r>
                        <a:rPr kumimoji="1" lang="zh-CN" altLang="en-US" sz="2400" b="1" i="0" u="none" strike="noStrike" cap="none" normalizeH="0" baseline="0" smtClean="0">
                          <a:ln>
                            <a:noFill/>
                          </a:ln>
                          <a:solidFill>
                            <a:schemeClr val="tx1"/>
                          </a:solidFill>
                          <a:effectLst/>
                          <a:latin typeface="华文新魏" pitchFamily="2" charset="-122"/>
                          <a:ea typeface="华文新魏" pitchFamily="2" charset="-122"/>
                          <a:cs typeface="Times New Roman" pitchFamily="18" charset="0"/>
                        </a:rPr>
                        <a:t>亿斤</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dirty="0" smtClean="0">
                          <a:ln>
                            <a:noFill/>
                          </a:ln>
                          <a:solidFill>
                            <a:schemeClr val="tx1"/>
                          </a:solidFill>
                          <a:effectLst/>
                          <a:latin typeface="华文新魏" pitchFamily="2" charset="-122"/>
                          <a:ea typeface="华文新魏" pitchFamily="2" charset="-122"/>
                          <a:cs typeface="Times New Roman" pitchFamily="18" charset="0"/>
                        </a:rPr>
                        <a:t>3</a:t>
                      </a:r>
                      <a:r>
                        <a:rPr kumimoji="1" lang="zh-CN" altLang="en-US" sz="2400" b="1" i="0" u="none" strike="noStrike" cap="none" normalizeH="0" baseline="0" dirty="0" smtClean="0">
                          <a:ln>
                            <a:noFill/>
                          </a:ln>
                          <a:solidFill>
                            <a:schemeClr val="tx1"/>
                          </a:solidFill>
                          <a:effectLst/>
                          <a:latin typeface="华文新魏" pitchFamily="2" charset="-122"/>
                          <a:ea typeface="华文新魏" pitchFamily="2" charset="-122"/>
                          <a:cs typeface="Times New Roman" pitchFamily="18" charset="0"/>
                        </a:rPr>
                        <a:t>亿斤</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Tree>
  </p:cSld>
  <p:clrMapOvr>
    <a:masterClrMapping/>
  </p:clrMapOvr>
  <p:transition spd="med">
    <p:fade thruBlk="1"/>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3" name="Text Box 3"/>
          <p:cNvSpPr txBox="1">
            <a:spLocks noChangeArrowheads="1"/>
          </p:cNvSpPr>
          <p:nvPr/>
        </p:nvSpPr>
        <p:spPr bwMode="auto">
          <a:xfrm>
            <a:off x="5580063" y="1557338"/>
            <a:ext cx="3348037" cy="1938992"/>
          </a:xfrm>
          <a:prstGeom prst="rect">
            <a:avLst/>
          </a:prstGeom>
          <a:solidFill>
            <a:schemeClr val="bg1"/>
          </a:solidFill>
          <a:ln w="9525">
            <a:noFill/>
            <a:miter lim="800000"/>
            <a:headEnd/>
            <a:tailEnd/>
          </a:ln>
        </p:spPr>
        <p:txBody>
          <a:bodyPr>
            <a:spAutoFit/>
          </a:bodyPr>
          <a:lstStyle/>
          <a:p>
            <a:pPr>
              <a:spcBef>
                <a:spcPct val="50000"/>
              </a:spcBef>
            </a:pPr>
            <a:r>
              <a:rPr kumimoji="1" lang="zh-CN" altLang="en-US" sz="2400" b="1" dirty="0">
                <a:latin typeface="华文新魏" pitchFamily="2" charset="-122"/>
                <a:ea typeface="华文新魏" pitchFamily="2" charset="-122"/>
              </a:rPr>
              <a:t>淮海战役中每日支前的民工达</a:t>
            </a:r>
            <a:r>
              <a:rPr kumimoji="1" lang="en-US" altLang="zh-CN" sz="2400" b="1" dirty="0">
                <a:latin typeface="华文新魏" pitchFamily="2" charset="-122"/>
                <a:ea typeface="华文新魏" pitchFamily="2" charset="-122"/>
              </a:rPr>
              <a:t>543</a:t>
            </a:r>
            <a:r>
              <a:rPr kumimoji="1" lang="zh-CN" altLang="en-US" sz="2400" b="1" dirty="0">
                <a:latin typeface="华文新魏" pitchFamily="2" charset="-122"/>
                <a:ea typeface="华文新魏" pitchFamily="2" charset="-122"/>
              </a:rPr>
              <a:t>万人。陈毅说：“淮海战役的胜利是人民群众用小车推出来的。”</a:t>
            </a:r>
            <a:endParaRPr kumimoji="1" lang="zh-CN" altLang="en-US" sz="1600" b="1" dirty="0">
              <a:latin typeface="华文新魏" pitchFamily="2" charset="-122"/>
              <a:ea typeface="华文新魏" pitchFamily="2" charset="-122"/>
            </a:endParaRPr>
          </a:p>
        </p:txBody>
      </p:sp>
      <p:pic>
        <p:nvPicPr>
          <p:cNvPr id="81925" name="Picture 5"/>
          <p:cNvPicPr>
            <a:picLocks noChangeAspect="1" noChangeArrowheads="1"/>
          </p:cNvPicPr>
          <p:nvPr/>
        </p:nvPicPr>
        <p:blipFill>
          <a:blip r:embed="rId2" cstate="print"/>
          <a:srcRect/>
          <a:stretch>
            <a:fillRect/>
          </a:stretch>
        </p:blipFill>
        <p:spPr bwMode="auto">
          <a:xfrm>
            <a:off x="611560" y="1196752"/>
            <a:ext cx="4572521" cy="3170238"/>
          </a:xfrm>
          <a:prstGeom prst="rect">
            <a:avLst/>
          </a:prstGeom>
          <a:noFill/>
        </p:spPr>
      </p:pic>
      <p:sp>
        <p:nvSpPr>
          <p:cNvPr id="81926" name="Rectangle 6"/>
          <p:cNvSpPr>
            <a:spLocks noChangeArrowheads="1"/>
          </p:cNvSpPr>
          <p:nvPr/>
        </p:nvSpPr>
        <p:spPr bwMode="auto">
          <a:xfrm>
            <a:off x="539552" y="4437112"/>
            <a:ext cx="8280400" cy="1944688"/>
          </a:xfrm>
          <a:prstGeom prst="rect">
            <a:avLst/>
          </a:prstGeom>
          <a:noFill/>
          <a:ln w="9525">
            <a:noFill/>
            <a:miter lim="800000"/>
            <a:headEnd/>
            <a:tailEnd/>
          </a:ln>
          <a:effectLst/>
        </p:spPr>
        <p:txBody>
          <a:bodyPr/>
          <a:lstStyle/>
          <a:p>
            <a:pPr marL="342900" indent="-342900">
              <a:spcBef>
                <a:spcPct val="20000"/>
              </a:spcBef>
              <a:buClr>
                <a:schemeClr val="accent1"/>
              </a:buClr>
              <a:buSzPct val="65000"/>
              <a:buFont typeface="Wingdings" pitchFamily="2" charset="2"/>
              <a:buChar char="n"/>
            </a:pPr>
            <a:r>
              <a:rPr lang="en-US" altLang="zh-CN" sz="2800" b="1" dirty="0">
                <a:solidFill>
                  <a:schemeClr val="tx1"/>
                </a:solidFill>
                <a:latin typeface="华文新魏" pitchFamily="2" charset="-122"/>
                <a:ea typeface="华文新魏" pitchFamily="2" charset="-122"/>
              </a:rPr>
              <a:t>“</a:t>
            </a:r>
            <a:r>
              <a:rPr lang="zh-CN" altLang="en-US" sz="2800" b="1" dirty="0">
                <a:solidFill>
                  <a:schemeClr val="tx1"/>
                </a:solidFill>
                <a:latin typeface="华文新魏" pitchFamily="2" charset="-122"/>
                <a:ea typeface="华文新魏" pitchFamily="2" charset="-122"/>
              </a:rPr>
              <a:t>最后一尺布用来做军装，最后一碗米用来做军粮，最后的老棉被盖在担架上，最后的亲骨肉送到战场上。” </a:t>
            </a:r>
          </a:p>
          <a:p>
            <a:pPr marL="342900" indent="-342900">
              <a:spcBef>
                <a:spcPct val="20000"/>
              </a:spcBef>
              <a:buClr>
                <a:schemeClr val="accent1"/>
              </a:buClr>
              <a:buSzPct val="65000"/>
              <a:buFont typeface="Wingdings" pitchFamily="2" charset="2"/>
              <a:buNone/>
            </a:pPr>
            <a:r>
              <a:rPr lang="zh-CN" altLang="en-US" sz="2800" b="1" dirty="0">
                <a:solidFill>
                  <a:schemeClr val="tx1"/>
                </a:solidFill>
                <a:latin typeface="华文新魏" pitchFamily="2" charset="-122"/>
                <a:ea typeface="华文新魏" pitchFamily="2" charset="-122"/>
              </a:rPr>
              <a:t>                   </a:t>
            </a:r>
            <a:r>
              <a:rPr lang="en-US" altLang="zh-CN" sz="2800" b="1" dirty="0" smtClean="0">
                <a:solidFill>
                  <a:schemeClr val="tx1"/>
                </a:solidFill>
                <a:latin typeface="华文新魏" pitchFamily="2" charset="-122"/>
                <a:ea typeface="华文新魏" pitchFamily="2" charset="-122"/>
              </a:rPr>
              <a:t>----《</a:t>
            </a:r>
            <a:r>
              <a:rPr lang="zh-CN" altLang="en-US" sz="2800" b="1" dirty="0">
                <a:solidFill>
                  <a:schemeClr val="tx1"/>
                </a:solidFill>
                <a:latin typeface="华文新魏" pitchFamily="2" charset="-122"/>
                <a:ea typeface="华文新魏" pitchFamily="2" charset="-122"/>
              </a:rPr>
              <a:t>支前民谣</a:t>
            </a:r>
            <a:r>
              <a:rPr lang="en-US" altLang="zh-CN" sz="2800" b="1" dirty="0">
                <a:solidFill>
                  <a:schemeClr val="tx1"/>
                </a:solidFill>
                <a:latin typeface="华文新魏" pitchFamily="2" charset="-122"/>
                <a:ea typeface="华文新魏" pitchFamily="2" charset="-122"/>
              </a:rPr>
              <a:t>》</a:t>
            </a:r>
          </a:p>
        </p:txBody>
      </p:sp>
      <p:sp>
        <p:nvSpPr>
          <p:cNvPr id="81927" name="Rectangle 7"/>
          <p:cNvSpPr>
            <a:spLocks noChangeArrowheads="1"/>
          </p:cNvSpPr>
          <p:nvPr/>
        </p:nvSpPr>
        <p:spPr bwMode="auto">
          <a:xfrm>
            <a:off x="251520" y="188641"/>
            <a:ext cx="7715200" cy="864096"/>
          </a:xfrm>
          <a:prstGeom prst="rect">
            <a:avLst/>
          </a:prstGeom>
          <a:noFill/>
          <a:ln w="9525">
            <a:noFill/>
            <a:miter lim="800000"/>
            <a:headEnd/>
            <a:tailEnd/>
          </a:ln>
          <a:effectLst/>
        </p:spPr>
        <p:txBody>
          <a:bodyPr/>
          <a:lstStyle/>
          <a:p>
            <a:r>
              <a:rPr lang="zh-CN" altLang="en-US" sz="4200" b="1" dirty="0">
                <a:solidFill>
                  <a:schemeClr val="tx2"/>
                </a:solidFill>
                <a:latin typeface="华文新魏" pitchFamily="2" charset="-122"/>
                <a:ea typeface="华文新魏" pitchFamily="2" charset="-122"/>
              </a:rPr>
              <a:t>老区人民对三大战役的支持 </a:t>
            </a:r>
          </a:p>
        </p:txBody>
      </p:sp>
    </p:spTree>
  </p:cSld>
  <p:clrMapOvr>
    <a:masterClrMapping/>
  </p:clrMapOvr>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6260" name="Rectangle 4"/>
          <p:cNvSpPr>
            <a:spLocks noGrp="1" noChangeArrowheads="1"/>
          </p:cNvSpPr>
          <p:nvPr>
            <p:ph type="title"/>
          </p:nvPr>
        </p:nvSpPr>
        <p:spPr>
          <a:xfrm>
            <a:off x="467544" y="274638"/>
            <a:ext cx="8466144" cy="850106"/>
          </a:xfrm>
        </p:spPr>
        <p:txBody>
          <a:bodyPr/>
          <a:lstStyle/>
          <a:p>
            <a:r>
              <a:rPr kumimoji="1" lang="en-US" altLang="zh-CN" b="1" dirty="0">
                <a:latin typeface="华文新魏" pitchFamily="2" charset="-122"/>
                <a:ea typeface="华文新魏" pitchFamily="2" charset="-122"/>
              </a:rPr>
              <a:t>2</a:t>
            </a:r>
            <a:r>
              <a:rPr kumimoji="1" lang="zh-CN" altLang="en-US" b="1" dirty="0">
                <a:latin typeface="华文新魏" pitchFamily="2" charset="-122"/>
                <a:ea typeface="华文新魏" pitchFamily="2" charset="-122"/>
              </a:rPr>
              <a:t>、人民解放军向全国进军</a:t>
            </a:r>
            <a:r>
              <a:rPr kumimoji="1" lang="zh-CN" altLang="en-US" b="1" dirty="0">
                <a:solidFill>
                  <a:srgbClr val="FF3300"/>
                </a:solidFill>
                <a:latin typeface="华文新魏" pitchFamily="2" charset="-122"/>
                <a:ea typeface="华文新魏" pitchFamily="2" charset="-122"/>
              </a:rPr>
              <a:t> </a:t>
            </a:r>
          </a:p>
        </p:txBody>
      </p:sp>
      <p:sp>
        <p:nvSpPr>
          <p:cNvPr id="736259" name="Rectangle 3"/>
          <p:cNvSpPr>
            <a:spLocks noGrp="1" noChangeArrowheads="1"/>
          </p:cNvSpPr>
          <p:nvPr>
            <p:ph sz="quarter" idx="1"/>
          </p:nvPr>
        </p:nvSpPr>
        <p:spPr>
          <a:xfrm>
            <a:off x="467544" y="1988840"/>
            <a:ext cx="3312368" cy="3306564"/>
          </a:xfrm>
        </p:spPr>
        <p:txBody>
          <a:bodyPr/>
          <a:lstStyle/>
          <a:p>
            <a:r>
              <a:rPr kumimoji="1" lang="en-US" altLang="zh-CN" b="1" dirty="0">
                <a:latin typeface="华文新魏" pitchFamily="2" charset="-122"/>
                <a:ea typeface="华文新魏" pitchFamily="2" charset="-122"/>
              </a:rPr>
              <a:t>1949</a:t>
            </a:r>
            <a:r>
              <a:rPr kumimoji="1" lang="zh-CN" altLang="en-US" b="1" dirty="0">
                <a:latin typeface="华文新魏" pitchFamily="2" charset="-122"/>
                <a:ea typeface="华文新魏" pitchFamily="2" charset="-122"/>
              </a:rPr>
              <a:t>年元旦，蒋介石发表“求和”声明。</a:t>
            </a:r>
          </a:p>
          <a:p>
            <a:r>
              <a:rPr kumimoji="1" lang="en-US" altLang="zh-CN" b="1" dirty="0">
                <a:latin typeface="华文新魏" pitchFamily="2" charset="-122"/>
                <a:ea typeface="华文新魏" pitchFamily="2" charset="-122"/>
              </a:rPr>
              <a:t>1949</a:t>
            </a:r>
            <a:r>
              <a:rPr kumimoji="1" lang="zh-CN" altLang="en-US" b="1" dirty="0">
                <a:latin typeface="华文新魏" pitchFamily="2" charset="-122"/>
                <a:ea typeface="华文新魏" pitchFamily="2" charset="-122"/>
              </a:rPr>
              <a:t>年</a:t>
            </a:r>
            <a:r>
              <a:rPr kumimoji="1" lang="en-US" altLang="zh-CN" b="1" dirty="0">
                <a:latin typeface="华文新魏" pitchFamily="2" charset="-122"/>
                <a:ea typeface="华文新魏" pitchFamily="2" charset="-122"/>
              </a:rPr>
              <a:t>4</a:t>
            </a:r>
            <a:r>
              <a:rPr kumimoji="1" lang="zh-CN" altLang="en-US" b="1" dirty="0">
                <a:latin typeface="华文新魏" pitchFamily="2" charset="-122"/>
                <a:ea typeface="华文新魏" pitchFamily="2" charset="-122"/>
              </a:rPr>
              <a:t>月</a:t>
            </a:r>
            <a:r>
              <a:rPr kumimoji="1" lang="en-US" altLang="zh-CN" b="1" dirty="0">
                <a:latin typeface="华文新魏" pitchFamily="2" charset="-122"/>
                <a:ea typeface="华文新魏" pitchFamily="2" charset="-122"/>
              </a:rPr>
              <a:t>21</a:t>
            </a:r>
            <a:r>
              <a:rPr kumimoji="1" lang="zh-CN" altLang="en-US" b="1" dirty="0">
                <a:latin typeface="华文新魏" pitchFamily="2" charset="-122"/>
                <a:ea typeface="华文新魏" pitchFamily="2" charset="-122"/>
              </a:rPr>
              <a:t>日，毛泽东、朱德发布</a:t>
            </a:r>
            <a:r>
              <a:rPr kumimoji="1" lang="en-US" altLang="zh-CN" b="1" dirty="0">
                <a:latin typeface="华文新魏" pitchFamily="2" charset="-122"/>
                <a:ea typeface="华文新魏" pitchFamily="2" charset="-122"/>
              </a:rPr>
              <a:t>《</a:t>
            </a:r>
            <a:r>
              <a:rPr kumimoji="1" lang="zh-CN" altLang="en-US" b="1" dirty="0">
                <a:latin typeface="华文新魏" pitchFamily="2" charset="-122"/>
                <a:ea typeface="华文新魏" pitchFamily="2" charset="-122"/>
              </a:rPr>
              <a:t>向全国进军的命令</a:t>
            </a:r>
            <a:r>
              <a:rPr kumimoji="1" lang="en-US" altLang="zh-CN" b="1" dirty="0">
                <a:latin typeface="华文新魏" pitchFamily="2" charset="-122"/>
                <a:ea typeface="华文新魏" pitchFamily="2" charset="-122"/>
              </a:rPr>
              <a:t>》</a:t>
            </a:r>
            <a:r>
              <a:rPr kumimoji="1" lang="zh-CN" altLang="en-US" b="1" dirty="0">
                <a:latin typeface="华文新魏" pitchFamily="2" charset="-122"/>
                <a:ea typeface="华文新魏" pitchFamily="2" charset="-122"/>
              </a:rPr>
              <a:t>。</a:t>
            </a:r>
            <a:endParaRPr lang="zh-CN" altLang="en-US" dirty="0">
              <a:latin typeface="华文新魏" pitchFamily="2" charset="-122"/>
              <a:ea typeface="华文新魏" pitchFamily="2" charset="-122"/>
            </a:endParaRPr>
          </a:p>
        </p:txBody>
      </p:sp>
      <p:pic>
        <p:nvPicPr>
          <p:cNvPr id="7" name="Picture 2" descr="https://timgsa.baidu.com/timg?image&amp;quality=80&amp;size=b9999_10000&amp;sec=1514562000785&amp;di=b60453475fb7e4d2532aecc157691dc4&amp;imgtype=0&amp;src=http%3A%2F%2Ff.hiphotos.baidu.com%2Fzhidao%2Fpic%2Fitem%2Fbd315c6034a85edfd088f2dc4e540923dc5475cc.jpg"/>
          <p:cNvPicPr>
            <a:picLocks noChangeAspect="1" noChangeArrowheads="1"/>
          </p:cNvPicPr>
          <p:nvPr/>
        </p:nvPicPr>
        <p:blipFill>
          <a:blip r:embed="rId2" cstate="print"/>
          <a:srcRect/>
          <a:stretch>
            <a:fillRect/>
          </a:stretch>
        </p:blipFill>
        <p:spPr bwMode="auto">
          <a:xfrm>
            <a:off x="3779912" y="1628800"/>
            <a:ext cx="5184576" cy="4174388"/>
          </a:xfrm>
          <a:prstGeom prst="rect">
            <a:avLst/>
          </a:prstGeom>
          <a:noFill/>
        </p:spPr>
      </p:pic>
      <p:sp>
        <p:nvSpPr>
          <p:cNvPr id="8" name="矩形 7"/>
          <p:cNvSpPr/>
          <p:nvPr/>
        </p:nvSpPr>
        <p:spPr>
          <a:xfrm>
            <a:off x="4211960" y="5805264"/>
            <a:ext cx="4932040" cy="372410"/>
          </a:xfrm>
          <a:prstGeom prst="rect">
            <a:avLst/>
          </a:prstGeom>
        </p:spPr>
        <p:txBody>
          <a:bodyPr wrap="square">
            <a:spAutoFit/>
          </a:bodyPr>
          <a:lstStyle/>
          <a:p>
            <a:pPr lvl="0">
              <a:lnSpc>
                <a:spcPct val="88000"/>
              </a:lnSpc>
              <a:buClr>
                <a:srgbClr val="40458C"/>
              </a:buClr>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GB" sz="2000" b="1" dirty="0" smtClean="0">
                <a:solidFill>
                  <a:srgbClr val="4C2600"/>
                </a:solidFill>
                <a:latin typeface="华文新魏" pitchFamily="2" charset="-122"/>
                <a:ea typeface="华文新魏" pitchFamily="2" charset="-122"/>
              </a:rPr>
              <a:t>4月23日解放军占领南京，国民政府覆灭</a:t>
            </a:r>
            <a:r>
              <a:rPr lang="zh-CN" altLang="en-US" sz="2000" b="1" dirty="0" smtClean="0">
                <a:solidFill>
                  <a:srgbClr val="4C2600"/>
                </a:solidFill>
                <a:latin typeface="华文新魏" pitchFamily="2" charset="-122"/>
                <a:ea typeface="华文新魏" pitchFamily="2" charset="-122"/>
              </a:rPr>
              <a:t>。</a:t>
            </a:r>
            <a:endParaRPr lang="zh-CN" altLang="en-US" sz="2000" dirty="0"/>
          </a:p>
        </p:txBody>
      </p:sp>
    </p:spTree>
  </p:cSld>
  <p:clrMapOvr>
    <a:masterClrMapping/>
  </p:clrMapOvr>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6866" name="Text Box 2"/>
          <p:cNvSpPr txBox="1">
            <a:spLocks noChangeArrowheads="1"/>
          </p:cNvSpPr>
          <p:nvPr/>
        </p:nvSpPr>
        <p:spPr bwMode="auto">
          <a:xfrm>
            <a:off x="755576" y="1484784"/>
            <a:ext cx="3455987" cy="3046988"/>
          </a:xfrm>
          <a:prstGeom prst="rect">
            <a:avLst/>
          </a:prstGeom>
          <a:noFill/>
          <a:ln w="9525">
            <a:noFill/>
            <a:miter lim="800000"/>
            <a:headEnd/>
            <a:tailEnd/>
          </a:ln>
          <a:effectLst/>
        </p:spPr>
        <p:txBody>
          <a:bodyPr>
            <a:spAutoFit/>
          </a:bodyPr>
          <a:lstStyle/>
          <a:p>
            <a:pPr algn="ctr"/>
            <a:r>
              <a:rPr kumimoji="1" lang="zh-CN" altLang="en-US" sz="2400" b="1" dirty="0">
                <a:latin typeface="华文新魏" pitchFamily="2" charset="-122"/>
                <a:ea typeface="华文新魏" pitchFamily="2" charset="-122"/>
              </a:rPr>
              <a:t>钟山风雨起苍黄， </a:t>
            </a:r>
          </a:p>
          <a:p>
            <a:pPr algn="ctr"/>
            <a:r>
              <a:rPr kumimoji="1" lang="zh-CN" altLang="en-US" sz="2400" b="1" dirty="0">
                <a:latin typeface="华文新魏" pitchFamily="2" charset="-122"/>
                <a:ea typeface="华文新魏" pitchFamily="2" charset="-122"/>
              </a:rPr>
              <a:t>百万雄师过大江。 </a:t>
            </a:r>
          </a:p>
          <a:p>
            <a:pPr algn="ctr"/>
            <a:r>
              <a:rPr kumimoji="1" lang="zh-CN" altLang="en-US" sz="2400" b="1" dirty="0">
                <a:latin typeface="华文新魏" pitchFamily="2" charset="-122"/>
                <a:ea typeface="华文新魏" pitchFamily="2" charset="-122"/>
              </a:rPr>
              <a:t>虎踞龙蟠今胜昔， </a:t>
            </a:r>
          </a:p>
          <a:p>
            <a:pPr algn="ctr"/>
            <a:r>
              <a:rPr kumimoji="1" lang="zh-CN" altLang="en-US" sz="2400" b="1" dirty="0">
                <a:latin typeface="华文新魏" pitchFamily="2" charset="-122"/>
                <a:ea typeface="华文新魏" pitchFamily="2" charset="-122"/>
              </a:rPr>
              <a:t>天翻地覆慨而慷。 </a:t>
            </a:r>
          </a:p>
          <a:p>
            <a:pPr algn="ctr"/>
            <a:r>
              <a:rPr kumimoji="1" lang="zh-CN" altLang="en-US" sz="2400" b="1" dirty="0">
                <a:solidFill>
                  <a:srgbClr val="FF0000"/>
                </a:solidFill>
                <a:latin typeface="华文新魏" pitchFamily="2" charset="-122"/>
                <a:ea typeface="华文新魏" pitchFamily="2" charset="-122"/>
              </a:rPr>
              <a:t>宜将剩勇追穷寇， </a:t>
            </a:r>
          </a:p>
          <a:p>
            <a:pPr algn="ctr"/>
            <a:r>
              <a:rPr kumimoji="1" lang="zh-CN" altLang="en-US" sz="2400" b="1" dirty="0">
                <a:solidFill>
                  <a:srgbClr val="FF0000"/>
                </a:solidFill>
                <a:latin typeface="华文新魏" pitchFamily="2" charset="-122"/>
                <a:ea typeface="华文新魏" pitchFamily="2" charset="-122"/>
              </a:rPr>
              <a:t>不可沽名学霸王</a:t>
            </a:r>
            <a:r>
              <a:rPr kumimoji="1" lang="zh-CN" altLang="en-US" sz="2400" b="1" dirty="0">
                <a:latin typeface="华文新魏" pitchFamily="2" charset="-122"/>
                <a:ea typeface="华文新魏" pitchFamily="2" charset="-122"/>
              </a:rPr>
              <a:t>。 </a:t>
            </a:r>
          </a:p>
          <a:p>
            <a:pPr algn="ctr"/>
            <a:r>
              <a:rPr kumimoji="1" lang="zh-CN" altLang="en-US" sz="2400" b="1" dirty="0">
                <a:latin typeface="华文新魏" pitchFamily="2" charset="-122"/>
                <a:ea typeface="华文新魏" pitchFamily="2" charset="-122"/>
              </a:rPr>
              <a:t>天若有情天亦老， </a:t>
            </a:r>
          </a:p>
          <a:p>
            <a:pPr algn="ctr"/>
            <a:r>
              <a:rPr kumimoji="1" lang="zh-CN" altLang="en-US" sz="2400" b="1" dirty="0">
                <a:latin typeface="华文新魏" pitchFamily="2" charset="-122"/>
                <a:ea typeface="华文新魏" pitchFamily="2" charset="-122"/>
              </a:rPr>
              <a:t>人间正道是沧桑。</a:t>
            </a:r>
          </a:p>
        </p:txBody>
      </p:sp>
      <p:sp>
        <p:nvSpPr>
          <p:cNvPr id="5" name="Text Box 4"/>
          <p:cNvSpPr txBox="1">
            <a:spLocks noChangeArrowheads="1"/>
          </p:cNvSpPr>
          <p:nvPr/>
        </p:nvSpPr>
        <p:spPr bwMode="auto">
          <a:xfrm>
            <a:off x="899592" y="4869160"/>
            <a:ext cx="5184576" cy="646331"/>
          </a:xfrm>
          <a:prstGeom prst="rect">
            <a:avLst/>
          </a:prstGeom>
          <a:solidFill>
            <a:schemeClr val="bg1"/>
          </a:solidFill>
          <a:ln w="28575">
            <a:noFill/>
            <a:miter lim="800000"/>
            <a:headEnd/>
            <a:tailEnd/>
          </a:ln>
          <a:effectLst/>
        </p:spPr>
        <p:txBody>
          <a:bodyPr wrap="square">
            <a:spAutoFit/>
          </a:bodyPr>
          <a:lstStyle/>
          <a:p>
            <a:pPr eaLnBrk="0" hangingPunct="0"/>
            <a:r>
              <a:rPr kumimoji="1" lang="en-US" altLang="zh-CN" b="1" dirty="0">
                <a:solidFill>
                  <a:schemeClr val="tx1"/>
                </a:solidFill>
                <a:latin typeface="华文新魏" pitchFamily="2" charset="-122"/>
                <a:ea typeface="华文新魏" pitchFamily="2" charset="-122"/>
              </a:rPr>
              <a:t>1949</a:t>
            </a:r>
            <a:r>
              <a:rPr kumimoji="1" lang="zh-CN" altLang="en-US" b="1" dirty="0">
                <a:solidFill>
                  <a:schemeClr val="tx1"/>
                </a:solidFill>
                <a:latin typeface="华文新魏" pitchFamily="2" charset="-122"/>
                <a:ea typeface="华文新魏" pitchFamily="2" charset="-122"/>
              </a:rPr>
              <a:t>年</a:t>
            </a:r>
            <a:r>
              <a:rPr kumimoji="1" lang="en-US" altLang="zh-CN" b="1" dirty="0">
                <a:solidFill>
                  <a:schemeClr val="tx1"/>
                </a:solidFill>
                <a:latin typeface="华文新魏" pitchFamily="2" charset="-122"/>
                <a:ea typeface="华文新魏" pitchFamily="2" charset="-122"/>
              </a:rPr>
              <a:t>12</a:t>
            </a:r>
            <a:r>
              <a:rPr kumimoji="1" lang="zh-CN" altLang="en-US" b="1" dirty="0" smtClean="0">
                <a:solidFill>
                  <a:schemeClr val="tx1"/>
                </a:solidFill>
                <a:latin typeface="华文新魏" pitchFamily="2" charset="-122"/>
                <a:ea typeface="华文新魏" pitchFamily="2" charset="-122"/>
              </a:rPr>
              <a:t>月</a:t>
            </a:r>
            <a:r>
              <a:rPr kumimoji="1" lang="en-US" altLang="zh-CN" b="1" dirty="0" smtClean="0">
                <a:solidFill>
                  <a:schemeClr val="tx1"/>
                </a:solidFill>
                <a:latin typeface="华文新魏" pitchFamily="2" charset="-122"/>
                <a:ea typeface="华文新魏" pitchFamily="2" charset="-122"/>
              </a:rPr>
              <a:t>10</a:t>
            </a:r>
            <a:r>
              <a:rPr kumimoji="1" lang="zh-CN" altLang="en-US" b="1" dirty="0" smtClean="0">
                <a:solidFill>
                  <a:schemeClr val="tx1"/>
                </a:solidFill>
                <a:latin typeface="华文新魏" pitchFamily="2" charset="-122"/>
                <a:ea typeface="华文新魏" pitchFamily="2" charset="-122"/>
              </a:rPr>
              <a:t>日</a:t>
            </a:r>
            <a:r>
              <a:rPr kumimoji="1" lang="zh-CN" altLang="en-US" b="1" dirty="0" smtClean="0">
                <a:latin typeface="华文新魏" pitchFamily="2" charset="-122"/>
                <a:ea typeface="华文新魏" pitchFamily="2" charset="-122"/>
              </a:rPr>
              <a:t>，蒋介石</a:t>
            </a:r>
            <a:r>
              <a:rPr kumimoji="1" lang="en-US" altLang="zh-CN" b="1" dirty="0" err="1" smtClean="0">
                <a:latin typeface="华文新魏" pitchFamily="2" charset="-122"/>
                <a:ea typeface="华文新魏" pitchFamily="2" charset="-122"/>
              </a:rPr>
              <a:t>从成都</a:t>
            </a:r>
            <a:r>
              <a:rPr kumimoji="1" lang="zh-CN" altLang="en-US" b="1" dirty="0" smtClean="0">
                <a:latin typeface="华文新魏" pitchFamily="2" charset="-122"/>
                <a:ea typeface="华文新魏" pitchFamily="2" charset="-122"/>
              </a:rPr>
              <a:t>逃往</a:t>
            </a:r>
            <a:r>
              <a:rPr kumimoji="1" lang="zh-CN" altLang="en-US" b="1" dirty="0">
                <a:latin typeface="华文新魏" pitchFamily="2" charset="-122"/>
                <a:ea typeface="华文新魏" pitchFamily="2" charset="-122"/>
              </a:rPr>
              <a:t>台湾</a:t>
            </a:r>
            <a:r>
              <a:rPr kumimoji="1" lang="zh-CN" altLang="en-US" b="1" dirty="0" smtClean="0">
                <a:latin typeface="华文新魏" pitchFamily="2" charset="-122"/>
                <a:ea typeface="华文新魏" pitchFamily="2" charset="-122"/>
              </a:rPr>
              <a:t>。</a:t>
            </a:r>
            <a:endParaRPr kumimoji="1" lang="en-US" altLang="zh-CN" b="1" dirty="0" smtClean="0">
              <a:latin typeface="华文新魏" pitchFamily="2" charset="-122"/>
              <a:ea typeface="华文新魏" pitchFamily="2" charset="-122"/>
            </a:endParaRPr>
          </a:p>
          <a:p>
            <a:pPr eaLnBrk="0" hangingPunct="0"/>
            <a:r>
              <a:rPr kumimoji="1" lang="zh-CN" altLang="en-US" b="1" dirty="0" smtClean="0">
                <a:latin typeface="华文新魏" pitchFamily="2" charset="-122"/>
                <a:ea typeface="华文新魏" pitchFamily="2" charset="-122"/>
              </a:rPr>
              <a:t> </a:t>
            </a:r>
            <a:endParaRPr kumimoji="1" lang="zh-CN" altLang="en-US" b="1" dirty="0">
              <a:latin typeface="华文新魏" pitchFamily="2" charset="-122"/>
              <a:ea typeface="华文新魏" pitchFamily="2" charset="-122"/>
            </a:endParaRPr>
          </a:p>
        </p:txBody>
      </p:sp>
      <p:sp>
        <p:nvSpPr>
          <p:cNvPr id="6" name="矩形 5"/>
          <p:cNvSpPr/>
          <p:nvPr/>
        </p:nvSpPr>
        <p:spPr>
          <a:xfrm>
            <a:off x="323528" y="188640"/>
            <a:ext cx="4392488" cy="1477328"/>
          </a:xfrm>
          <a:prstGeom prst="rect">
            <a:avLst/>
          </a:prstGeom>
        </p:spPr>
        <p:txBody>
          <a:bodyPr wrap="square">
            <a:spAutoFit/>
          </a:bodyPr>
          <a:lstStyle/>
          <a:p>
            <a:pPr algn="ctr"/>
            <a:r>
              <a:rPr kumimoji="1" lang="en-US" altLang="zh-CN" sz="2400" b="1" dirty="0" smtClean="0">
                <a:latin typeface="华文新魏" pitchFamily="2" charset="-122"/>
                <a:ea typeface="华文新魏" pitchFamily="2" charset="-122"/>
              </a:rPr>
              <a:t>《</a:t>
            </a:r>
            <a:r>
              <a:rPr kumimoji="1" lang="zh-CN" altLang="en-US" sz="2400" b="1" dirty="0" smtClean="0">
                <a:latin typeface="华文新魏" pitchFamily="2" charset="-122"/>
                <a:ea typeface="华文新魏" pitchFamily="2" charset="-122"/>
              </a:rPr>
              <a:t>七律</a:t>
            </a:r>
            <a:r>
              <a:rPr kumimoji="1" lang="en-US" altLang="zh-CN" sz="2400" b="1" dirty="0" smtClean="0">
                <a:latin typeface="华文新魏" pitchFamily="2" charset="-122"/>
                <a:ea typeface="华文新魏" pitchFamily="2" charset="-122"/>
              </a:rPr>
              <a:t>·</a:t>
            </a:r>
            <a:r>
              <a:rPr kumimoji="1" lang="zh-CN" altLang="en-US" sz="2400" b="1" dirty="0" smtClean="0">
                <a:latin typeface="华文新魏" pitchFamily="2" charset="-122"/>
                <a:ea typeface="华文新魏" pitchFamily="2" charset="-122"/>
              </a:rPr>
              <a:t>人民解放军占领南京</a:t>
            </a:r>
            <a:r>
              <a:rPr kumimoji="1" lang="en-US" altLang="zh-CN" sz="2400" b="1" dirty="0" smtClean="0">
                <a:latin typeface="华文新魏" pitchFamily="2" charset="-122"/>
                <a:ea typeface="华文新魏" pitchFamily="2" charset="-122"/>
              </a:rPr>
              <a:t>》</a:t>
            </a:r>
          </a:p>
          <a:p>
            <a:pPr algn="ctr"/>
            <a:endParaRPr kumimoji="1" lang="en-US" altLang="zh-CN" sz="2400" b="1" dirty="0" smtClean="0">
              <a:latin typeface="华文新魏" pitchFamily="2" charset="-122"/>
              <a:ea typeface="华文新魏" pitchFamily="2" charset="-122"/>
            </a:endParaRPr>
          </a:p>
          <a:p>
            <a:pPr algn="ctr"/>
            <a:r>
              <a:rPr kumimoji="1" lang="zh-CN" altLang="en-US" b="1" dirty="0" smtClean="0">
                <a:latin typeface="华文新魏" pitchFamily="2" charset="-122"/>
                <a:ea typeface="华文新魏" pitchFamily="2" charset="-122"/>
              </a:rPr>
              <a:t>毛泽东诗（</a:t>
            </a:r>
            <a:r>
              <a:rPr kumimoji="1" lang="en-US" altLang="zh-CN" b="1" dirty="0" smtClean="0">
                <a:latin typeface="华文新魏" pitchFamily="2" charset="-122"/>
                <a:ea typeface="华文新魏" pitchFamily="2" charset="-122"/>
              </a:rPr>
              <a:t>1949</a:t>
            </a:r>
            <a:r>
              <a:rPr kumimoji="1" lang="zh-CN" altLang="en-US" b="1" dirty="0" smtClean="0">
                <a:latin typeface="华文新魏" pitchFamily="2" charset="-122"/>
                <a:ea typeface="华文新魏" pitchFamily="2" charset="-122"/>
              </a:rPr>
              <a:t>年</a:t>
            </a:r>
            <a:r>
              <a:rPr kumimoji="1" lang="en-US" altLang="zh-CN" b="1" dirty="0" smtClean="0">
                <a:latin typeface="华文新魏" pitchFamily="2" charset="-122"/>
                <a:ea typeface="华文新魏" pitchFamily="2" charset="-122"/>
              </a:rPr>
              <a:t>4</a:t>
            </a:r>
            <a:r>
              <a:rPr kumimoji="1" lang="zh-CN" altLang="en-US" b="1" dirty="0" smtClean="0">
                <a:latin typeface="华文新魏" pitchFamily="2" charset="-122"/>
                <a:ea typeface="华文新魏" pitchFamily="2" charset="-122"/>
              </a:rPr>
              <a:t>月） </a:t>
            </a:r>
          </a:p>
          <a:p>
            <a:endParaRPr kumimoji="1" lang="zh-CN" altLang="en-US" sz="2400" b="1" dirty="0">
              <a:latin typeface="华文新魏" pitchFamily="2" charset="-122"/>
              <a:ea typeface="华文新魏" pitchFamily="2" charset="-122"/>
            </a:endParaRPr>
          </a:p>
        </p:txBody>
      </p:sp>
      <p:grpSp>
        <p:nvGrpSpPr>
          <p:cNvPr id="8" name="组合 7"/>
          <p:cNvGrpSpPr/>
          <p:nvPr/>
        </p:nvGrpSpPr>
        <p:grpSpPr>
          <a:xfrm>
            <a:off x="4860032" y="1196752"/>
            <a:ext cx="3960440" cy="3053953"/>
            <a:chOff x="4860032" y="1196752"/>
            <a:chExt cx="3960440" cy="3053953"/>
          </a:xfrm>
        </p:grpSpPr>
        <p:pic>
          <p:nvPicPr>
            <p:cNvPr id="190466" name="Picture 2" descr="原文配图：如果台湾守不住，蒋介石准备逃往哪里？"/>
            <p:cNvPicPr>
              <a:picLocks noChangeAspect="1" noChangeArrowheads="1"/>
            </p:cNvPicPr>
            <p:nvPr/>
          </p:nvPicPr>
          <p:blipFill>
            <a:blip r:embed="rId2" cstate="print"/>
            <a:srcRect/>
            <a:stretch>
              <a:fillRect/>
            </a:stretch>
          </p:blipFill>
          <p:spPr bwMode="auto">
            <a:xfrm>
              <a:off x="4860032" y="1196752"/>
              <a:ext cx="3960440" cy="2596902"/>
            </a:xfrm>
            <a:prstGeom prst="rect">
              <a:avLst/>
            </a:prstGeom>
            <a:noFill/>
          </p:spPr>
        </p:pic>
        <p:sp>
          <p:nvSpPr>
            <p:cNvPr id="7" name="矩形 6"/>
            <p:cNvSpPr/>
            <p:nvPr/>
          </p:nvSpPr>
          <p:spPr>
            <a:xfrm>
              <a:off x="5148064" y="3789040"/>
              <a:ext cx="3335711" cy="461665"/>
            </a:xfrm>
            <a:prstGeom prst="rect">
              <a:avLst/>
            </a:prstGeom>
          </p:spPr>
          <p:txBody>
            <a:bodyPr wrap="square">
              <a:spAutoFit/>
            </a:bodyPr>
            <a:lstStyle/>
            <a:p>
              <a:r>
                <a:rPr kumimoji="1" lang="en-US" altLang="zh-CN" sz="1200" b="1" dirty="0" smtClean="0">
                  <a:latin typeface="华文新魏" pitchFamily="2" charset="-122"/>
                  <a:ea typeface="华文新魏" pitchFamily="2" charset="-122"/>
                </a:rPr>
                <a:t>1937</a:t>
              </a:r>
              <a:r>
                <a:rPr kumimoji="1" lang="zh-CN" altLang="en-US" sz="1200" b="1" dirty="0" smtClean="0">
                  <a:latin typeface="华文新魏" pitchFamily="2" charset="-122"/>
                  <a:ea typeface="华文新魏" pitchFamily="2" charset="-122"/>
                </a:rPr>
                <a:t>年</a:t>
              </a:r>
              <a:r>
                <a:rPr kumimoji="1" lang="en-US" altLang="zh-CN" sz="1200" b="1" dirty="0" smtClean="0">
                  <a:latin typeface="华文新魏" pitchFamily="2" charset="-122"/>
                  <a:ea typeface="华文新魏" pitchFamily="2" charset="-122"/>
                </a:rPr>
                <a:t>2</a:t>
              </a:r>
              <a:r>
                <a:rPr kumimoji="1" lang="zh-CN" altLang="en-US" sz="1200" b="1" dirty="0" smtClean="0">
                  <a:latin typeface="华文新魏" pitchFamily="2" charset="-122"/>
                  <a:ea typeface="华文新魏" pitchFamily="2" charset="-122"/>
                </a:rPr>
                <a:t>月国民党军一级上将朱培德在南京病逝，蒋介石前往吊唁。</a:t>
              </a:r>
              <a:endParaRPr lang="zh-CN" altLang="en-US" sz="1200" dirty="0"/>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0" presetClass="entr" presetSubtype="0" fill="hold" grpId="0" nodeType="withEffect">
                                  <p:stCondLst>
                                    <p:cond delay="0"/>
                                  </p:stCondLst>
                                  <p:iterate type="lt">
                                    <p:tmPct val="10000"/>
                                  </p:iterate>
                                  <p:childTnLst>
                                    <p:set>
                                      <p:cBhvr>
                                        <p:cTn id="6" dur="1" fill="hold">
                                          <p:stCondLst>
                                            <p:cond delay="0"/>
                                          </p:stCondLst>
                                        </p:cTn>
                                        <p:tgtEl>
                                          <p:spTgt spid="676866"/>
                                        </p:tgtEl>
                                        <p:attrNameLst>
                                          <p:attrName>style.visibility</p:attrName>
                                        </p:attrNameLst>
                                      </p:cBhvr>
                                      <p:to>
                                        <p:strVal val="visible"/>
                                      </p:to>
                                    </p:set>
                                    <p:animEffect transition="in" filter="fade">
                                      <p:cBhvr>
                                        <p:cTn id="7" dur="500"/>
                                        <p:tgtEl>
                                          <p:spTgt spid="676866"/>
                                        </p:tgtEl>
                                      </p:cBhvr>
                                    </p:animEffect>
                                    <p:anim calcmode="lin" valueType="num">
                                      <p:cBhvr>
                                        <p:cTn id="8" dur="500" fill="hold"/>
                                        <p:tgtEl>
                                          <p:spTgt spid="676866"/>
                                        </p:tgtEl>
                                        <p:attrNameLst>
                                          <p:attrName>ppt_x</p:attrName>
                                        </p:attrNameLst>
                                      </p:cBhvr>
                                      <p:tavLst>
                                        <p:tav tm="0">
                                          <p:val>
                                            <p:strVal val="#ppt_x-.1"/>
                                          </p:val>
                                        </p:tav>
                                        <p:tav tm="100000">
                                          <p:val>
                                            <p:strVal val="#ppt_x"/>
                                          </p:val>
                                        </p:tav>
                                      </p:tavLst>
                                    </p:anim>
                                    <p:anim calcmode="lin" valueType="num">
                                      <p:cBhvr>
                                        <p:cTn id="9" dur="500" fill="hold"/>
                                        <p:tgtEl>
                                          <p:spTgt spid="676866"/>
                                        </p:tgtEl>
                                        <p:attrNameLst>
                                          <p:attrName>ppt_y</p:attrName>
                                        </p:attrNameLst>
                                      </p:cBhvr>
                                      <p:tavLst>
                                        <p:tav tm="0">
                                          <p:val>
                                            <p:strVal val="#ppt_y"/>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2" presetClass="entr" presetSubtype="8"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slide(fromLeft)">
                                      <p:cBhvr>
                                        <p:cTn id="1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6866" grpId="0"/>
      <p:bldP spid="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3011" name="Rectangle 3"/>
          <p:cNvSpPr>
            <a:spLocks noGrp="1" noChangeArrowheads="1"/>
          </p:cNvSpPr>
          <p:nvPr>
            <p:ph type="title"/>
          </p:nvPr>
        </p:nvSpPr>
        <p:spPr>
          <a:xfrm>
            <a:off x="251520" y="188640"/>
            <a:ext cx="7571184" cy="919162"/>
          </a:xfrm>
          <a:noFill/>
          <a:ln/>
        </p:spPr>
        <p:txBody>
          <a:bodyPr>
            <a:normAutofit/>
          </a:bodyPr>
          <a:lstStyle/>
          <a:p>
            <a:r>
              <a:rPr lang="zh-CN" altLang="en-US" sz="4000" b="1" dirty="0">
                <a:solidFill>
                  <a:schemeClr val="tx1"/>
                </a:solidFill>
                <a:effectLst/>
                <a:latin typeface="华文新魏" pitchFamily="2" charset="-122"/>
                <a:ea typeface="华文新魏" pitchFamily="2" charset="-122"/>
              </a:rPr>
              <a:t>材料：</a:t>
            </a:r>
          </a:p>
        </p:txBody>
      </p:sp>
      <p:sp>
        <p:nvSpPr>
          <p:cNvPr id="683010" name="Rectangle 2"/>
          <p:cNvSpPr>
            <a:spLocks noGrp="1" noChangeArrowheads="1"/>
          </p:cNvSpPr>
          <p:nvPr>
            <p:ph sz="quarter" idx="1"/>
          </p:nvPr>
        </p:nvSpPr>
        <p:spPr>
          <a:xfrm>
            <a:off x="467544" y="1484313"/>
            <a:ext cx="8230368" cy="4032250"/>
          </a:xfrm>
          <a:solidFill>
            <a:schemeClr val="bg1"/>
          </a:solidFill>
        </p:spPr>
        <p:txBody>
          <a:bodyPr/>
          <a:lstStyle/>
          <a:p>
            <a:pPr>
              <a:lnSpc>
                <a:spcPct val="90000"/>
              </a:lnSpc>
            </a:pPr>
            <a:r>
              <a:rPr lang="en-US" altLang="zh-CN" sz="2400" b="1" dirty="0">
                <a:latin typeface="Arial"/>
                <a:ea typeface="华文新魏" pitchFamily="2" charset="-122"/>
              </a:rPr>
              <a:t>“</a:t>
            </a:r>
            <a:r>
              <a:rPr lang="zh-CN" altLang="en-US" sz="2400" b="1" dirty="0">
                <a:latin typeface="华文新魏" pitchFamily="2" charset="-122"/>
                <a:ea typeface="华文新魏" pitchFamily="2" charset="-122"/>
              </a:rPr>
              <a:t>中共今日已统制华北十省大部分地区，内蒙东部、东九省南部、华南五省之陬隅（</a:t>
            </a:r>
            <a:r>
              <a:rPr lang="en-US" altLang="zh-CN" sz="2400" b="1" dirty="0" err="1">
                <a:latin typeface="华文新魏" pitchFamily="2" charset="-122"/>
                <a:ea typeface="华文新魏" pitchFamily="2" charset="-122"/>
              </a:rPr>
              <a:t>zou</a:t>
            </a:r>
            <a:r>
              <a:rPr lang="en-US" altLang="zh-CN" sz="2400" b="1" dirty="0">
                <a:latin typeface="华文新魏" pitchFamily="2" charset="-122"/>
                <a:ea typeface="华文新魏" pitchFamily="2" charset="-122"/>
              </a:rPr>
              <a:t> </a:t>
            </a:r>
            <a:r>
              <a:rPr lang="en-US" altLang="zh-CN" sz="2400" b="1" dirty="0" err="1">
                <a:latin typeface="华文新魏" pitchFamily="2" charset="-122"/>
                <a:ea typeface="华文新魏" pitchFamily="2" charset="-122"/>
              </a:rPr>
              <a:t>yu</a:t>
            </a:r>
            <a:r>
              <a:rPr lang="zh-CN" altLang="en-US" sz="2400" b="1" dirty="0">
                <a:latin typeface="华文新魏" pitchFamily="2" charset="-122"/>
                <a:ea typeface="华文新魏" pitchFamily="2" charset="-122"/>
              </a:rPr>
              <a:t>靠边沿的地方），长达</a:t>
            </a:r>
            <a:r>
              <a:rPr lang="en-US" altLang="zh-CN" sz="2400" b="1" dirty="0">
                <a:latin typeface="华文新魏" pitchFamily="2" charset="-122"/>
                <a:ea typeface="华文新魏" pitchFamily="2" charset="-122"/>
              </a:rPr>
              <a:t>6400</a:t>
            </a:r>
            <a:r>
              <a:rPr lang="zh-CN" altLang="en-US" sz="2400" b="1" dirty="0">
                <a:latin typeface="华文新魏" pitchFamily="2" charset="-122"/>
                <a:ea typeface="华文新魏" pitchFamily="2" charset="-122"/>
              </a:rPr>
              <a:t>千米，海岸线之</a:t>
            </a:r>
            <a:r>
              <a:rPr lang="en-US" altLang="zh-CN" sz="2400" b="1" dirty="0">
                <a:latin typeface="华文新魏" pitchFamily="2" charset="-122"/>
                <a:ea typeface="华文新魏" pitchFamily="2" charset="-122"/>
              </a:rPr>
              <a:t>3200</a:t>
            </a:r>
            <a:r>
              <a:rPr lang="zh-CN" altLang="en-US" sz="2400" b="1" dirty="0">
                <a:latin typeface="华文新魏" pitchFamily="2" charset="-122"/>
                <a:ea typeface="华文新魏" pitchFamily="2" charset="-122"/>
              </a:rPr>
              <a:t>千米，重要港口六，山脉七，丰腴平原四。</a:t>
            </a:r>
            <a:r>
              <a:rPr lang="zh-CN" altLang="en-US" sz="2400" b="1" dirty="0">
                <a:latin typeface="Arial"/>
                <a:ea typeface="华文新魏" pitchFamily="2" charset="-122"/>
              </a:rPr>
              <a:t>”</a:t>
            </a:r>
            <a:r>
              <a:rPr lang="zh-CN" altLang="en-US" sz="2400" b="1" dirty="0">
                <a:latin typeface="华文新魏" pitchFamily="2" charset="-122"/>
                <a:ea typeface="华文新魏" pitchFamily="2" charset="-122"/>
              </a:rPr>
              <a:t> </a:t>
            </a:r>
          </a:p>
          <a:p>
            <a:pPr lvl="1">
              <a:lnSpc>
                <a:spcPct val="90000"/>
              </a:lnSpc>
            </a:pPr>
            <a:r>
              <a:rPr lang="zh-CN" altLang="en-US" sz="2400" b="1" dirty="0">
                <a:latin typeface="华文新魏" pitchFamily="2" charset="-122"/>
                <a:ea typeface="华文新魏" pitchFamily="2" charset="-122"/>
              </a:rPr>
              <a:t>                      </a:t>
            </a:r>
            <a:r>
              <a:rPr lang="zh-CN" altLang="en-US" sz="2400" b="1" dirty="0" smtClean="0">
                <a:latin typeface="华文新魏" pitchFamily="2" charset="-122"/>
                <a:ea typeface="华文新魏" pitchFamily="2" charset="-122"/>
              </a:rPr>
              <a:t>                      </a:t>
            </a:r>
            <a:r>
              <a:rPr lang="en-US" altLang="zh-CN" sz="2400" b="1" dirty="0" smtClean="0">
                <a:latin typeface="华文新魏" pitchFamily="2" charset="-122"/>
                <a:ea typeface="华文新魏" pitchFamily="2" charset="-122"/>
              </a:rPr>
              <a:t>----</a:t>
            </a:r>
            <a:r>
              <a:rPr lang="zh-CN" altLang="en-US" sz="2400" b="1" dirty="0" smtClean="0">
                <a:latin typeface="华文新魏" pitchFamily="2" charset="-122"/>
                <a:ea typeface="华文新魏" pitchFamily="2" charset="-122"/>
              </a:rPr>
              <a:t>合众社</a:t>
            </a:r>
            <a:r>
              <a:rPr lang="zh-CN" altLang="en-US" sz="2400" b="1" dirty="0">
                <a:latin typeface="华文新魏" pitchFamily="2" charset="-122"/>
                <a:ea typeface="华文新魏" pitchFamily="2" charset="-122"/>
              </a:rPr>
              <a:t>记者</a:t>
            </a:r>
          </a:p>
          <a:p>
            <a:pPr>
              <a:lnSpc>
                <a:spcPct val="90000"/>
              </a:lnSpc>
            </a:pPr>
            <a:r>
              <a:rPr lang="zh-CN" altLang="en-US" sz="2400" b="1" dirty="0">
                <a:latin typeface="Arial"/>
                <a:ea typeface="华文新魏" pitchFamily="2" charset="-122"/>
              </a:rPr>
              <a:t>“</a:t>
            </a:r>
            <a:r>
              <a:rPr lang="zh-CN" altLang="en-US" sz="2400" b="1" dirty="0">
                <a:latin typeface="华文新魏" pitchFamily="2" charset="-122"/>
                <a:ea typeface="华文新魏" pitchFamily="2" charset="-122"/>
              </a:rPr>
              <a:t>可邀中共领袖毛泽东来重庆举行和平谈判，共商国是，如毛泽东来，则谈；若毛泽东不来，则是无视和平、失理之举。若谈得成，可迫使中共交出军队，若谈不成，则共产党是破坏和平。无论谈与不谈，我党均能争取时间，加紧部署，择机讨伐！</a:t>
            </a:r>
            <a:r>
              <a:rPr lang="zh-CN" altLang="en-US" sz="2400" b="1" dirty="0">
                <a:latin typeface="Arial"/>
                <a:ea typeface="华文新魏" pitchFamily="2" charset="-122"/>
              </a:rPr>
              <a:t>”</a:t>
            </a:r>
            <a:endParaRPr lang="zh-CN" altLang="en-US" sz="2400" b="1" dirty="0">
              <a:latin typeface="华文新魏" pitchFamily="2" charset="-122"/>
              <a:ea typeface="华文新魏" pitchFamily="2" charset="-122"/>
            </a:endParaRPr>
          </a:p>
          <a:p>
            <a:pPr>
              <a:lnSpc>
                <a:spcPct val="90000"/>
              </a:lnSpc>
              <a:buFont typeface="Wingdings" pitchFamily="2" charset="2"/>
              <a:buNone/>
            </a:pPr>
            <a:r>
              <a:rPr lang="zh-CN" altLang="en-US" sz="2400" b="1" dirty="0">
                <a:latin typeface="华文新魏" pitchFamily="2" charset="-122"/>
                <a:ea typeface="华文新魏" pitchFamily="2" charset="-122"/>
              </a:rPr>
              <a:t>                            </a:t>
            </a:r>
            <a:r>
              <a:rPr lang="zh-CN" altLang="en-US" sz="2400" b="1" dirty="0" smtClean="0">
                <a:latin typeface="华文新魏" pitchFamily="2" charset="-122"/>
                <a:ea typeface="华文新魏" pitchFamily="2" charset="-122"/>
              </a:rPr>
              <a:t>                        </a:t>
            </a:r>
            <a:r>
              <a:rPr lang="en-US" altLang="zh-CN" sz="2400" b="1" dirty="0" smtClean="0">
                <a:latin typeface="华文新魏" pitchFamily="2" charset="-122"/>
                <a:ea typeface="华文新魏" pitchFamily="2" charset="-122"/>
              </a:rPr>
              <a:t>----</a:t>
            </a:r>
            <a:r>
              <a:rPr lang="zh-CN" altLang="en-US" sz="2400" b="1" dirty="0" smtClean="0">
                <a:latin typeface="华文新魏" pitchFamily="2" charset="-122"/>
                <a:ea typeface="华文新魏" pitchFamily="2" charset="-122"/>
              </a:rPr>
              <a:t>吴</a:t>
            </a:r>
            <a:r>
              <a:rPr lang="zh-CN" altLang="en-US" sz="2400" b="1" dirty="0">
                <a:latin typeface="华文新魏" pitchFamily="2" charset="-122"/>
                <a:ea typeface="华文新魏" pitchFamily="2" charset="-122"/>
              </a:rPr>
              <a:t>鼎昌</a:t>
            </a:r>
            <a:endParaRPr lang="zh-CN" altLang="en-US" sz="2600" dirty="0"/>
          </a:p>
        </p:txBody>
      </p:sp>
    </p:spTree>
  </p:cSld>
  <p:clrMapOvr>
    <a:masterClrMapping/>
  </p:clrMapOvr>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0914" name="Rectangle 2"/>
          <p:cNvSpPr>
            <a:spLocks noGrp="1" noChangeArrowheads="1"/>
          </p:cNvSpPr>
          <p:nvPr>
            <p:ph sz="quarter" idx="1"/>
          </p:nvPr>
        </p:nvSpPr>
        <p:spPr>
          <a:xfrm>
            <a:off x="323850" y="765175"/>
            <a:ext cx="6718300" cy="5400675"/>
          </a:xfrm>
        </p:spPr>
        <p:txBody>
          <a:bodyPr>
            <a:normAutofit lnSpcReduction="10000"/>
          </a:bodyPr>
          <a:lstStyle/>
          <a:p>
            <a:pPr algn="ctr">
              <a:lnSpc>
                <a:spcPct val="80000"/>
              </a:lnSpc>
              <a:buFont typeface="Wingdings" pitchFamily="2" charset="2"/>
              <a:buNone/>
            </a:pPr>
            <a:r>
              <a:rPr lang="zh-CN" altLang="en-US" sz="2100" b="1" dirty="0">
                <a:latin typeface="宋体" charset="-122"/>
              </a:rPr>
              <a:t>全国主要城市解放日期表</a:t>
            </a:r>
            <a:endParaRPr lang="zh-CN" altLang="en-US" sz="2100" dirty="0">
              <a:latin typeface="宋体" charset="-122"/>
            </a:endParaRPr>
          </a:p>
          <a:p>
            <a:pPr>
              <a:lnSpc>
                <a:spcPct val="80000"/>
              </a:lnSpc>
              <a:buFont typeface="Wingdings" pitchFamily="2" charset="2"/>
              <a:buNone/>
            </a:pPr>
            <a:r>
              <a:rPr lang="zh-CN" altLang="en-US" sz="2100" dirty="0">
                <a:latin typeface="宋体" charset="-122"/>
              </a:rPr>
              <a:t>   </a:t>
            </a:r>
            <a:r>
              <a:rPr lang="zh-CN" altLang="en-US" sz="1800" b="1" dirty="0">
                <a:latin typeface="宋体" charset="-122"/>
              </a:rPr>
              <a:t>哈尔滨 </a:t>
            </a:r>
            <a:r>
              <a:rPr lang="en-US" altLang="zh-CN" sz="1800" b="1" dirty="0">
                <a:latin typeface="宋体" charset="-122"/>
              </a:rPr>
              <a:t>1946.4.28</a:t>
            </a:r>
            <a:r>
              <a:rPr lang="zh-CN" altLang="en-US" sz="1800" b="1" dirty="0">
                <a:latin typeface="宋体" charset="-122"/>
              </a:rPr>
              <a:t>　　　 石家庄　 </a:t>
            </a:r>
            <a:r>
              <a:rPr lang="en-US" altLang="zh-CN" sz="1800" b="1" dirty="0">
                <a:latin typeface="宋体" charset="-122"/>
              </a:rPr>
              <a:t>1947.11.12</a:t>
            </a:r>
          </a:p>
          <a:p>
            <a:pPr>
              <a:lnSpc>
                <a:spcPct val="80000"/>
              </a:lnSpc>
              <a:buFont typeface="Wingdings" pitchFamily="2" charset="2"/>
              <a:buNone/>
            </a:pPr>
            <a:r>
              <a:rPr lang="en-US" altLang="zh-CN" sz="1800" b="1" dirty="0">
                <a:latin typeface="宋体" charset="-122"/>
              </a:rPr>
              <a:t>   </a:t>
            </a:r>
            <a:r>
              <a:rPr lang="zh-CN" altLang="en-US" sz="1800" b="1" dirty="0">
                <a:latin typeface="宋体" charset="-122"/>
              </a:rPr>
              <a:t>济　南 </a:t>
            </a:r>
            <a:r>
              <a:rPr lang="en-US" altLang="zh-CN" sz="1800" b="1" dirty="0">
                <a:latin typeface="宋体" charset="-122"/>
              </a:rPr>
              <a:t>1948.9.24</a:t>
            </a:r>
            <a:r>
              <a:rPr lang="zh-CN" altLang="en-US" sz="1800" b="1" dirty="0">
                <a:latin typeface="宋体" charset="-122"/>
              </a:rPr>
              <a:t>　　　 福　州　 </a:t>
            </a:r>
            <a:r>
              <a:rPr lang="en-US" altLang="zh-CN" sz="1800" b="1" dirty="0">
                <a:latin typeface="宋体" charset="-122"/>
              </a:rPr>
              <a:t>1949.8.17</a:t>
            </a:r>
          </a:p>
          <a:p>
            <a:pPr>
              <a:lnSpc>
                <a:spcPct val="80000"/>
              </a:lnSpc>
              <a:buFont typeface="Wingdings" pitchFamily="2" charset="2"/>
              <a:buNone/>
            </a:pPr>
            <a:r>
              <a:rPr lang="en-US" altLang="zh-CN" sz="1800" b="1" dirty="0">
                <a:latin typeface="宋体" charset="-122"/>
              </a:rPr>
              <a:t>   </a:t>
            </a:r>
            <a:r>
              <a:rPr lang="zh-CN" altLang="en-US" sz="1800" b="1" dirty="0">
                <a:latin typeface="宋体" charset="-122"/>
              </a:rPr>
              <a:t>长　春 </a:t>
            </a:r>
            <a:r>
              <a:rPr lang="en-US" altLang="zh-CN" sz="1800" b="1" dirty="0">
                <a:latin typeface="宋体" charset="-122"/>
              </a:rPr>
              <a:t>1948.10.19</a:t>
            </a:r>
            <a:r>
              <a:rPr lang="zh-CN" altLang="en-US" sz="1800" b="1" dirty="0">
                <a:latin typeface="宋体" charset="-122"/>
              </a:rPr>
              <a:t>　　  兰  州　 </a:t>
            </a:r>
            <a:r>
              <a:rPr lang="en-US" altLang="zh-CN" sz="1800" b="1" dirty="0">
                <a:latin typeface="宋体" charset="-122"/>
              </a:rPr>
              <a:t>1949.8.26</a:t>
            </a:r>
          </a:p>
          <a:p>
            <a:pPr>
              <a:lnSpc>
                <a:spcPct val="80000"/>
              </a:lnSpc>
              <a:buFont typeface="Wingdings" pitchFamily="2" charset="2"/>
              <a:buNone/>
            </a:pPr>
            <a:r>
              <a:rPr lang="en-US" altLang="zh-CN" sz="1800" b="1" dirty="0">
                <a:latin typeface="宋体" charset="-122"/>
              </a:rPr>
              <a:t>   </a:t>
            </a:r>
            <a:r>
              <a:rPr lang="zh-CN" altLang="en-US" sz="1800" b="1" dirty="0">
                <a:latin typeface="宋体" charset="-122"/>
              </a:rPr>
              <a:t>郑  州 </a:t>
            </a:r>
            <a:r>
              <a:rPr lang="en-US" altLang="zh-CN" sz="1800" b="1" dirty="0">
                <a:latin typeface="宋体" charset="-122"/>
              </a:rPr>
              <a:t>1948.10.22    </a:t>
            </a:r>
            <a:r>
              <a:rPr lang="zh-CN" altLang="en-US" sz="1800" b="1" dirty="0">
                <a:latin typeface="宋体" charset="-122"/>
              </a:rPr>
              <a:t>西  宁   </a:t>
            </a:r>
            <a:r>
              <a:rPr lang="en-US" altLang="zh-CN" sz="1800" b="1" dirty="0">
                <a:latin typeface="宋体" charset="-122"/>
              </a:rPr>
              <a:t>1949.9.5</a:t>
            </a:r>
          </a:p>
          <a:p>
            <a:pPr>
              <a:lnSpc>
                <a:spcPct val="80000"/>
              </a:lnSpc>
              <a:buFont typeface="Wingdings" pitchFamily="2" charset="2"/>
              <a:buNone/>
            </a:pPr>
            <a:r>
              <a:rPr lang="en-US" altLang="zh-CN" sz="1800" b="1" dirty="0">
                <a:latin typeface="宋体" charset="-122"/>
              </a:rPr>
              <a:t>   </a:t>
            </a:r>
            <a:r>
              <a:rPr lang="zh-CN" altLang="en-US" sz="1800" b="1" dirty="0">
                <a:latin typeface="宋体" charset="-122"/>
              </a:rPr>
              <a:t>沈  阳 </a:t>
            </a:r>
            <a:r>
              <a:rPr lang="en-US" altLang="zh-CN" sz="1800" b="1" dirty="0">
                <a:latin typeface="宋体" charset="-122"/>
              </a:rPr>
              <a:t>1948.11.2     </a:t>
            </a:r>
            <a:r>
              <a:rPr lang="zh-CN" altLang="en-US" sz="1800" b="1" dirty="0">
                <a:latin typeface="宋体" charset="-122"/>
              </a:rPr>
              <a:t>呼和浩特 </a:t>
            </a:r>
            <a:r>
              <a:rPr lang="en-US" altLang="zh-CN" sz="1800" b="1" dirty="0">
                <a:latin typeface="宋体" charset="-122"/>
              </a:rPr>
              <a:t>1949.9.19(</a:t>
            </a:r>
            <a:r>
              <a:rPr lang="zh-CN" altLang="en-US" sz="1800" b="1" dirty="0">
                <a:latin typeface="宋体" charset="-122"/>
              </a:rPr>
              <a:t>和平解放</a:t>
            </a:r>
            <a:r>
              <a:rPr lang="en-US" altLang="zh-CN" sz="1800" b="1" dirty="0">
                <a:latin typeface="宋体" charset="-122"/>
              </a:rPr>
              <a:t>)        </a:t>
            </a:r>
          </a:p>
          <a:p>
            <a:pPr>
              <a:lnSpc>
                <a:spcPct val="80000"/>
              </a:lnSpc>
              <a:buFont typeface="Wingdings" pitchFamily="2" charset="2"/>
              <a:buNone/>
            </a:pPr>
            <a:r>
              <a:rPr lang="en-US" altLang="zh-CN" sz="1800" b="1" dirty="0">
                <a:latin typeface="宋体" charset="-122"/>
              </a:rPr>
              <a:t>   </a:t>
            </a:r>
            <a:r>
              <a:rPr lang="zh-CN" altLang="en-US" sz="1800" b="1" dirty="0">
                <a:latin typeface="宋体" charset="-122"/>
              </a:rPr>
              <a:t>保   定 </a:t>
            </a:r>
            <a:r>
              <a:rPr lang="en-US" altLang="zh-CN" sz="1800" b="1" dirty="0">
                <a:latin typeface="宋体" charset="-122"/>
              </a:rPr>
              <a:t>1948.11.22  </a:t>
            </a:r>
            <a:r>
              <a:rPr lang="zh-CN" altLang="en-US" sz="1800" b="1" dirty="0">
                <a:latin typeface="宋体" charset="-122"/>
              </a:rPr>
              <a:t>银  川   </a:t>
            </a:r>
            <a:r>
              <a:rPr lang="en-US" altLang="zh-CN" sz="1800" b="1" dirty="0">
                <a:latin typeface="宋体" charset="-122"/>
              </a:rPr>
              <a:t>1949.9.23</a:t>
            </a:r>
          </a:p>
          <a:p>
            <a:pPr>
              <a:lnSpc>
                <a:spcPct val="80000"/>
              </a:lnSpc>
              <a:buFont typeface="Wingdings" pitchFamily="2" charset="2"/>
              <a:buNone/>
            </a:pPr>
            <a:r>
              <a:rPr lang="en-US" altLang="zh-CN" sz="1800" b="1" dirty="0">
                <a:latin typeface="宋体" charset="-122"/>
              </a:rPr>
              <a:t>   </a:t>
            </a:r>
            <a:r>
              <a:rPr lang="zh-CN" altLang="en-US" sz="1800" b="1" dirty="0">
                <a:latin typeface="宋体" charset="-122"/>
              </a:rPr>
              <a:t>天  津 </a:t>
            </a:r>
            <a:r>
              <a:rPr lang="en-US" altLang="zh-CN" sz="1800" b="1" dirty="0">
                <a:latin typeface="宋体" charset="-122"/>
              </a:rPr>
              <a:t>1949.1.15       </a:t>
            </a:r>
            <a:r>
              <a:rPr lang="zh-CN" altLang="en-US" sz="1800" b="1" dirty="0">
                <a:latin typeface="宋体" charset="-122"/>
              </a:rPr>
              <a:t>乌鲁木齐 </a:t>
            </a:r>
            <a:r>
              <a:rPr lang="en-US" altLang="zh-CN" sz="1800" b="1" dirty="0">
                <a:latin typeface="宋体" charset="-122"/>
              </a:rPr>
              <a:t>1949.9.25(</a:t>
            </a:r>
            <a:r>
              <a:rPr lang="zh-CN" altLang="en-US" sz="1800" b="1" dirty="0">
                <a:latin typeface="宋体" charset="-122"/>
              </a:rPr>
              <a:t>和平解放</a:t>
            </a:r>
            <a:r>
              <a:rPr lang="en-US" altLang="zh-CN" sz="1800" b="1" dirty="0">
                <a:latin typeface="宋体" charset="-122"/>
              </a:rPr>
              <a:t>)   </a:t>
            </a:r>
          </a:p>
          <a:p>
            <a:pPr>
              <a:lnSpc>
                <a:spcPct val="80000"/>
              </a:lnSpc>
              <a:buFont typeface="Wingdings" pitchFamily="2" charset="2"/>
              <a:buNone/>
            </a:pPr>
            <a:r>
              <a:rPr lang="en-US" altLang="zh-CN" sz="1800" b="1" dirty="0">
                <a:latin typeface="宋体" charset="-122"/>
              </a:rPr>
              <a:t>   </a:t>
            </a:r>
            <a:r>
              <a:rPr lang="zh-CN" altLang="en-US" sz="1800" b="1" dirty="0">
                <a:latin typeface="宋体" charset="-122"/>
              </a:rPr>
              <a:t>合   肥 </a:t>
            </a:r>
            <a:r>
              <a:rPr lang="en-US" altLang="zh-CN" sz="1800" b="1" dirty="0">
                <a:latin typeface="宋体" charset="-122"/>
              </a:rPr>
              <a:t>1949.1.21       </a:t>
            </a:r>
            <a:r>
              <a:rPr lang="zh-CN" altLang="en-US" sz="1800" b="1" dirty="0">
                <a:latin typeface="宋体" charset="-122"/>
              </a:rPr>
              <a:t>广  州   </a:t>
            </a:r>
            <a:r>
              <a:rPr lang="en-US" altLang="zh-CN" sz="1800" b="1" dirty="0">
                <a:latin typeface="宋体" charset="-122"/>
              </a:rPr>
              <a:t>1949.10.14</a:t>
            </a:r>
          </a:p>
          <a:p>
            <a:pPr>
              <a:lnSpc>
                <a:spcPct val="80000"/>
              </a:lnSpc>
              <a:buFont typeface="Wingdings" pitchFamily="2" charset="2"/>
              <a:buNone/>
            </a:pPr>
            <a:r>
              <a:rPr lang="en-US" altLang="zh-CN" sz="1800" b="1" dirty="0">
                <a:latin typeface="宋体" charset="-122"/>
              </a:rPr>
              <a:t>   </a:t>
            </a:r>
            <a:r>
              <a:rPr lang="zh-CN" altLang="en-US" sz="1800" b="1" dirty="0">
                <a:latin typeface="宋体" charset="-122"/>
              </a:rPr>
              <a:t>北  平 </a:t>
            </a:r>
            <a:r>
              <a:rPr lang="en-US" altLang="zh-CN" sz="1800" b="1" dirty="0">
                <a:latin typeface="宋体" charset="-122"/>
              </a:rPr>
              <a:t>1949.1.31(</a:t>
            </a:r>
            <a:r>
              <a:rPr lang="zh-CN" altLang="en-US" sz="1800" b="1" dirty="0">
                <a:latin typeface="宋体" charset="-122"/>
              </a:rPr>
              <a:t>和平解放</a:t>
            </a:r>
            <a:r>
              <a:rPr lang="en-US" altLang="zh-CN" sz="1800" b="1" dirty="0">
                <a:latin typeface="宋体" charset="-122"/>
              </a:rPr>
              <a:t>)</a:t>
            </a:r>
            <a:r>
              <a:rPr lang="zh-CN" altLang="en-US" sz="1800" b="1" dirty="0">
                <a:latin typeface="宋体" charset="-122"/>
              </a:rPr>
              <a:t>厦 门 </a:t>
            </a:r>
            <a:r>
              <a:rPr lang="en-US" altLang="zh-CN" sz="1800" b="1" dirty="0">
                <a:latin typeface="宋体" charset="-122"/>
              </a:rPr>
              <a:t>1949.10.17</a:t>
            </a:r>
          </a:p>
          <a:p>
            <a:pPr>
              <a:lnSpc>
                <a:spcPct val="80000"/>
              </a:lnSpc>
              <a:buFont typeface="Wingdings" pitchFamily="2" charset="2"/>
              <a:buNone/>
            </a:pPr>
            <a:r>
              <a:rPr lang="en-US" altLang="zh-CN" sz="1800" b="1" dirty="0">
                <a:latin typeface="宋体" charset="-122"/>
              </a:rPr>
              <a:t>   </a:t>
            </a:r>
            <a:r>
              <a:rPr lang="zh-CN" altLang="en-US" sz="1800" b="1" dirty="0">
                <a:latin typeface="宋体" charset="-122"/>
              </a:rPr>
              <a:t>南  京 </a:t>
            </a:r>
            <a:r>
              <a:rPr lang="en-US" altLang="zh-CN" sz="1800" b="1" dirty="0">
                <a:latin typeface="宋体" charset="-122"/>
              </a:rPr>
              <a:t>1949.4.23     </a:t>
            </a:r>
            <a:r>
              <a:rPr lang="zh-CN" altLang="en-US" sz="1800" b="1" dirty="0">
                <a:latin typeface="宋体" charset="-122"/>
              </a:rPr>
              <a:t>贵   阳  </a:t>
            </a:r>
            <a:r>
              <a:rPr lang="en-US" altLang="zh-CN" sz="1800" b="1" dirty="0">
                <a:latin typeface="宋体" charset="-122"/>
              </a:rPr>
              <a:t>1949.11.15.</a:t>
            </a:r>
          </a:p>
          <a:p>
            <a:pPr>
              <a:lnSpc>
                <a:spcPct val="80000"/>
              </a:lnSpc>
              <a:buFont typeface="Wingdings" pitchFamily="2" charset="2"/>
              <a:buNone/>
            </a:pPr>
            <a:r>
              <a:rPr lang="en-US" altLang="zh-CN" sz="1800" b="1" dirty="0">
                <a:latin typeface="宋体" charset="-122"/>
              </a:rPr>
              <a:t>   </a:t>
            </a:r>
            <a:r>
              <a:rPr lang="zh-CN" altLang="en-US" sz="1800" b="1" dirty="0">
                <a:latin typeface="宋体" charset="-122"/>
              </a:rPr>
              <a:t>太  原 </a:t>
            </a:r>
            <a:r>
              <a:rPr lang="en-US" altLang="zh-CN" sz="1800" b="1" dirty="0">
                <a:latin typeface="宋体" charset="-122"/>
              </a:rPr>
              <a:t>1949.4.24       </a:t>
            </a:r>
            <a:r>
              <a:rPr lang="zh-CN" altLang="en-US" sz="1800" b="1" dirty="0">
                <a:latin typeface="宋体" charset="-122"/>
              </a:rPr>
              <a:t>重   庆  </a:t>
            </a:r>
            <a:r>
              <a:rPr lang="en-US" altLang="zh-CN" sz="1800" b="1" dirty="0">
                <a:latin typeface="宋体" charset="-122"/>
              </a:rPr>
              <a:t>1949.11.30</a:t>
            </a:r>
          </a:p>
          <a:p>
            <a:pPr>
              <a:lnSpc>
                <a:spcPct val="80000"/>
              </a:lnSpc>
              <a:buFont typeface="Wingdings" pitchFamily="2" charset="2"/>
              <a:buNone/>
            </a:pPr>
            <a:r>
              <a:rPr lang="en-US" altLang="zh-CN" sz="1800" b="1" dirty="0">
                <a:latin typeface="宋体" charset="-122"/>
              </a:rPr>
              <a:t>   </a:t>
            </a:r>
            <a:r>
              <a:rPr lang="zh-CN" altLang="en-US" sz="1800" b="1" dirty="0">
                <a:latin typeface="宋体" charset="-122"/>
              </a:rPr>
              <a:t>杭  州 </a:t>
            </a:r>
            <a:r>
              <a:rPr lang="en-US" altLang="zh-CN" sz="1800" b="1" dirty="0">
                <a:latin typeface="宋体" charset="-122"/>
              </a:rPr>
              <a:t>1949.5.3      </a:t>
            </a:r>
            <a:r>
              <a:rPr lang="zh-CN" altLang="en-US" sz="1800" b="1" dirty="0">
                <a:latin typeface="宋体" charset="-122"/>
              </a:rPr>
              <a:t>南   宁  </a:t>
            </a:r>
            <a:r>
              <a:rPr lang="en-US" altLang="zh-CN" sz="1800" b="1" dirty="0">
                <a:latin typeface="宋体" charset="-122"/>
              </a:rPr>
              <a:t>1949.12.4</a:t>
            </a:r>
          </a:p>
          <a:p>
            <a:pPr>
              <a:lnSpc>
                <a:spcPct val="80000"/>
              </a:lnSpc>
              <a:buFont typeface="Wingdings" pitchFamily="2" charset="2"/>
              <a:buNone/>
            </a:pPr>
            <a:r>
              <a:rPr lang="en-US" altLang="zh-CN" sz="1800" b="1" dirty="0">
                <a:latin typeface="宋体" charset="-122"/>
              </a:rPr>
              <a:t>   </a:t>
            </a:r>
            <a:r>
              <a:rPr lang="zh-CN" altLang="en-US" sz="1800" b="1" dirty="0">
                <a:latin typeface="宋体" charset="-122"/>
              </a:rPr>
              <a:t>武  汉 </a:t>
            </a:r>
            <a:r>
              <a:rPr lang="en-US" altLang="zh-CN" sz="1800" b="1" dirty="0">
                <a:latin typeface="宋体" charset="-122"/>
              </a:rPr>
              <a:t>1949.5.17     </a:t>
            </a:r>
            <a:r>
              <a:rPr lang="zh-CN" altLang="en-US" sz="1800" b="1" dirty="0">
                <a:latin typeface="宋体" charset="-122"/>
              </a:rPr>
              <a:t>昆   明  </a:t>
            </a:r>
            <a:r>
              <a:rPr lang="en-US" altLang="zh-CN" sz="1800" b="1" dirty="0">
                <a:latin typeface="宋体" charset="-122"/>
              </a:rPr>
              <a:t>1949.12.9.(</a:t>
            </a:r>
            <a:r>
              <a:rPr lang="zh-CN" altLang="en-US" sz="1800" b="1" dirty="0">
                <a:latin typeface="宋体" charset="-122"/>
              </a:rPr>
              <a:t>和平解放</a:t>
            </a:r>
            <a:r>
              <a:rPr lang="en-US" altLang="zh-CN" sz="1800" b="1" dirty="0">
                <a:latin typeface="宋体" charset="-122"/>
              </a:rPr>
              <a:t>) </a:t>
            </a:r>
          </a:p>
          <a:p>
            <a:pPr>
              <a:lnSpc>
                <a:spcPct val="80000"/>
              </a:lnSpc>
              <a:buFont typeface="Wingdings" pitchFamily="2" charset="2"/>
              <a:buNone/>
            </a:pPr>
            <a:r>
              <a:rPr lang="en-US" altLang="zh-CN" sz="1800" b="1" dirty="0">
                <a:latin typeface="宋体" charset="-122"/>
              </a:rPr>
              <a:t>   </a:t>
            </a:r>
            <a:r>
              <a:rPr lang="zh-CN" altLang="en-US" sz="1800" b="1" dirty="0">
                <a:latin typeface="宋体" charset="-122"/>
              </a:rPr>
              <a:t>西  安 </a:t>
            </a:r>
            <a:r>
              <a:rPr lang="en-US" altLang="zh-CN" sz="1800" b="1" dirty="0">
                <a:latin typeface="宋体" charset="-122"/>
              </a:rPr>
              <a:t>1949.5.20       </a:t>
            </a:r>
            <a:r>
              <a:rPr lang="zh-CN" altLang="en-US" sz="1800" b="1" dirty="0">
                <a:latin typeface="宋体" charset="-122"/>
              </a:rPr>
              <a:t>西   康 </a:t>
            </a:r>
            <a:r>
              <a:rPr lang="en-US" altLang="zh-CN" sz="1800" b="1" dirty="0">
                <a:latin typeface="宋体" charset="-122"/>
              </a:rPr>
              <a:t>1949.12.(</a:t>
            </a:r>
            <a:r>
              <a:rPr lang="zh-CN" altLang="en-US" sz="1800" b="1" dirty="0">
                <a:latin typeface="宋体" charset="-122"/>
              </a:rPr>
              <a:t>和平解放</a:t>
            </a:r>
            <a:r>
              <a:rPr lang="en-US" altLang="zh-CN" sz="1800" b="1" dirty="0">
                <a:latin typeface="宋体" charset="-122"/>
              </a:rPr>
              <a:t>) </a:t>
            </a:r>
          </a:p>
          <a:p>
            <a:pPr>
              <a:lnSpc>
                <a:spcPct val="80000"/>
              </a:lnSpc>
              <a:buFont typeface="Wingdings" pitchFamily="2" charset="2"/>
              <a:buNone/>
            </a:pPr>
            <a:r>
              <a:rPr lang="en-US" altLang="zh-CN" sz="1800" b="1" dirty="0">
                <a:latin typeface="宋体" charset="-122"/>
              </a:rPr>
              <a:t>   </a:t>
            </a:r>
            <a:r>
              <a:rPr lang="zh-CN" altLang="en-US" sz="1800" b="1" dirty="0">
                <a:latin typeface="宋体" charset="-122"/>
              </a:rPr>
              <a:t>南   昌 </a:t>
            </a:r>
            <a:r>
              <a:rPr lang="en-US" altLang="zh-CN" sz="1800" b="1" dirty="0">
                <a:latin typeface="宋体" charset="-122"/>
              </a:rPr>
              <a:t>1949.5.22   </a:t>
            </a:r>
            <a:r>
              <a:rPr lang="zh-CN" altLang="en-US" sz="1800" b="1" dirty="0">
                <a:latin typeface="宋体" charset="-122"/>
              </a:rPr>
              <a:t>成   都 </a:t>
            </a:r>
            <a:r>
              <a:rPr lang="en-US" altLang="zh-CN" sz="1800" b="1" dirty="0">
                <a:latin typeface="宋体" charset="-122"/>
              </a:rPr>
              <a:t>1949.12.27    </a:t>
            </a:r>
          </a:p>
          <a:p>
            <a:pPr>
              <a:lnSpc>
                <a:spcPct val="80000"/>
              </a:lnSpc>
              <a:buFont typeface="Wingdings" pitchFamily="2" charset="2"/>
              <a:buNone/>
            </a:pPr>
            <a:r>
              <a:rPr lang="en-US" altLang="zh-CN" sz="1800" b="1" dirty="0">
                <a:latin typeface="宋体" charset="-122"/>
              </a:rPr>
              <a:t>   </a:t>
            </a:r>
            <a:r>
              <a:rPr lang="zh-CN" altLang="en-US" sz="1800" b="1" dirty="0">
                <a:latin typeface="宋体" charset="-122"/>
              </a:rPr>
              <a:t>上   海 </a:t>
            </a:r>
            <a:r>
              <a:rPr lang="en-US" altLang="zh-CN" sz="1800" b="1" dirty="0">
                <a:latin typeface="宋体" charset="-122"/>
              </a:rPr>
              <a:t>1949.5.27   </a:t>
            </a:r>
            <a:r>
              <a:rPr lang="zh-CN" altLang="en-US" sz="1800" b="1" dirty="0">
                <a:latin typeface="宋体" charset="-122"/>
              </a:rPr>
              <a:t>海   口 </a:t>
            </a:r>
            <a:r>
              <a:rPr lang="en-US" altLang="zh-CN" sz="1800" b="1" dirty="0">
                <a:latin typeface="宋体" charset="-122"/>
              </a:rPr>
              <a:t>1950.4.22        </a:t>
            </a:r>
          </a:p>
          <a:p>
            <a:pPr>
              <a:lnSpc>
                <a:spcPct val="80000"/>
              </a:lnSpc>
              <a:buFont typeface="Wingdings" pitchFamily="2" charset="2"/>
              <a:buNone/>
            </a:pPr>
            <a:r>
              <a:rPr lang="en-US" altLang="zh-CN" sz="1800" b="1" dirty="0">
                <a:latin typeface="宋体" charset="-122"/>
              </a:rPr>
              <a:t>   </a:t>
            </a:r>
            <a:r>
              <a:rPr lang="zh-CN" altLang="en-US" sz="1800" b="1" dirty="0">
                <a:latin typeface="宋体" charset="-122"/>
              </a:rPr>
              <a:t>青   岛 </a:t>
            </a:r>
            <a:r>
              <a:rPr lang="en-US" altLang="zh-CN" sz="1800" b="1" dirty="0">
                <a:latin typeface="宋体" charset="-122"/>
              </a:rPr>
              <a:t>1949.6.2      </a:t>
            </a:r>
            <a:r>
              <a:rPr lang="zh-CN" altLang="en-US" sz="1800" b="1" dirty="0">
                <a:latin typeface="宋体" charset="-122"/>
              </a:rPr>
              <a:t>拉   萨 </a:t>
            </a:r>
            <a:r>
              <a:rPr lang="en-US" altLang="zh-CN" sz="1800" b="1" dirty="0">
                <a:latin typeface="宋体" charset="-122"/>
              </a:rPr>
              <a:t>1951.5.23(</a:t>
            </a:r>
            <a:r>
              <a:rPr lang="zh-CN" altLang="en-US" sz="1800" b="1" dirty="0">
                <a:latin typeface="宋体" charset="-122"/>
              </a:rPr>
              <a:t>和平解放</a:t>
            </a:r>
            <a:r>
              <a:rPr lang="en-US" altLang="zh-CN" sz="1800" b="1" dirty="0">
                <a:latin typeface="宋体" charset="-122"/>
              </a:rPr>
              <a:t>)               </a:t>
            </a:r>
            <a:r>
              <a:rPr lang="zh-CN" altLang="en-US" sz="1800" b="1" dirty="0">
                <a:latin typeface="宋体" charset="-122"/>
              </a:rPr>
              <a:t>长   沙 </a:t>
            </a:r>
            <a:r>
              <a:rPr lang="en-US" altLang="zh-CN" sz="1800" b="1" dirty="0">
                <a:latin typeface="宋体" charset="-122"/>
              </a:rPr>
              <a:t>1949.8.4.(</a:t>
            </a:r>
            <a:r>
              <a:rPr lang="zh-CN" altLang="en-US" sz="1800" b="1" dirty="0">
                <a:latin typeface="宋体" charset="-122"/>
              </a:rPr>
              <a:t>和平解放</a:t>
            </a:r>
            <a:r>
              <a:rPr lang="en-US" altLang="zh-CN" sz="1800" b="1" dirty="0">
                <a:latin typeface="宋体" charset="-122"/>
              </a:rPr>
              <a:t>)</a:t>
            </a:r>
          </a:p>
        </p:txBody>
      </p:sp>
      <p:pic>
        <p:nvPicPr>
          <p:cNvPr id="550917" name="Picture 5" descr="解放全国大陆形势图"/>
          <p:cNvPicPr>
            <a:picLocks noChangeAspect="1" noChangeArrowheads="1"/>
          </p:cNvPicPr>
          <p:nvPr/>
        </p:nvPicPr>
        <p:blipFill>
          <a:blip r:embed="rId2" cstate="print"/>
          <a:srcRect/>
          <a:stretch>
            <a:fillRect/>
          </a:stretch>
        </p:blipFill>
        <p:spPr bwMode="auto">
          <a:xfrm>
            <a:off x="5940425" y="1052513"/>
            <a:ext cx="3203575" cy="2403475"/>
          </a:xfrm>
          <a:prstGeom prst="rect">
            <a:avLst/>
          </a:prstGeom>
          <a:noFill/>
        </p:spPr>
      </p:pic>
    </p:spTree>
  </p:cSld>
  <p:clrMapOvr>
    <a:masterClrMapping/>
  </p:clrMapOvr>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8501" name="Text Box 5"/>
          <p:cNvSpPr txBox="1">
            <a:spLocks noChangeArrowheads="1"/>
          </p:cNvSpPr>
          <p:nvPr/>
        </p:nvSpPr>
        <p:spPr bwMode="auto">
          <a:xfrm>
            <a:off x="395536" y="188640"/>
            <a:ext cx="7775649" cy="701675"/>
          </a:xfrm>
          <a:prstGeom prst="rect">
            <a:avLst/>
          </a:prstGeom>
          <a:noFill/>
          <a:ln w="9525">
            <a:noFill/>
            <a:miter lim="800000"/>
            <a:headEnd/>
            <a:tailEnd/>
          </a:ln>
          <a:effectLst/>
        </p:spPr>
        <p:txBody>
          <a:bodyPr wrap="square">
            <a:spAutoFit/>
          </a:bodyPr>
          <a:lstStyle/>
          <a:p>
            <a:pPr eaLnBrk="0" hangingPunct="0">
              <a:spcBef>
                <a:spcPct val="50000"/>
              </a:spcBef>
            </a:pPr>
            <a:r>
              <a:rPr kumimoji="1" lang="zh-CN" altLang="en-US" sz="4000" b="1" dirty="0">
                <a:effectLst>
                  <a:outerShdw blurRad="50000" dist="30000" dir="5400000" algn="tl" rotWithShape="0">
                    <a:srgbClr val="000000">
                      <a:alpha val="30000"/>
                    </a:srgbClr>
                  </a:outerShdw>
                </a:effectLst>
                <a:latin typeface="华文新魏" pitchFamily="2" charset="-122"/>
                <a:ea typeface="华文新魏" pitchFamily="2" charset="-122"/>
                <a:cs typeface="+mj-cs"/>
              </a:rPr>
              <a:t>（二）人民政协与</a:t>
            </a:r>
            <a:r>
              <a:rPr kumimoji="1" lang="en-US" altLang="zh-CN" sz="4000" b="1" dirty="0">
                <a:effectLst>
                  <a:outerShdw blurRad="50000" dist="30000" dir="5400000" algn="tl" rotWithShape="0">
                    <a:srgbClr val="000000">
                      <a:alpha val="30000"/>
                    </a:srgbClr>
                  </a:outerShdw>
                </a:effectLst>
                <a:latin typeface="华文新魏" pitchFamily="2" charset="-122"/>
                <a:ea typeface="华文新魏" pitchFamily="2" charset="-122"/>
                <a:cs typeface="+mj-cs"/>
              </a:rPr>
              <a:t>《</a:t>
            </a:r>
            <a:r>
              <a:rPr kumimoji="1" lang="zh-CN" altLang="en-US" sz="4000" b="1" dirty="0">
                <a:effectLst>
                  <a:outerShdw blurRad="50000" dist="30000" dir="5400000" algn="tl" rotWithShape="0">
                    <a:srgbClr val="000000">
                      <a:alpha val="30000"/>
                    </a:srgbClr>
                  </a:outerShdw>
                </a:effectLst>
                <a:latin typeface="华文新魏" pitchFamily="2" charset="-122"/>
                <a:ea typeface="华文新魏" pitchFamily="2" charset="-122"/>
                <a:cs typeface="+mj-cs"/>
              </a:rPr>
              <a:t>共同纲领</a:t>
            </a:r>
            <a:r>
              <a:rPr kumimoji="1" lang="en-US" altLang="zh-CN" sz="4000" b="1" dirty="0">
                <a:effectLst>
                  <a:outerShdw blurRad="50000" dist="30000" dir="5400000" algn="tl" rotWithShape="0">
                    <a:srgbClr val="000000">
                      <a:alpha val="30000"/>
                    </a:srgbClr>
                  </a:outerShdw>
                </a:effectLst>
                <a:latin typeface="华文新魏" pitchFamily="2" charset="-122"/>
                <a:ea typeface="华文新魏" pitchFamily="2" charset="-122"/>
                <a:cs typeface="+mj-cs"/>
              </a:rPr>
              <a:t>》 </a:t>
            </a:r>
          </a:p>
        </p:txBody>
      </p:sp>
      <p:sp>
        <p:nvSpPr>
          <p:cNvPr id="618503" name="Text Box 7"/>
          <p:cNvSpPr txBox="1">
            <a:spLocks noChangeArrowheads="1"/>
          </p:cNvSpPr>
          <p:nvPr/>
        </p:nvSpPr>
        <p:spPr bwMode="auto">
          <a:xfrm>
            <a:off x="467544" y="1772816"/>
            <a:ext cx="5472608" cy="584775"/>
          </a:xfrm>
          <a:prstGeom prst="rect">
            <a:avLst/>
          </a:prstGeom>
          <a:solidFill>
            <a:srgbClr val="FFFFFF"/>
          </a:solidFill>
          <a:ln w="9525">
            <a:solidFill>
              <a:srgbClr val="FFFFFF"/>
            </a:solidFill>
            <a:miter lim="800000"/>
            <a:headEnd/>
            <a:tailEnd/>
          </a:ln>
          <a:effectLst/>
        </p:spPr>
        <p:txBody>
          <a:bodyPr wrap="square">
            <a:spAutoFit/>
          </a:bodyPr>
          <a:lstStyle/>
          <a:p>
            <a:pPr eaLnBrk="0" hangingPunct="0">
              <a:spcBef>
                <a:spcPct val="50000"/>
              </a:spcBef>
            </a:pPr>
            <a:r>
              <a:rPr kumimoji="1" lang="zh-CN" altLang="en-US" sz="3200" b="1" dirty="0">
                <a:latin typeface="华文新魏" pitchFamily="2" charset="-122"/>
                <a:ea typeface="华文新魏" pitchFamily="2" charset="-122"/>
              </a:rPr>
              <a:t>（</a:t>
            </a:r>
            <a:r>
              <a:rPr kumimoji="1" lang="en-US" altLang="zh-CN" sz="3200" b="1" dirty="0">
                <a:latin typeface="华文新魏" pitchFamily="2" charset="-122"/>
                <a:ea typeface="华文新魏" pitchFamily="2" charset="-122"/>
              </a:rPr>
              <a:t>1</a:t>
            </a:r>
            <a:r>
              <a:rPr kumimoji="1" lang="zh-CN" altLang="en-US" sz="3200" b="1" dirty="0">
                <a:latin typeface="华文新魏" pitchFamily="2" charset="-122"/>
                <a:ea typeface="华文新魏" pitchFamily="2" charset="-122"/>
              </a:rPr>
              <a:t>）中共召开七届二中全会 </a:t>
            </a:r>
          </a:p>
        </p:txBody>
      </p:sp>
      <p:sp>
        <p:nvSpPr>
          <p:cNvPr id="618510" name="Rectangle 14"/>
          <p:cNvSpPr>
            <a:spLocks noChangeArrowheads="1"/>
          </p:cNvSpPr>
          <p:nvPr/>
        </p:nvSpPr>
        <p:spPr bwMode="auto">
          <a:xfrm>
            <a:off x="467544" y="1052736"/>
            <a:ext cx="4968875" cy="560388"/>
          </a:xfrm>
          <a:prstGeom prst="rect">
            <a:avLst/>
          </a:prstGeom>
          <a:noFill/>
          <a:ln w="9525">
            <a:noFill/>
            <a:miter lim="800000"/>
            <a:headEnd/>
            <a:tailEnd/>
          </a:ln>
          <a:effectLst/>
        </p:spPr>
        <p:txBody>
          <a:bodyPr/>
          <a:lstStyle/>
          <a:p>
            <a:r>
              <a:rPr kumimoji="1" lang="en-US" altLang="zh-CN" sz="3600" b="1" dirty="0">
                <a:latin typeface="华文新魏" pitchFamily="2" charset="-122"/>
                <a:ea typeface="华文新魏" pitchFamily="2" charset="-122"/>
              </a:rPr>
              <a:t>1</a:t>
            </a:r>
            <a:r>
              <a:rPr kumimoji="1" lang="zh-CN" altLang="en-US" sz="3600" b="1" dirty="0">
                <a:latin typeface="华文新魏" pitchFamily="2" charset="-122"/>
                <a:ea typeface="华文新魏" pitchFamily="2" charset="-122"/>
              </a:rPr>
              <a:t>、为新中国绘制蓝图 </a:t>
            </a:r>
          </a:p>
        </p:txBody>
      </p:sp>
      <p:sp>
        <p:nvSpPr>
          <p:cNvPr id="618511" name="Rectangle 15"/>
          <p:cNvSpPr>
            <a:spLocks noChangeArrowheads="1"/>
          </p:cNvSpPr>
          <p:nvPr/>
        </p:nvSpPr>
        <p:spPr bwMode="auto">
          <a:xfrm>
            <a:off x="395536" y="2492896"/>
            <a:ext cx="5544889" cy="3744416"/>
          </a:xfrm>
          <a:prstGeom prst="rect">
            <a:avLst/>
          </a:prstGeom>
          <a:noFill/>
          <a:ln w="9525">
            <a:noFill/>
            <a:miter lim="800000"/>
            <a:headEnd/>
            <a:tailEnd/>
          </a:ln>
          <a:effectLst/>
        </p:spPr>
        <p:txBody>
          <a:bodyPr/>
          <a:lstStyle/>
          <a:p>
            <a:pPr marL="342900" indent="-342900">
              <a:lnSpc>
                <a:spcPct val="90000"/>
              </a:lnSpc>
              <a:spcBef>
                <a:spcPct val="20000"/>
              </a:spcBef>
              <a:buClr>
                <a:schemeClr val="accent1"/>
              </a:buClr>
              <a:buSzPct val="65000"/>
              <a:buFont typeface="Wingdings" pitchFamily="2" charset="2"/>
              <a:buChar char="n"/>
            </a:pPr>
            <a:r>
              <a:rPr kumimoji="1" lang="zh-CN" altLang="en-US" sz="2400" b="1" dirty="0" smtClean="0">
                <a:latin typeface="华文新魏" pitchFamily="2" charset="-122"/>
                <a:ea typeface="华文新魏" pitchFamily="2" charset="-122"/>
              </a:rPr>
              <a:t>时间：</a:t>
            </a:r>
            <a:r>
              <a:rPr kumimoji="1" lang="en-US" altLang="zh-CN" sz="2400" b="1" dirty="0" smtClean="0">
                <a:latin typeface="华文新魏" pitchFamily="2" charset="-122"/>
                <a:ea typeface="华文新魏" pitchFamily="2" charset="-122"/>
              </a:rPr>
              <a:t>1949</a:t>
            </a:r>
            <a:r>
              <a:rPr kumimoji="1" lang="zh-CN" altLang="en-US" sz="2400" b="1" dirty="0">
                <a:latin typeface="华文新魏" pitchFamily="2" charset="-122"/>
                <a:ea typeface="华文新魏" pitchFamily="2" charset="-122"/>
              </a:rPr>
              <a:t>年</a:t>
            </a:r>
            <a:r>
              <a:rPr kumimoji="1" lang="en-US" altLang="zh-CN" sz="2400" b="1" dirty="0">
                <a:latin typeface="华文新魏" pitchFamily="2" charset="-122"/>
                <a:ea typeface="华文新魏" pitchFamily="2" charset="-122"/>
              </a:rPr>
              <a:t>3</a:t>
            </a:r>
            <a:r>
              <a:rPr kumimoji="1" lang="zh-CN" altLang="en-US" sz="2400" b="1" dirty="0" smtClean="0">
                <a:latin typeface="华文新魏" pitchFamily="2" charset="-122"/>
                <a:ea typeface="华文新魏" pitchFamily="2" charset="-122"/>
              </a:rPr>
              <a:t>月</a:t>
            </a:r>
            <a:endParaRPr kumimoji="1" lang="en-US" altLang="zh-CN" sz="2400" b="1" dirty="0" smtClean="0">
              <a:latin typeface="华文新魏" pitchFamily="2" charset="-122"/>
              <a:ea typeface="华文新魏" pitchFamily="2" charset="-122"/>
            </a:endParaRPr>
          </a:p>
          <a:p>
            <a:pPr marL="342900" indent="-342900">
              <a:lnSpc>
                <a:spcPct val="90000"/>
              </a:lnSpc>
              <a:spcBef>
                <a:spcPct val="20000"/>
              </a:spcBef>
              <a:buClr>
                <a:schemeClr val="accent1"/>
              </a:buClr>
              <a:buSzPct val="65000"/>
              <a:buFont typeface="Wingdings" pitchFamily="2" charset="2"/>
              <a:buChar char="n"/>
            </a:pPr>
            <a:r>
              <a:rPr kumimoji="1" lang="zh-CN" altLang="en-US" sz="2400" b="1" dirty="0" smtClean="0">
                <a:latin typeface="华文新魏" pitchFamily="2" charset="-122"/>
                <a:ea typeface="华文新魏" pitchFamily="2" charset="-122"/>
              </a:rPr>
              <a:t>内容：</a:t>
            </a:r>
            <a:r>
              <a:rPr kumimoji="1" lang="zh-CN" altLang="en-US" sz="2400" b="1" dirty="0" smtClean="0">
                <a:solidFill>
                  <a:srgbClr val="FF0000"/>
                </a:solidFill>
                <a:latin typeface="华文新魏" pitchFamily="2" charset="-122"/>
                <a:ea typeface="华文新魏" pitchFamily="2" charset="-122"/>
              </a:rPr>
              <a:t>规定</a:t>
            </a:r>
            <a:r>
              <a:rPr kumimoji="1" lang="zh-CN" altLang="en-US" sz="2400" b="1" dirty="0">
                <a:solidFill>
                  <a:srgbClr val="FF0000"/>
                </a:solidFill>
                <a:latin typeface="华文新魏" pitchFamily="2" charset="-122"/>
                <a:ea typeface="华文新魏" pitchFamily="2" charset="-122"/>
              </a:rPr>
              <a:t>了</a:t>
            </a:r>
            <a:r>
              <a:rPr kumimoji="1" lang="zh-CN" altLang="en-US" sz="2400" b="1" dirty="0">
                <a:latin typeface="华文新魏" pitchFamily="2" charset="-122"/>
                <a:ea typeface="华文新魏" pitchFamily="2" charset="-122"/>
              </a:rPr>
              <a:t>党在全国胜利后在政治、经济、外交方面应当采取的基本政策</a:t>
            </a:r>
            <a:r>
              <a:rPr kumimoji="1" lang="en-US" altLang="zh-CN" sz="2400" b="1" dirty="0">
                <a:latin typeface="华文新魏" pitchFamily="2" charset="-122"/>
                <a:ea typeface="华文新魏" pitchFamily="2" charset="-122"/>
              </a:rPr>
              <a:t>,</a:t>
            </a:r>
            <a:r>
              <a:rPr kumimoji="1" lang="zh-CN" altLang="en-US" sz="2400" b="1" dirty="0">
                <a:latin typeface="华文新魏" pitchFamily="2" charset="-122"/>
                <a:ea typeface="华文新魏" pitchFamily="2" charset="-122"/>
              </a:rPr>
              <a:t>指出了中国由农业国</a:t>
            </a:r>
            <a:r>
              <a:rPr kumimoji="1" lang="zh-CN" altLang="en-US" sz="2400" b="1" dirty="0">
                <a:solidFill>
                  <a:srgbClr val="FF0000"/>
                </a:solidFill>
                <a:latin typeface="华文新魏" pitchFamily="2" charset="-122"/>
                <a:ea typeface="华文新魏" pitchFamily="2" charset="-122"/>
              </a:rPr>
              <a:t>转变</a:t>
            </a:r>
            <a:r>
              <a:rPr kumimoji="1" lang="zh-CN" altLang="en-US" sz="2400" b="1" dirty="0">
                <a:latin typeface="华文新魏" pitchFamily="2" charset="-122"/>
                <a:ea typeface="华文新魏" pitchFamily="2" charset="-122"/>
              </a:rPr>
              <a:t>为工业国、由新民主主义社会</a:t>
            </a:r>
            <a:r>
              <a:rPr kumimoji="1" lang="zh-CN" altLang="en-US" sz="2400" b="1" dirty="0">
                <a:solidFill>
                  <a:srgbClr val="FF0000"/>
                </a:solidFill>
                <a:latin typeface="华文新魏" pitchFamily="2" charset="-122"/>
                <a:ea typeface="华文新魏" pitchFamily="2" charset="-122"/>
              </a:rPr>
              <a:t>转变</a:t>
            </a:r>
            <a:r>
              <a:rPr kumimoji="1" lang="zh-CN" altLang="en-US" sz="2400" b="1" dirty="0">
                <a:latin typeface="华文新魏" pitchFamily="2" charset="-122"/>
                <a:ea typeface="华文新魏" pitchFamily="2" charset="-122"/>
              </a:rPr>
              <a:t>为社会主义社会的发展方向</a:t>
            </a:r>
            <a:r>
              <a:rPr kumimoji="1" lang="zh-CN" altLang="en-US" sz="2400" b="1" dirty="0" smtClean="0">
                <a:latin typeface="华文新魏" pitchFamily="2" charset="-122"/>
                <a:ea typeface="华文新魏" pitchFamily="2" charset="-122"/>
              </a:rPr>
              <a:t>。</a:t>
            </a:r>
            <a:endParaRPr kumimoji="1" lang="en-US" altLang="zh-CN" sz="2400" b="1" dirty="0" smtClean="0">
              <a:latin typeface="华文新魏" pitchFamily="2" charset="-122"/>
              <a:ea typeface="华文新魏" pitchFamily="2" charset="-122"/>
            </a:endParaRPr>
          </a:p>
          <a:p>
            <a:pPr marL="342900" indent="-342900">
              <a:lnSpc>
                <a:spcPct val="90000"/>
              </a:lnSpc>
              <a:spcBef>
                <a:spcPct val="20000"/>
              </a:spcBef>
              <a:buClr>
                <a:schemeClr val="accent1"/>
              </a:buClr>
              <a:buSzPct val="65000"/>
              <a:buFont typeface="Wingdings" pitchFamily="2" charset="2"/>
              <a:buChar char="n"/>
            </a:pPr>
            <a:r>
              <a:rPr kumimoji="1" lang="zh-CN" altLang="en-US" sz="2400" b="1" dirty="0" smtClean="0">
                <a:solidFill>
                  <a:srgbClr val="FF0000"/>
                </a:solidFill>
                <a:latin typeface="华文新魏" pitchFamily="2" charset="-122"/>
                <a:ea typeface="华文新魏" pitchFamily="2" charset="-122"/>
              </a:rPr>
              <a:t>提出了</a:t>
            </a:r>
            <a:r>
              <a:rPr kumimoji="1" lang="zh-CN" altLang="en-US" sz="2400" b="1" dirty="0" smtClean="0">
                <a:latin typeface="华文新魏" pitchFamily="2" charset="-122"/>
                <a:ea typeface="华文新魏" pitchFamily="2" charset="-122"/>
              </a:rPr>
              <a:t>“</a:t>
            </a:r>
            <a:r>
              <a:rPr kumimoji="1" lang="zh-CN" altLang="en-US" sz="2400" b="1" dirty="0" smtClean="0">
                <a:solidFill>
                  <a:srgbClr val="FF0000"/>
                </a:solidFill>
                <a:latin typeface="华文新魏" pitchFamily="2" charset="-122"/>
                <a:ea typeface="华文新魏" pitchFamily="2" charset="-122"/>
              </a:rPr>
              <a:t>两个务必</a:t>
            </a:r>
            <a:r>
              <a:rPr kumimoji="1" lang="zh-CN" altLang="en-US" sz="2400" b="1" dirty="0" smtClean="0">
                <a:latin typeface="华文新魏" pitchFamily="2" charset="-122"/>
                <a:ea typeface="华文新魏" pitchFamily="2" charset="-122"/>
              </a:rPr>
              <a:t>”的思想</a:t>
            </a:r>
            <a:r>
              <a:rPr kumimoji="1" lang="en-US" altLang="zh-CN" sz="2400" b="1" dirty="0" smtClean="0">
                <a:latin typeface="华文新魏" pitchFamily="2" charset="-122"/>
                <a:ea typeface="华文新魏" pitchFamily="2" charset="-122"/>
              </a:rPr>
              <a:t>,</a:t>
            </a:r>
            <a:r>
              <a:rPr kumimoji="1" lang="zh-CN" altLang="en-US" sz="2400" b="1" dirty="0" smtClean="0">
                <a:latin typeface="华文新魏" pitchFamily="2" charset="-122"/>
                <a:ea typeface="华文新魏" pitchFamily="2" charset="-122"/>
              </a:rPr>
              <a:t>即“务必使同志们继续地保持谦虚、谨慎、不骄、不躁的作风</a:t>
            </a:r>
            <a:r>
              <a:rPr kumimoji="1" lang="en-US" altLang="zh-CN" sz="2400" b="1" dirty="0" smtClean="0">
                <a:latin typeface="华文新魏" pitchFamily="2" charset="-122"/>
                <a:ea typeface="华文新魏" pitchFamily="2" charset="-122"/>
              </a:rPr>
              <a:t>,</a:t>
            </a:r>
            <a:r>
              <a:rPr kumimoji="1" lang="zh-CN" altLang="en-US" sz="2400" b="1" dirty="0" smtClean="0">
                <a:latin typeface="华文新魏" pitchFamily="2" charset="-122"/>
                <a:ea typeface="华文新魏" pitchFamily="2" charset="-122"/>
              </a:rPr>
              <a:t>务必使同志们继续地保持艰苦奋斗的作风”。</a:t>
            </a:r>
          </a:p>
          <a:p>
            <a:pPr marL="342900" indent="-342900">
              <a:lnSpc>
                <a:spcPct val="90000"/>
              </a:lnSpc>
              <a:spcBef>
                <a:spcPct val="20000"/>
              </a:spcBef>
              <a:buClr>
                <a:schemeClr val="accent1"/>
              </a:buClr>
              <a:buSzPct val="65000"/>
              <a:buFont typeface="Wingdings" pitchFamily="2" charset="2"/>
              <a:buChar char="n"/>
            </a:pPr>
            <a:endParaRPr kumimoji="1" lang="zh-CN" altLang="en-US" sz="2400" b="1" dirty="0">
              <a:latin typeface="华文新魏" pitchFamily="2" charset="-122"/>
              <a:ea typeface="华文新魏" pitchFamily="2" charset="-122"/>
            </a:endParaRPr>
          </a:p>
        </p:txBody>
      </p:sp>
      <p:pic>
        <p:nvPicPr>
          <p:cNvPr id="618513" name="Picture 17" descr="u=66618992,3788599736&amp;fm=21&amp;gp=0"/>
          <p:cNvPicPr>
            <a:picLocks noChangeAspect="1" noChangeArrowheads="1"/>
          </p:cNvPicPr>
          <p:nvPr/>
        </p:nvPicPr>
        <p:blipFill>
          <a:blip r:embed="rId2" cstate="print"/>
          <a:srcRect/>
          <a:stretch>
            <a:fillRect/>
          </a:stretch>
        </p:blipFill>
        <p:spPr bwMode="auto">
          <a:xfrm>
            <a:off x="6156176" y="908720"/>
            <a:ext cx="2664296" cy="1879600"/>
          </a:xfrm>
          <a:prstGeom prst="rect">
            <a:avLst/>
          </a:prstGeom>
          <a:noFill/>
        </p:spPr>
      </p:pic>
      <p:sp>
        <p:nvSpPr>
          <p:cNvPr id="618514" name="Text Box 18"/>
          <p:cNvSpPr txBox="1">
            <a:spLocks noChangeArrowheads="1"/>
          </p:cNvSpPr>
          <p:nvPr/>
        </p:nvSpPr>
        <p:spPr bwMode="auto">
          <a:xfrm>
            <a:off x="6372200" y="2492896"/>
            <a:ext cx="1728813" cy="276999"/>
          </a:xfrm>
          <a:prstGeom prst="rect">
            <a:avLst/>
          </a:prstGeom>
          <a:solidFill>
            <a:schemeClr val="bg1"/>
          </a:solidFill>
          <a:ln w="9525">
            <a:noFill/>
            <a:miter lim="800000"/>
            <a:headEnd/>
            <a:tailEnd/>
          </a:ln>
          <a:effectLst/>
        </p:spPr>
        <p:txBody>
          <a:bodyPr wrap="square">
            <a:spAutoFit/>
          </a:bodyPr>
          <a:lstStyle/>
          <a:p>
            <a:pPr>
              <a:spcBef>
                <a:spcPct val="50000"/>
              </a:spcBef>
            </a:pPr>
            <a:r>
              <a:rPr lang="zh-CN" altLang="en-US" sz="1200" b="1" dirty="0">
                <a:solidFill>
                  <a:schemeClr val="tx2"/>
                </a:solidFill>
                <a:latin typeface="华文新魏" pitchFamily="2" charset="-122"/>
              </a:rPr>
              <a:t>毛泽东（</a:t>
            </a:r>
            <a:r>
              <a:rPr lang="en-US" altLang="zh-CN" sz="1200" b="1" dirty="0">
                <a:solidFill>
                  <a:schemeClr val="tx2"/>
                </a:solidFill>
                <a:latin typeface="华文新魏" pitchFamily="2" charset="-122"/>
              </a:rPr>
              <a:t>1893--1976</a:t>
            </a:r>
            <a:r>
              <a:rPr lang="zh-CN" altLang="en-US" sz="1200" b="1" dirty="0">
                <a:solidFill>
                  <a:schemeClr val="tx2"/>
                </a:solidFill>
                <a:latin typeface="华文新魏" pitchFamily="2" charset="-122"/>
              </a:rPr>
              <a:t>）</a:t>
            </a:r>
            <a:r>
              <a:rPr lang="zh-CN" altLang="en-US" sz="1200" b="1" dirty="0">
                <a:solidFill>
                  <a:schemeClr val="folHlink"/>
                </a:solidFill>
                <a:latin typeface="华文新魏" pitchFamily="2" charset="-122"/>
              </a:rPr>
              <a:t> </a:t>
            </a:r>
          </a:p>
        </p:txBody>
      </p:sp>
      <p:sp>
        <p:nvSpPr>
          <p:cNvPr id="618516" name="Rectangle 20"/>
          <p:cNvSpPr>
            <a:spLocks noChangeArrowheads="1"/>
          </p:cNvSpPr>
          <p:nvPr/>
        </p:nvSpPr>
        <p:spPr bwMode="auto">
          <a:xfrm>
            <a:off x="6084167" y="3212976"/>
            <a:ext cx="2880445" cy="2952874"/>
          </a:xfrm>
          <a:prstGeom prst="rect">
            <a:avLst/>
          </a:prstGeom>
          <a:noFill/>
          <a:ln w="9525">
            <a:noFill/>
            <a:miter lim="800000"/>
            <a:headEnd/>
            <a:tailEnd/>
          </a:ln>
          <a:effectLst/>
        </p:spPr>
        <p:txBody>
          <a:bodyPr/>
          <a:lstStyle/>
          <a:p>
            <a:pPr marL="342900" indent="-342900">
              <a:lnSpc>
                <a:spcPct val="90000"/>
              </a:lnSpc>
              <a:spcBef>
                <a:spcPct val="20000"/>
              </a:spcBef>
              <a:buClr>
                <a:schemeClr val="accent1"/>
              </a:buClr>
              <a:buSzPct val="65000"/>
              <a:buFont typeface="Wingdings" pitchFamily="2" charset="2"/>
              <a:buChar char="n"/>
            </a:pPr>
            <a:r>
              <a:rPr kumimoji="1" lang="zh-CN" altLang="en-US" sz="2000" b="1" dirty="0" smtClean="0">
                <a:solidFill>
                  <a:srgbClr val="FF0000"/>
                </a:solidFill>
                <a:latin typeface="华文新魏" pitchFamily="2" charset="-122"/>
                <a:ea typeface="华文新魏" pitchFamily="2" charset="-122"/>
              </a:rPr>
              <a:t>做出</a:t>
            </a:r>
            <a:r>
              <a:rPr kumimoji="1" lang="zh-CN" altLang="en-US" sz="2000" b="1" dirty="0" smtClean="0">
                <a:latin typeface="华文新魏" pitchFamily="2" charset="-122"/>
                <a:ea typeface="华文新魏" pitchFamily="2" charset="-122"/>
              </a:rPr>
              <a:t>不</a:t>
            </a:r>
            <a:r>
              <a:rPr kumimoji="1" lang="zh-CN" altLang="en-US" sz="2000" b="1" dirty="0">
                <a:latin typeface="华文新魏" pitchFamily="2" charset="-122"/>
                <a:ea typeface="华文新魏" pitchFamily="2" charset="-122"/>
              </a:rPr>
              <a:t>给党的领导者祝寿，不送礼，少敬酒，少拍掌，不用党的领导者的名字作地名、街名和企业的名字，不要把中国同志和马克思、恩格斯、列宁、斯大林并列</a:t>
            </a:r>
            <a:r>
              <a:rPr kumimoji="1" lang="zh-CN" altLang="en-US" sz="2000" b="1" dirty="0" smtClean="0">
                <a:latin typeface="华文新魏" pitchFamily="2" charset="-122"/>
                <a:ea typeface="华文新魏" pitchFamily="2" charset="-122"/>
              </a:rPr>
              <a:t>等</a:t>
            </a:r>
            <a:r>
              <a:rPr kumimoji="1" lang="zh-CN" altLang="en-US" sz="2000" b="1" dirty="0" smtClean="0">
                <a:solidFill>
                  <a:srgbClr val="FF0000"/>
                </a:solidFill>
                <a:latin typeface="华文新魏" pitchFamily="2" charset="-122"/>
                <a:ea typeface="华文新魏" pitchFamily="2" charset="-122"/>
              </a:rPr>
              <a:t>规定</a:t>
            </a:r>
            <a:r>
              <a:rPr kumimoji="1" lang="zh-CN" altLang="en-US" sz="2000" b="1" dirty="0" smtClean="0">
                <a:latin typeface="华文新魏" pitchFamily="2" charset="-122"/>
                <a:ea typeface="华文新魏" pitchFamily="2" charset="-122"/>
              </a:rPr>
              <a:t>。</a:t>
            </a:r>
            <a:endParaRPr kumimoji="1" lang="zh-CN" altLang="en-US" sz="2000" b="1" dirty="0">
              <a:latin typeface="华文新魏" pitchFamily="2" charset="-122"/>
              <a:ea typeface="华文新魏" pitchFamily="2" charset="-122"/>
            </a:endParaRPr>
          </a:p>
        </p:txBody>
      </p:sp>
    </p:spTree>
  </p:cSld>
  <p:clrMapOvr>
    <a:masterClrMapping/>
  </p:clrMapOvr>
  <p:transition>
    <p:split orient="vert" dir="in"/>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1850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2" presetClass="entr" presetSubtype="4" fill="hold" grpId="0" nodeType="clickEffect">
                                  <p:stCondLst>
                                    <p:cond delay="0"/>
                                  </p:stCondLst>
                                  <p:childTnLst>
                                    <p:set>
                                      <p:cBhvr>
                                        <p:cTn id="10" dur="1" fill="hold">
                                          <p:stCondLst>
                                            <p:cond delay="0"/>
                                          </p:stCondLst>
                                        </p:cTn>
                                        <p:tgtEl>
                                          <p:spTgt spid="618503"/>
                                        </p:tgtEl>
                                        <p:attrNameLst>
                                          <p:attrName>style.visibility</p:attrName>
                                        </p:attrNameLst>
                                      </p:cBhvr>
                                      <p:to>
                                        <p:strVal val="visible"/>
                                      </p:to>
                                    </p:set>
                                    <p:animEffect transition="in" filter="slide(fromBottom)">
                                      <p:cBhvr>
                                        <p:cTn id="11" dur="500"/>
                                        <p:tgtEl>
                                          <p:spTgt spid="618503"/>
                                        </p:tgtEl>
                                      </p:cBhvr>
                                    </p:animEffect>
                                  </p:childTnLst>
                                </p:cTn>
                              </p:par>
                              <p:par>
                                <p:cTn id="12" presetID="50" presetClass="entr" presetSubtype="0" decel="100000" fill="hold" grpId="0" nodeType="withEffect">
                                  <p:stCondLst>
                                    <p:cond delay="0"/>
                                  </p:stCondLst>
                                  <p:childTnLst>
                                    <p:set>
                                      <p:cBhvr>
                                        <p:cTn id="13" dur="1" fill="hold">
                                          <p:stCondLst>
                                            <p:cond delay="0"/>
                                          </p:stCondLst>
                                        </p:cTn>
                                        <p:tgtEl>
                                          <p:spTgt spid="618514"/>
                                        </p:tgtEl>
                                        <p:attrNameLst>
                                          <p:attrName>style.visibility</p:attrName>
                                        </p:attrNameLst>
                                      </p:cBhvr>
                                      <p:to>
                                        <p:strVal val="visible"/>
                                      </p:to>
                                    </p:set>
                                    <p:anim calcmode="lin" valueType="num">
                                      <p:cBhvr>
                                        <p:cTn id="14" dur="1000" fill="hold"/>
                                        <p:tgtEl>
                                          <p:spTgt spid="618514"/>
                                        </p:tgtEl>
                                        <p:attrNameLst>
                                          <p:attrName>ppt_w</p:attrName>
                                        </p:attrNameLst>
                                      </p:cBhvr>
                                      <p:tavLst>
                                        <p:tav tm="0">
                                          <p:val>
                                            <p:strVal val="#ppt_w+.3"/>
                                          </p:val>
                                        </p:tav>
                                        <p:tav tm="100000">
                                          <p:val>
                                            <p:strVal val="#ppt_w"/>
                                          </p:val>
                                        </p:tav>
                                      </p:tavLst>
                                    </p:anim>
                                    <p:anim calcmode="lin" valueType="num">
                                      <p:cBhvr>
                                        <p:cTn id="15" dur="1000" fill="hold"/>
                                        <p:tgtEl>
                                          <p:spTgt spid="618514"/>
                                        </p:tgtEl>
                                        <p:attrNameLst>
                                          <p:attrName>ppt_h</p:attrName>
                                        </p:attrNameLst>
                                      </p:cBhvr>
                                      <p:tavLst>
                                        <p:tav tm="0">
                                          <p:val>
                                            <p:strVal val="#ppt_h"/>
                                          </p:val>
                                        </p:tav>
                                        <p:tav tm="100000">
                                          <p:val>
                                            <p:strVal val="#ppt_h"/>
                                          </p:val>
                                        </p:tav>
                                      </p:tavLst>
                                    </p:anim>
                                    <p:animEffect transition="in" filter="fade">
                                      <p:cBhvr>
                                        <p:cTn id="16" dur="1000"/>
                                        <p:tgtEl>
                                          <p:spTgt spid="6185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8501" grpId="0"/>
      <p:bldP spid="618503" grpId="0" animBg="1"/>
      <p:bldP spid="618514"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8309" name="Rectangle 5"/>
          <p:cNvSpPr>
            <a:spLocks noGrp="1" noChangeArrowheads="1"/>
          </p:cNvSpPr>
          <p:nvPr>
            <p:ph type="title"/>
          </p:nvPr>
        </p:nvSpPr>
        <p:spPr>
          <a:xfrm>
            <a:off x="323528" y="188640"/>
            <a:ext cx="8146152" cy="1080120"/>
          </a:xfrm>
          <a:noFill/>
          <a:ln/>
        </p:spPr>
        <p:txBody>
          <a:bodyPr>
            <a:noAutofit/>
          </a:bodyPr>
          <a:lstStyle/>
          <a:p>
            <a:r>
              <a:rPr kumimoji="1" lang="zh-CN" altLang="en-US" sz="4000" b="1" dirty="0">
                <a:solidFill>
                  <a:schemeClr val="tx1"/>
                </a:solidFill>
                <a:latin typeface="华文新魏" pitchFamily="2" charset="-122"/>
                <a:ea typeface="华文新魏" pitchFamily="2" charset="-122"/>
              </a:rPr>
              <a:t>（</a:t>
            </a:r>
            <a:r>
              <a:rPr kumimoji="1" lang="en-US" altLang="zh-CN" sz="4000" b="1" dirty="0">
                <a:solidFill>
                  <a:schemeClr val="tx1"/>
                </a:solidFill>
                <a:latin typeface="华文新魏" pitchFamily="2" charset="-122"/>
                <a:ea typeface="华文新魏" pitchFamily="2" charset="-122"/>
              </a:rPr>
              <a:t>2</a:t>
            </a:r>
            <a:r>
              <a:rPr kumimoji="1" lang="zh-CN" altLang="en-US" sz="4000" b="1" dirty="0">
                <a:solidFill>
                  <a:schemeClr val="tx1"/>
                </a:solidFill>
                <a:latin typeface="华文新魏" pitchFamily="2" charset="-122"/>
                <a:ea typeface="华文新魏" pitchFamily="2" charset="-122"/>
              </a:rPr>
              <a:t>）毛泽东发表</a:t>
            </a:r>
            <a:r>
              <a:rPr kumimoji="1" lang="en-US" altLang="zh-CN" sz="4000" b="1" dirty="0">
                <a:solidFill>
                  <a:schemeClr val="tx1"/>
                </a:solidFill>
                <a:latin typeface="华文新魏" pitchFamily="2" charset="-122"/>
                <a:ea typeface="华文新魏" pitchFamily="2" charset="-122"/>
              </a:rPr>
              <a:t>《</a:t>
            </a:r>
            <a:r>
              <a:rPr kumimoji="1" lang="zh-CN" altLang="en-US" sz="4000" b="1" dirty="0">
                <a:solidFill>
                  <a:schemeClr val="tx1"/>
                </a:solidFill>
                <a:latin typeface="华文新魏" pitchFamily="2" charset="-122"/>
                <a:ea typeface="华文新魏" pitchFamily="2" charset="-122"/>
              </a:rPr>
              <a:t>论人民民主专政</a:t>
            </a:r>
            <a:r>
              <a:rPr kumimoji="1" lang="en-US" altLang="zh-CN" sz="4000" b="1" dirty="0">
                <a:solidFill>
                  <a:schemeClr val="tx1"/>
                </a:solidFill>
                <a:latin typeface="华文新魏" pitchFamily="2" charset="-122"/>
                <a:ea typeface="华文新魏" pitchFamily="2" charset="-122"/>
              </a:rPr>
              <a:t>》</a:t>
            </a:r>
            <a:r>
              <a:rPr kumimoji="1" lang="en-US" altLang="zh-CN" sz="4000" dirty="0">
                <a:solidFill>
                  <a:schemeClr val="tx1"/>
                </a:solidFill>
                <a:latin typeface="华文新魏" pitchFamily="2" charset="-122"/>
                <a:ea typeface="华文新魏" pitchFamily="2" charset="-122"/>
              </a:rPr>
              <a:t> </a:t>
            </a:r>
          </a:p>
        </p:txBody>
      </p:sp>
      <p:sp>
        <p:nvSpPr>
          <p:cNvPr id="738307" name="Rectangle 3"/>
          <p:cNvSpPr>
            <a:spLocks noGrp="1" noChangeArrowheads="1"/>
          </p:cNvSpPr>
          <p:nvPr>
            <p:ph sz="quarter" idx="1"/>
          </p:nvPr>
        </p:nvSpPr>
        <p:spPr>
          <a:xfrm>
            <a:off x="395536" y="5589240"/>
            <a:ext cx="8748464" cy="720080"/>
          </a:xfrm>
        </p:spPr>
        <p:txBody>
          <a:bodyPr>
            <a:normAutofit/>
          </a:bodyPr>
          <a:lstStyle/>
          <a:p>
            <a:pPr>
              <a:lnSpc>
                <a:spcPct val="80000"/>
              </a:lnSpc>
            </a:pPr>
            <a:r>
              <a:rPr kumimoji="1" lang="zh-CN" altLang="en-US" sz="2400" b="1" dirty="0">
                <a:latin typeface="华文新魏" pitchFamily="2" charset="-122"/>
                <a:ea typeface="华文新魏" pitchFamily="2" charset="-122"/>
              </a:rPr>
              <a:t>中共七届二中全会的决议和毛泽东的</a:t>
            </a:r>
            <a:r>
              <a:rPr kumimoji="1" lang="en-US" altLang="zh-CN" sz="2400" b="1" dirty="0">
                <a:latin typeface="华文新魏" pitchFamily="2" charset="-122"/>
                <a:ea typeface="华文新魏" pitchFamily="2" charset="-122"/>
              </a:rPr>
              <a:t>《</a:t>
            </a:r>
            <a:r>
              <a:rPr kumimoji="1" lang="zh-CN" altLang="en-US" sz="2400" b="1" dirty="0">
                <a:latin typeface="华文新魏" pitchFamily="2" charset="-122"/>
                <a:ea typeface="华文新魏" pitchFamily="2" charset="-122"/>
              </a:rPr>
              <a:t>论人民民主专政</a:t>
            </a:r>
            <a:r>
              <a:rPr kumimoji="1" lang="en-US" altLang="zh-CN" sz="2400" b="1" dirty="0">
                <a:latin typeface="华文新魏" pitchFamily="2" charset="-122"/>
                <a:ea typeface="华文新魏" pitchFamily="2" charset="-122"/>
              </a:rPr>
              <a:t>》,</a:t>
            </a:r>
            <a:r>
              <a:rPr kumimoji="1" lang="zh-CN" altLang="en-US" sz="2400" b="1" dirty="0">
                <a:latin typeface="华文新魏" pitchFamily="2" charset="-122"/>
                <a:ea typeface="华文新魏" pitchFamily="2" charset="-122"/>
              </a:rPr>
              <a:t>构成了</a:t>
            </a:r>
            <a:r>
              <a:rPr kumimoji="1" lang="en-US" altLang="zh-CN" sz="2400" b="1" dirty="0">
                <a:latin typeface="华文新魏" pitchFamily="2" charset="-122"/>
                <a:ea typeface="华文新魏" pitchFamily="2" charset="-122"/>
              </a:rPr>
              <a:t>《</a:t>
            </a:r>
            <a:r>
              <a:rPr kumimoji="1" lang="zh-CN" altLang="en-US" sz="2400" b="1" dirty="0">
                <a:latin typeface="华文新魏" pitchFamily="2" charset="-122"/>
                <a:ea typeface="华文新魏" pitchFamily="2" charset="-122"/>
              </a:rPr>
              <a:t>中国人民政治协商会议共同纲领</a:t>
            </a:r>
            <a:r>
              <a:rPr kumimoji="1" lang="en-US" altLang="zh-CN" sz="2400" b="1" dirty="0">
                <a:latin typeface="华文新魏" pitchFamily="2" charset="-122"/>
                <a:ea typeface="华文新魏" pitchFamily="2" charset="-122"/>
              </a:rPr>
              <a:t>》</a:t>
            </a:r>
            <a:r>
              <a:rPr kumimoji="1" lang="zh-CN" altLang="en-US" sz="2400" b="1" dirty="0">
                <a:latin typeface="华文新魏" pitchFamily="2" charset="-122"/>
                <a:ea typeface="华文新魏" pitchFamily="2" charset="-122"/>
              </a:rPr>
              <a:t>的基础。</a:t>
            </a:r>
          </a:p>
        </p:txBody>
      </p:sp>
      <p:pic>
        <p:nvPicPr>
          <p:cNvPr id="738308" name="Picture 4"/>
          <p:cNvPicPr>
            <a:picLocks noChangeAspect="1" noChangeArrowheads="1"/>
          </p:cNvPicPr>
          <p:nvPr/>
        </p:nvPicPr>
        <p:blipFill>
          <a:blip r:embed="rId2" cstate="print"/>
          <a:srcRect/>
          <a:stretch>
            <a:fillRect/>
          </a:stretch>
        </p:blipFill>
        <p:spPr bwMode="auto">
          <a:xfrm>
            <a:off x="6948264" y="1124744"/>
            <a:ext cx="2016125" cy="2376487"/>
          </a:xfrm>
          <a:prstGeom prst="rect">
            <a:avLst/>
          </a:prstGeom>
          <a:noFill/>
        </p:spPr>
      </p:pic>
      <p:sp>
        <p:nvSpPr>
          <p:cNvPr id="738311" name="Rectangle 7"/>
          <p:cNvSpPr>
            <a:spLocks noChangeArrowheads="1"/>
          </p:cNvSpPr>
          <p:nvPr/>
        </p:nvSpPr>
        <p:spPr bwMode="auto">
          <a:xfrm>
            <a:off x="323528" y="1628800"/>
            <a:ext cx="8496944" cy="3672408"/>
          </a:xfrm>
          <a:prstGeom prst="rect">
            <a:avLst/>
          </a:prstGeom>
          <a:noFill/>
          <a:ln w="9525">
            <a:noFill/>
            <a:miter lim="800000"/>
            <a:headEnd/>
            <a:tailEnd/>
          </a:ln>
          <a:effectLst/>
        </p:spPr>
        <p:txBody>
          <a:bodyPr/>
          <a:lstStyle/>
          <a:p>
            <a:pPr marL="342900" indent="-342900">
              <a:spcBef>
                <a:spcPct val="20000"/>
              </a:spcBef>
              <a:buClr>
                <a:schemeClr val="accent1"/>
              </a:buClr>
              <a:buSzPct val="65000"/>
              <a:buFont typeface="Wingdings" pitchFamily="2" charset="2"/>
              <a:buChar char="n"/>
            </a:pPr>
            <a:r>
              <a:rPr kumimoji="1" lang="en-US" altLang="zh-CN" sz="2400" b="1" dirty="0">
                <a:latin typeface="华文新魏" pitchFamily="2" charset="-122"/>
                <a:ea typeface="华文新魏" pitchFamily="2" charset="-122"/>
              </a:rPr>
              <a:t>1949</a:t>
            </a:r>
            <a:r>
              <a:rPr kumimoji="1" lang="zh-CN" altLang="en-US" sz="2400" b="1" dirty="0">
                <a:latin typeface="华文新魏" pitchFamily="2" charset="-122"/>
                <a:ea typeface="华文新魏" pitchFamily="2" charset="-122"/>
              </a:rPr>
              <a:t>年</a:t>
            </a:r>
            <a:r>
              <a:rPr kumimoji="1" lang="en-US" altLang="zh-CN" sz="2400" b="1" dirty="0">
                <a:latin typeface="华文新魏" pitchFamily="2" charset="-122"/>
                <a:ea typeface="华文新魏" pitchFamily="2" charset="-122"/>
              </a:rPr>
              <a:t>6</a:t>
            </a:r>
            <a:r>
              <a:rPr kumimoji="1" lang="zh-CN" altLang="en-US" sz="2400" b="1" dirty="0">
                <a:latin typeface="华文新魏" pitchFamily="2" charset="-122"/>
                <a:ea typeface="华文新魏" pitchFamily="2" charset="-122"/>
              </a:rPr>
              <a:t>月</a:t>
            </a:r>
            <a:r>
              <a:rPr kumimoji="1" lang="en-US" altLang="zh-CN" sz="2400" b="1" dirty="0">
                <a:latin typeface="华文新魏" pitchFamily="2" charset="-122"/>
                <a:ea typeface="华文新魏" pitchFamily="2" charset="-122"/>
              </a:rPr>
              <a:t>30</a:t>
            </a:r>
            <a:r>
              <a:rPr kumimoji="1" lang="zh-CN" altLang="en-US" sz="2400" b="1" dirty="0">
                <a:latin typeface="华文新魏" pitchFamily="2" charset="-122"/>
                <a:ea typeface="华文新魏" pitchFamily="2" charset="-122"/>
              </a:rPr>
              <a:t>日，毛泽东发展</a:t>
            </a:r>
            <a:r>
              <a:rPr kumimoji="1" lang="en-US" altLang="zh-CN" sz="2400" b="1" dirty="0">
                <a:latin typeface="华文新魏" pitchFamily="2" charset="-122"/>
                <a:ea typeface="华文新魏" pitchFamily="2" charset="-122"/>
              </a:rPr>
              <a:t>《</a:t>
            </a:r>
            <a:r>
              <a:rPr kumimoji="1" lang="zh-CN" altLang="en-US" sz="2400" b="1" dirty="0">
                <a:latin typeface="华文新魏" pitchFamily="2" charset="-122"/>
                <a:ea typeface="华文新魏" pitchFamily="2" charset="-122"/>
              </a:rPr>
              <a:t>论人民</a:t>
            </a:r>
            <a:r>
              <a:rPr kumimoji="1" lang="zh-CN" altLang="en-US" sz="2400" b="1" dirty="0" smtClean="0">
                <a:latin typeface="华文新魏" pitchFamily="2" charset="-122"/>
                <a:ea typeface="华文新魏" pitchFamily="2" charset="-122"/>
              </a:rPr>
              <a:t>民主</a:t>
            </a:r>
            <a:endParaRPr kumimoji="1" lang="en-US" altLang="zh-CN" sz="2400" b="1" dirty="0" smtClean="0">
              <a:latin typeface="华文新魏" pitchFamily="2" charset="-122"/>
              <a:ea typeface="华文新魏" pitchFamily="2" charset="-122"/>
            </a:endParaRPr>
          </a:p>
          <a:p>
            <a:pPr marL="342900" indent="-342900">
              <a:spcBef>
                <a:spcPct val="20000"/>
              </a:spcBef>
              <a:buClr>
                <a:schemeClr val="accent1"/>
              </a:buClr>
              <a:buSzPct val="65000"/>
              <a:buFont typeface="Wingdings" pitchFamily="2" charset="2"/>
              <a:buChar char="n"/>
            </a:pPr>
            <a:r>
              <a:rPr kumimoji="1" lang="zh-CN" altLang="en-US" sz="2400" b="1" dirty="0" smtClean="0">
                <a:latin typeface="华文新魏" pitchFamily="2" charset="-122"/>
                <a:ea typeface="华文新魏" pitchFamily="2" charset="-122"/>
              </a:rPr>
              <a:t>专政</a:t>
            </a:r>
            <a:r>
              <a:rPr kumimoji="1" lang="en-US" altLang="zh-CN" sz="2400" b="1" dirty="0">
                <a:latin typeface="华文新魏" pitchFamily="2" charset="-122"/>
                <a:ea typeface="华文新魏" pitchFamily="2" charset="-122"/>
              </a:rPr>
              <a:t>》</a:t>
            </a:r>
            <a:r>
              <a:rPr kumimoji="1" lang="zh-CN" altLang="en-US" sz="2400" b="1" dirty="0">
                <a:latin typeface="华文新魏" pitchFamily="2" charset="-122"/>
                <a:ea typeface="华文新魏" pitchFamily="2" charset="-122"/>
              </a:rPr>
              <a:t>。</a:t>
            </a:r>
          </a:p>
          <a:p>
            <a:pPr marL="669925" lvl="1" indent="-325438">
              <a:spcBef>
                <a:spcPct val="20000"/>
              </a:spcBef>
              <a:buClr>
                <a:schemeClr val="accent2"/>
              </a:buClr>
              <a:buSzPct val="60000"/>
              <a:buFont typeface="Wingdings" pitchFamily="2" charset="2"/>
              <a:buChar char="q"/>
            </a:pPr>
            <a:r>
              <a:rPr kumimoji="1" lang="zh-CN" altLang="en-US" sz="2400" b="1" dirty="0">
                <a:latin typeface="华文新魏" pitchFamily="2" charset="-122"/>
                <a:ea typeface="华文新魏" pitchFamily="2" charset="-122"/>
              </a:rPr>
              <a:t>明确指出，人民民主专政需要工人阶级</a:t>
            </a:r>
            <a:r>
              <a:rPr kumimoji="1" lang="zh-CN" altLang="en-US" sz="2400" b="1" dirty="0" smtClean="0">
                <a:latin typeface="华文新魏" pitchFamily="2" charset="-122"/>
                <a:ea typeface="华文新魏" pitchFamily="2" charset="-122"/>
              </a:rPr>
              <a:t>的</a:t>
            </a:r>
            <a:endParaRPr kumimoji="1" lang="en-US" altLang="zh-CN" sz="2400" b="1" dirty="0" smtClean="0">
              <a:latin typeface="华文新魏" pitchFamily="2" charset="-122"/>
              <a:ea typeface="华文新魏" pitchFamily="2" charset="-122"/>
            </a:endParaRPr>
          </a:p>
          <a:p>
            <a:pPr marL="669925" lvl="1" indent="-325438">
              <a:spcBef>
                <a:spcPct val="20000"/>
              </a:spcBef>
              <a:buClr>
                <a:schemeClr val="accent2"/>
              </a:buClr>
              <a:buSzPct val="60000"/>
              <a:buFont typeface="Wingdings" pitchFamily="2" charset="2"/>
              <a:buChar char="q"/>
            </a:pPr>
            <a:r>
              <a:rPr kumimoji="1" lang="zh-CN" altLang="en-US" sz="2400" b="1" dirty="0" smtClean="0">
                <a:latin typeface="华文新魏" pitchFamily="2" charset="-122"/>
                <a:ea typeface="华文新魏" pitchFamily="2" charset="-122"/>
              </a:rPr>
              <a:t>领导</a:t>
            </a:r>
            <a:r>
              <a:rPr kumimoji="1" lang="zh-CN" altLang="en-US" sz="2400" b="1" dirty="0">
                <a:latin typeface="华文新魏" pitchFamily="2" charset="-122"/>
                <a:ea typeface="华文新魏" pitchFamily="2" charset="-122"/>
              </a:rPr>
              <a:t>。</a:t>
            </a:r>
          </a:p>
          <a:p>
            <a:pPr marL="669925" lvl="1" indent="-325438">
              <a:spcBef>
                <a:spcPct val="20000"/>
              </a:spcBef>
              <a:buClr>
                <a:schemeClr val="accent2"/>
              </a:buClr>
              <a:buSzPct val="60000"/>
              <a:buFont typeface="Wingdings" pitchFamily="2" charset="2"/>
              <a:buChar char="q"/>
            </a:pPr>
            <a:r>
              <a:rPr kumimoji="1" lang="zh-CN" altLang="en-US" sz="2400" b="1" dirty="0">
                <a:latin typeface="华文新魏" pitchFamily="2" charset="-122"/>
                <a:ea typeface="华文新魏" pitchFamily="2" charset="-122"/>
              </a:rPr>
              <a:t>人民民主专政的</a:t>
            </a:r>
            <a:r>
              <a:rPr kumimoji="1" lang="zh-CN" altLang="en-US" sz="2400" b="1" dirty="0">
                <a:solidFill>
                  <a:srgbClr val="FF0000"/>
                </a:solidFill>
                <a:latin typeface="华文新魏" pitchFamily="2" charset="-122"/>
                <a:ea typeface="华文新魏" pitchFamily="2" charset="-122"/>
              </a:rPr>
              <a:t>基础</a:t>
            </a:r>
            <a:r>
              <a:rPr kumimoji="1" lang="zh-CN" altLang="en-US" sz="2400" b="1" dirty="0">
                <a:latin typeface="华文新魏" pitchFamily="2" charset="-122"/>
                <a:ea typeface="华文新魏" pitchFamily="2" charset="-122"/>
              </a:rPr>
              <a:t>是工人阶级、农民阶级和城市小资产阶级的联盟，主要是工农联盟。</a:t>
            </a:r>
          </a:p>
          <a:p>
            <a:pPr marL="669925" lvl="1" indent="-325438">
              <a:spcBef>
                <a:spcPct val="20000"/>
              </a:spcBef>
              <a:buClr>
                <a:schemeClr val="accent2"/>
              </a:buClr>
              <a:buSzPct val="60000"/>
              <a:buFont typeface="Wingdings" pitchFamily="2" charset="2"/>
              <a:buChar char="q"/>
            </a:pPr>
            <a:r>
              <a:rPr kumimoji="1" lang="zh-CN" altLang="en-US" sz="2400" b="1" dirty="0">
                <a:latin typeface="华文新魏" pitchFamily="2" charset="-122"/>
                <a:ea typeface="华文新魏" pitchFamily="2" charset="-122"/>
              </a:rPr>
              <a:t>必须利用一切于国计民生有利而不是有害的</a:t>
            </a:r>
            <a:r>
              <a:rPr kumimoji="1" lang="zh-CN" altLang="en-US" sz="2400" b="1" dirty="0">
                <a:solidFill>
                  <a:srgbClr val="FF0000"/>
                </a:solidFill>
                <a:latin typeface="华文新魏" pitchFamily="2" charset="-122"/>
                <a:ea typeface="华文新魏" pitchFamily="2" charset="-122"/>
              </a:rPr>
              <a:t>城乡资本主义因素</a:t>
            </a:r>
            <a:r>
              <a:rPr kumimoji="1" lang="zh-CN" altLang="en-US" sz="2400" b="1" dirty="0">
                <a:latin typeface="华文新魏" pitchFamily="2" charset="-122"/>
                <a:ea typeface="华文新魏" pitchFamily="2" charset="-122"/>
              </a:rPr>
              <a:t>，团结民族资产阶级。但是民族资产阶级不能充当革命的领导者，也不应当在国家政权中占主要的地位。</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nodeType="clickEffect">
                                  <p:stCondLst>
                                    <p:cond delay="0"/>
                                  </p:stCondLst>
                                  <p:childTnLst>
                                    <p:set>
                                      <p:cBhvr>
                                        <p:cTn id="6" dur="1" fill="hold">
                                          <p:stCondLst>
                                            <p:cond delay="0"/>
                                          </p:stCondLst>
                                        </p:cTn>
                                        <p:tgtEl>
                                          <p:spTgt spid="738308"/>
                                        </p:tgtEl>
                                        <p:attrNameLst>
                                          <p:attrName>style.visibility</p:attrName>
                                        </p:attrNameLst>
                                      </p:cBhvr>
                                      <p:to>
                                        <p:strVal val="visible"/>
                                      </p:to>
                                    </p:set>
                                    <p:animEffect transition="in" filter="slide(fromLeft)">
                                      <p:cBhvr>
                                        <p:cTn id="7" dur="500"/>
                                        <p:tgtEl>
                                          <p:spTgt spid="7383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0552" name="Picture 8" descr="中国人民政治协商会议第一届全体会议会场"/>
          <p:cNvPicPr>
            <a:picLocks noChangeAspect="1" noChangeArrowheads="1"/>
          </p:cNvPicPr>
          <p:nvPr/>
        </p:nvPicPr>
        <p:blipFill>
          <a:blip r:embed="rId2" cstate="print"/>
          <a:srcRect/>
          <a:stretch>
            <a:fillRect/>
          </a:stretch>
        </p:blipFill>
        <p:spPr bwMode="auto">
          <a:xfrm>
            <a:off x="4499992" y="2348880"/>
            <a:ext cx="4176464" cy="3207640"/>
          </a:xfrm>
          <a:prstGeom prst="rect">
            <a:avLst/>
          </a:prstGeom>
          <a:noFill/>
        </p:spPr>
      </p:pic>
      <p:sp>
        <p:nvSpPr>
          <p:cNvPr id="620554" name="Rectangle 10"/>
          <p:cNvSpPr>
            <a:spLocks noChangeArrowheads="1"/>
          </p:cNvSpPr>
          <p:nvPr/>
        </p:nvSpPr>
        <p:spPr bwMode="auto">
          <a:xfrm>
            <a:off x="251520" y="188641"/>
            <a:ext cx="8435280" cy="1368152"/>
          </a:xfrm>
          <a:prstGeom prst="rect">
            <a:avLst/>
          </a:prstGeom>
          <a:noFill/>
          <a:ln w="9525">
            <a:noFill/>
            <a:miter lim="800000"/>
            <a:headEnd/>
            <a:tailEnd/>
          </a:ln>
          <a:effectLst/>
        </p:spPr>
        <p:txBody>
          <a:bodyPr/>
          <a:lstStyle/>
          <a:p>
            <a:r>
              <a:rPr lang="en-US" altLang="zh-CN" sz="4300" b="1" dirty="0">
                <a:effectLst>
                  <a:outerShdw blurRad="50000" dist="30000" dir="5400000" algn="tl" rotWithShape="0">
                    <a:srgbClr val="000000">
                      <a:alpha val="30000"/>
                    </a:srgbClr>
                  </a:outerShdw>
                </a:effectLst>
                <a:latin typeface="华文新魏" pitchFamily="2" charset="-122"/>
                <a:ea typeface="华文新魏" pitchFamily="2" charset="-122"/>
                <a:cs typeface="+mj-cs"/>
              </a:rPr>
              <a:t>2</a:t>
            </a:r>
            <a:r>
              <a:rPr lang="zh-CN" altLang="en-US" sz="4300" b="1" dirty="0">
                <a:effectLst>
                  <a:outerShdw blurRad="50000" dist="30000" dir="5400000" algn="tl" rotWithShape="0">
                    <a:srgbClr val="000000">
                      <a:alpha val="30000"/>
                    </a:srgbClr>
                  </a:outerShdw>
                </a:effectLst>
                <a:latin typeface="华文新魏" pitchFamily="2" charset="-122"/>
                <a:ea typeface="华文新魏" pitchFamily="2" charset="-122"/>
                <a:cs typeface="+mj-cs"/>
              </a:rPr>
              <a:t>、人民政协会议的召开与</a:t>
            </a:r>
            <a:r>
              <a:rPr lang="en-US" altLang="zh-CN" sz="4300" b="1" dirty="0">
                <a:effectLst>
                  <a:outerShdw blurRad="50000" dist="30000" dir="5400000" algn="tl" rotWithShape="0">
                    <a:srgbClr val="000000">
                      <a:alpha val="30000"/>
                    </a:srgbClr>
                  </a:outerShdw>
                </a:effectLst>
                <a:latin typeface="华文新魏" pitchFamily="2" charset="-122"/>
                <a:ea typeface="华文新魏" pitchFamily="2" charset="-122"/>
                <a:cs typeface="+mj-cs"/>
              </a:rPr>
              <a:t>《</a:t>
            </a:r>
            <a:r>
              <a:rPr lang="zh-CN" altLang="en-US" sz="4300" b="1" dirty="0">
                <a:effectLst>
                  <a:outerShdw blurRad="50000" dist="30000" dir="5400000" algn="tl" rotWithShape="0">
                    <a:srgbClr val="000000">
                      <a:alpha val="30000"/>
                    </a:srgbClr>
                  </a:outerShdw>
                </a:effectLst>
                <a:latin typeface="华文新魏" pitchFamily="2" charset="-122"/>
                <a:ea typeface="华文新魏" pitchFamily="2" charset="-122"/>
                <a:cs typeface="+mj-cs"/>
              </a:rPr>
              <a:t>共同纲领</a:t>
            </a:r>
            <a:r>
              <a:rPr lang="en-US" altLang="zh-CN" sz="4300" b="1" dirty="0">
                <a:effectLst>
                  <a:outerShdw blurRad="50000" dist="30000" dir="5400000" algn="tl" rotWithShape="0">
                    <a:srgbClr val="000000">
                      <a:alpha val="30000"/>
                    </a:srgbClr>
                  </a:outerShdw>
                </a:effectLst>
                <a:latin typeface="华文新魏" pitchFamily="2" charset="-122"/>
                <a:ea typeface="华文新魏" pitchFamily="2" charset="-122"/>
                <a:cs typeface="+mj-cs"/>
              </a:rPr>
              <a:t>》</a:t>
            </a:r>
            <a:r>
              <a:rPr lang="zh-CN" altLang="en-US" sz="4300" b="1" dirty="0">
                <a:effectLst>
                  <a:outerShdw blurRad="50000" dist="30000" dir="5400000" algn="tl" rotWithShape="0">
                    <a:srgbClr val="000000">
                      <a:alpha val="30000"/>
                    </a:srgbClr>
                  </a:outerShdw>
                </a:effectLst>
                <a:latin typeface="华文新魏" pitchFamily="2" charset="-122"/>
                <a:ea typeface="华文新魏" pitchFamily="2" charset="-122"/>
                <a:cs typeface="+mj-cs"/>
              </a:rPr>
              <a:t>的制定</a:t>
            </a:r>
          </a:p>
        </p:txBody>
      </p:sp>
      <p:sp>
        <p:nvSpPr>
          <p:cNvPr id="620555" name="Rectangle 11"/>
          <p:cNvSpPr>
            <a:spLocks noChangeArrowheads="1"/>
          </p:cNvSpPr>
          <p:nvPr/>
        </p:nvSpPr>
        <p:spPr bwMode="auto">
          <a:xfrm>
            <a:off x="395536" y="1988840"/>
            <a:ext cx="3816424" cy="4464496"/>
          </a:xfrm>
          <a:prstGeom prst="rect">
            <a:avLst/>
          </a:prstGeom>
          <a:noFill/>
          <a:ln w="9525">
            <a:noFill/>
            <a:miter lim="800000"/>
            <a:headEnd/>
            <a:tailEnd/>
          </a:ln>
          <a:effectLst/>
        </p:spPr>
        <p:txBody>
          <a:bodyPr/>
          <a:lstStyle/>
          <a:p>
            <a:pPr marL="342900" indent="-342900">
              <a:lnSpc>
                <a:spcPct val="80000"/>
              </a:lnSpc>
              <a:spcBef>
                <a:spcPct val="20000"/>
              </a:spcBef>
              <a:buClr>
                <a:schemeClr val="accent1"/>
              </a:buClr>
              <a:buSzPct val="65000"/>
              <a:buFont typeface="Wingdings" pitchFamily="2" charset="2"/>
              <a:buChar char="n"/>
            </a:pPr>
            <a:r>
              <a:rPr kumimoji="1" lang="en-US" altLang="zh-CN" sz="2600" b="1" dirty="0">
                <a:latin typeface="华文新魏" pitchFamily="2" charset="-122"/>
                <a:ea typeface="华文新魏" pitchFamily="2" charset="-122"/>
              </a:rPr>
              <a:t>1949</a:t>
            </a:r>
            <a:r>
              <a:rPr kumimoji="1" lang="zh-CN" altLang="en-US" sz="2600" b="1" dirty="0">
                <a:latin typeface="华文新魏" pitchFamily="2" charset="-122"/>
                <a:ea typeface="华文新魏" pitchFamily="2" charset="-122"/>
              </a:rPr>
              <a:t>年</a:t>
            </a:r>
            <a:r>
              <a:rPr kumimoji="1" lang="en-US" altLang="zh-CN" sz="2600" b="1" dirty="0">
                <a:latin typeface="华文新魏" pitchFamily="2" charset="-122"/>
                <a:ea typeface="华文新魏" pitchFamily="2" charset="-122"/>
              </a:rPr>
              <a:t>9</a:t>
            </a:r>
            <a:r>
              <a:rPr kumimoji="1" lang="zh-CN" altLang="en-US" sz="2600" b="1" dirty="0">
                <a:latin typeface="华文新魏" pitchFamily="2" charset="-122"/>
                <a:ea typeface="华文新魏" pitchFamily="2" charset="-122"/>
              </a:rPr>
              <a:t>月</a:t>
            </a:r>
            <a:r>
              <a:rPr kumimoji="1" lang="en-US" altLang="zh-CN" sz="2600" b="1" dirty="0">
                <a:latin typeface="华文新魏" pitchFamily="2" charset="-122"/>
                <a:ea typeface="华文新魏" pitchFamily="2" charset="-122"/>
              </a:rPr>
              <a:t>21</a:t>
            </a:r>
            <a:r>
              <a:rPr kumimoji="1" lang="zh-CN" altLang="en-US" sz="2600" b="1" dirty="0">
                <a:latin typeface="华文新魏" pitchFamily="2" charset="-122"/>
                <a:ea typeface="华文新魏" pitchFamily="2" charset="-122"/>
              </a:rPr>
              <a:t>日</a:t>
            </a:r>
            <a:r>
              <a:rPr kumimoji="1" lang="en-US" altLang="zh-CN" sz="2600" b="1" dirty="0">
                <a:latin typeface="华文新魏" pitchFamily="2" charset="-122"/>
                <a:ea typeface="华文新魏" pitchFamily="2" charset="-122"/>
              </a:rPr>
              <a:t>--30</a:t>
            </a:r>
            <a:r>
              <a:rPr kumimoji="1" lang="zh-CN" altLang="en-US" sz="2600" b="1" dirty="0">
                <a:latin typeface="华文新魏" pitchFamily="2" charset="-122"/>
                <a:ea typeface="华文新魏" pitchFamily="2" charset="-122"/>
              </a:rPr>
              <a:t>日，中国人民政治协商会议第一届全体会议在</a:t>
            </a:r>
            <a:r>
              <a:rPr kumimoji="1" lang="zh-CN" altLang="en-US" sz="2600" b="1" dirty="0" smtClean="0">
                <a:latin typeface="华文新魏" pitchFamily="2" charset="-122"/>
                <a:ea typeface="华文新魏" pitchFamily="2" charset="-122"/>
              </a:rPr>
              <a:t>北平召开</a:t>
            </a:r>
            <a:r>
              <a:rPr kumimoji="1" lang="zh-CN" altLang="en-US" sz="2600" b="1" dirty="0">
                <a:latin typeface="华文新魏" pitchFamily="2" charset="-122"/>
                <a:ea typeface="华文新魏" pitchFamily="2" charset="-122"/>
              </a:rPr>
              <a:t>。</a:t>
            </a:r>
          </a:p>
          <a:p>
            <a:pPr marL="342900" indent="-342900">
              <a:lnSpc>
                <a:spcPct val="80000"/>
              </a:lnSpc>
              <a:spcBef>
                <a:spcPct val="20000"/>
              </a:spcBef>
              <a:buClr>
                <a:schemeClr val="accent1"/>
              </a:buClr>
              <a:buSzPct val="65000"/>
              <a:buFont typeface="Wingdings" pitchFamily="2" charset="2"/>
              <a:buChar char="n"/>
            </a:pPr>
            <a:r>
              <a:rPr kumimoji="1" lang="zh-CN" altLang="en-US" sz="2600" b="1" dirty="0">
                <a:latin typeface="华文新魏" pitchFamily="2" charset="-122"/>
                <a:ea typeface="华文新魏" pitchFamily="2" charset="-122"/>
              </a:rPr>
              <a:t>会议通过</a:t>
            </a:r>
            <a:r>
              <a:rPr kumimoji="1" lang="en-US" altLang="zh-CN" sz="2600" b="1" dirty="0">
                <a:latin typeface="华文新魏" pitchFamily="2" charset="-122"/>
                <a:ea typeface="华文新魏" pitchFamily="2" charset="-122"/>
              </a:rPr>
              <a:t>《</a:t>
            </a:r>
            <a:r>
              <a:rPr kumimoji="1" lang="zh-CN" altLang="en-US" sz="2600" b="1" dirty="0">
                <a:latin typeface="华文新魏" pitchFamily="2" charset="-122"/>
                <a:ea typeface="华文新魏" pitchFamily="2" charset="-122"/>
              </a:rPr>
              <a:t>中国人民政治协商会议共同纲领</a:t>
            </a:r>
            <a:r>
              <a:rPr kumimoji="1" lang="en-US" altLang="zh-CN" sz="2600" b="1" dirty="0">
                <a:latin typeface="华文新魏" pitchFamily="2" charset="-122"/>
                <a:ea typeface="华文新魏" pitchFamily="2" charset="-122"/>
              </a:rPr>
              <a:t>》</a:t>
            </a:r>
            <a:r>
              <a:rPr kumimoji="1" lang="zh-CN" altLang="en-US" sz="2600" b="1" dirty="0" smtClean="0">
                <a:latin typeface="华文新魏" pitchFamily="2" charset="-122"/>
                <a:ea typeface="华文新魏" pitchFamily="2" charset="-122"/>
              </a:rPr>
              <a:t>，起</a:t>
            </a:r>
            <a:r>
              <a:rPr kumimoji="1" lang="zh-CN" altLang="en-US" sz="2600" b="1" dirty="0">
                <a:latin typeface="华文新魏" pitchFamily="2" charset="-122"/>
                <a:ea typeface="华文新魏" pitchFamily="2" charset="-122"/>
              </a:rPr>
              <a:t>着临时宪法的作用。</a:t>
            </a:r>
          </a:p>
          <a:p>
            <a:pPr marL="342900" indent="-342900">
              <a:lnSpc>
                <a:spcPct val="80000"/>
              </a:lnSpc>
              <a:spcBef>
                <a:spcPct val="20000"/>
              </a:spcBef>
              <a:buClr>
                <a:schemeClr val="accent1"/>
              </a:buClr>
              <a:buSzPct val="65000"/>
              <a:buFont typeface="Wingdings" pitchFamily="2" charset="2"/>
              <a:buChar char="n"/>
            </a:pPr>
            <a:r>
              <a:rPr kumimoji="1" lang="zh-CN" altLang="en-US" sz="2600" b="1" dirty="0">
                <a:latin typeface="华文新魏" pitchFamily="2" charset="-122"/>
                <a:ea typeface="华文新魏" pitchFamily="2" charset="-122"/>
              </a:rPr>
              <a:t>人民政协的召开，标志着中国的新型政党制度</a:t>
            </a:r>
            <a:r>
              <a:rPr kumimoji="1" lang="en-US" altLang="zh-CN" sz="2600" b="1" dirty="0">
                <a:latin typeface="华文新魏" pitchFamily="2" charset="-122"/>
                <a:ea typeface="华文新魏" pitchFamily="2" charset="-122"/>
              </a:rPr>
              <a:t>——</a:t>
            </a:r>
            <a:r>
              <a:rPr kumimoji="1" lang="zh-CN" altLang="en-US" sz="2600" b="1" dirty="0">
                <a:latin typeface="华文新魏" pitchFamily="2" charset="-122"/>
                <a:ea typeface="华文新魏" pitchFamily="2" charset="-122"/>
              </a:rPr>
              <a:t>中国共产党领导的多党合作和政治协商制度的确立</a:t>
            </a:r>
            <a:r>
              <a:rPr kumimoji="1" lang="zh-CN" altLang="en-US" sz="2600" dirty="0">
                <a:ea typeface="宋体" charset="-122"/>
              </a:rPr>
              <a:t>。</a:t>
            </a:r>
          </a:p>
        </p:txBody>
      </p:sp>
    </p:spTree>
  </p:cSld>
  <p:clrMapOvr>
    <a:masterClrMapping/>
  </p:clrMapOvr>
  <p:transition>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620552"/>
                                        </p:tgtEl>
                                        <p:attrNameLst>
                                          <p:attrName>style.visibility</p:attrName>
                                        </p:attrNameLst>
                                      </p:cBhvr>
                                      <p:to>
                                        <p:strVal val="visible"/>
                                      </p:to>
                                    </p:set>
                                    <p:animEffect transition="in" filter="slide(fromBottom)">
                                      <p:cBhvr>
                                        <p:cTn id="7" dur="500"/>
                                        <p:tgtEl>
                                          <p:spTgt spid="6205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1573" name="Picture 5" descr="u=293731439,2760163196&amp;gp=42">
            <a:hlinkClick r:id="rId2"/>
          </p:cNvPr>
          <p:cNvPicPr>
            <a:picLocks noChangeAspect="1" noChangeArrowheads="1"/>
          </p:cNvPicPr>
          <p:nvPr/>
        </p:nvPicPr>
        <p:blipFill>
          <a:blip r:embed="rId3" cstate="print"/>
          <a:srcRect/>
          <a:stretch>
            <a:fillRect/>
          </a:stretch>
        </p:blipFill>
        <p:spPr bwMode="auto">
          <a:xfrm>
            <a:off x="3563938" y="2492375"/>
            <a:ext cx="1754187" cy="2305050"/>
          </a:xfrm>
          <a:prstGeom prst="rect">
            <a:avLst/>
          </a:prstGeom>
          <a:noFill/>
        </p:spPr>
      </p:pic>
      <p:sp>
        <p:nvSpPr>
          <p:cNvPr id="621574" name="Rectangle 6"/>
          <p:cNvSpPr>
            <a:spLocks noChangeArrowheads="1"/>
          </p:cNvSpPr>
          <p:nvPr/>
        </p:nvSpPr>
        <p:spPr bwMode="auto">
          <a:xfrm>
            <a:off x="971600" y="404664"/>
            <a:ext cx="6545262" cy="754053"/>
          </a:xfrm>
          <a:prstGeom prst="rect">
            <a:avLst/>
          </a:prstGeom>
          <a:noFill/>
          <a:ln w="9525">
            <a:noFill/>
            <a:miter lim="800000"/>
            <a:headEnd/>
            <a:tailEnd/>
          </a:ln>
          <a:effectLst/>
        </p:spPr>
        <p:txBody>
          <a:bodyPr>
            <a:spAutoFit/>
          </a:bodyPr>
          <a:lstStyle/>
          <a:p>
            <a:pPr algn="ctr" eaLnBrk="0" hangingPunct="0"/>
            <a:r>
              <a:rPr lang="en-US" altLang="zh-CN" sz="4300" b="1" dirty="0">
                <a:effectLst>
                  <a:outerShdw blurRad="50000" dist="30000" dir="5400000" algn="tl" rotWithShape="0">
                    <a:srgbClr val="000000">
                      <a:alpha val="30000"/>
                    </a:srgbClr>
                  </a:outerShdw>
                </a:effectLst>
                <a:latin typeface="华文新魏" pitchFamily="2" charset="-122"/>
                <a:ea typeface="华文新魏" pitchFamily="2" charset="-122"/>
                <a:cs typeface="+mj-cs"/>
              </a:rPr>
              <a:t>《</a:t>
            </a:r>
            <a:r>
              <a:rPr lang="zh-CN" altLang="en-US" sz="4300" b="1" dirty="0">
                <a:effectLst>
                  <a:outerShdw blurRad="50000" dist="30000" dir="5400000" algn="tl" rotWithShape="0">
                    <a:srgbClr val="000000">
                      <a:alpha val="30000"/>
                    </a:srgbClr>
                  </a:outerShdw>
                </a:effectLst>
                <a:latin typeface="华文新魏" pitchFamily="2" charset="-122"/>
                <a:ea typeface="华文新魏" pitchFamily="2" charset="-122"/>
                <a:cs typeface="+mj-cs"/>
              </a:rPr>
              <a:t>共同纲领</a:t>
            </a:r>
            <a:r>
              <a:rPr lang="en-US" altLang="zh-CN" sz="4300" b="1" dirty="0">
                <a:effectLst>
                  <a:outerShdw blurRad="50000" dist="30000" dir="5400000" algn="tl" rotWithShape="0">
                    <a:srgbClr val="000000">
                      <a:alpha val="30000"/>
                    </a:srgbClr>
                  </a:outerShdw>
                </a:effectLst>
                <a:latin typeface="华文新魏" pitchFamily="2" charset="-122"/>
                <a:ea typeface="华文新魏" pitchFamily="2" charset="-122"/>
                <a:cs typeface="+mj-cs"/>
              </a:rPr>
              <a:t>》</a:t>
            </a:r>
            <a:r>
              <a:rPr lang="zh-CN" altLang="en-US" sz="4300" b="1" dirty="0">
                <a:effectLst>
                  <a:outerShdw blurRad="50000" dist="30000" dir="5400000" algn="tl" rotWithShape="0">
                    <a:srgbClr val="000000">
                      <a:alpha val="30000"/>
                    </a:srgbClr>
                  </a:outerShdw>
                </a:effectLst>
                <a:latin typeface="华文新魏" pitchFamily="2" charset="-122"/>
                <a:ea typeface="华文新魏" pitchFamily="2" charset="-122"/>
                <a:cs typeface="+mj-cs"/>
              </a:rPr>
              <a:t>的主要内容</a:t>
            </a:r>
          </a:p>
        </p:txBody>
      </p:sp>
      <p:sp>
        <p:nvSpPr>
          <p:cNvPr id="621575" name="Oval 7"/>
          <p:cNvSpPr>
            <a:spLocks noChangeArrowheads="1"/>
          </p:cNvSpPr>
          <p:nvPr/>
        </p:nvSpPr>
        <p:spPr bwMode="auto">
          <a:xfrm>
            <a:off x="1476375" y="5157788"/>
            <a:ext cx="2016125" cy="503237"/>
          </a:xfrm>
          <a:prstGeom prst="ellipse">
            <a:avLst/>
          </a:prstGeom>
          <a:noFill/>
          <a:ln w="9525">
            <a:noFill/>
            <a:round/>
            <a:headEnd/>
            <a:tailEnd/>
          </a:ln>
          <a:effectLst/>
        </p:spPr>
        <p:txBody>
          <a:bodyPr wrap="none" anchor="ctr">
            <a:spAutoFit/>
          </a:bodyPr>
          <a:lstStyle/>
          <a:p>
            <a:endParaRPr lang="zh-CN" altLang="en-US"/>
          </a:p>
        </p:txBody>
      </p:sp>
      <p:sp>
        <p:nvSpPr>
          <p:cNvPr id="621576" name="Oval 8"/>
          <p:cNvSpPr>
            <a:spLocks noChangeArrowheads="1"/>
          </p:cNvSpPr>
          <p:nvPr/>
        </p:nvSpPr>
        <p:spPr bwMode="auto">
          <a:xfrm>
            <a:off x="1908175" y="1557338"/>
            <a:ext cx="1800225" cy="1366837"/>
          </a:xfrm>
          <a:prstGeom prst="ellipse">
            <a:avLst/>
          </a:prstGeom>
          <a:noFill/>
          <a:ln w="9525">
            <a:noFill/>
            <a:round/>
            <a:headEnd/>
            <a:tailEnd/>
          </a:ln>
          <a:effectLst/>
        </p:spPr>
        <p:txBody>
          <a:bodyPr wrap="none" anchor="ctr">
            <a:spAutoFit/>
          </a:bodyPr>
          <a:lstStyle/>
          <a:p>
            <a:endParaRPr lang="zh-CN" altLang="en-US"/>
          </a:p>
        </p:txBody>
      </p:sp>
      <p:grpSp>
        <p:nvGrpSpPr>
          <p:cNvPr id="2" name="Group 9"/>
          <p:cNvGrpSpPr>
            <a:grpSpLocks/>
          </p:cNvGrpSpPr>
          <p:nvPr/>
        </p:nvGrpSpPr>
        <p:grpSpPr bwMode="auto">
          <a:xfrm>
            <a:off x="3419475" y="1628775"/>
            <a:ext cx="1944688" cy="863600"/>
            <a:chOff x="2154" y="1117"/>
            <a:chExt cx="1225" cy="634"/>
          </a:xfrm>
        </p:grpSpPr>
        <p:sp>
          <p:nvSpPr>
            <p:cNvPr id="621578" name="Text Box 10"/>
            <p:cNvSpPr txBox="1">
              <a:spLocks noChangeArrowheads="1"/>
            </p:cNvSpPr>
            <p:nvPr/>
          </p:nvSpPr>
          <p:spPr bwMode="auto">
            <a:xfrm>
              <a:off x="2290" y="1298"/>
              <a:ext cx="953" cy="381"/>
            </a:xfrm>
            <a:prstGeom prst="rect">
              <a:avLst/>
            </a:prstGeom>
            <a:noFill/>
            <a:ln w="9525">
              <a:noFill/>
              <a:miter lim="800000"/>
              <a:headEnd/>
              <a:tailEnd/>
            </a:ln>
            <a:effectLst/>
          </p:spPr>
          <p:txBody>
            <a:bodyPr>
              <a:spAutoFit/>
            </a:bodyPr>
            <a:lstStyle/>
            <a:p>
              <a:pPr algn="ctr" eaLnBrk="0" hangingPunct="0">
                <a:spcBef>
                  <a:spcPct val="50000"/>
                </a:spcBef>
              </a:pPr>
              <a:r>
                <a:rPr lang="zh-CN" altLang="en-US" sz="2800" b="1" dirty="0">
                  <a:latin typeface="华文新魏" pitchFamily="2" charset="-122"/>
                  <a:ea typeface="华文新魏" pitchFamily="2" charset="-122"/>
                </a:rPr>
                <a:t>国体</a:t>
              </a:r>
            </a:p>
          </p:txBody>
        </p:sp>
        <p:sp>
          <p:nvSpPr>
            <p:cNvPr id="621579" name="Oval 11"/>
            <p:cNvSpPr>
              <a:spLocks noChangeArrowheads="1"/>
            </p:cNvSpPr>
            <p:nvPr/>
          </p:nvSpPr>
          <p:spPr bwMode="auto">
            <a:xfrm>
              <a:off x="2154" y="1117"/>
              <a:ext cx="1225" cy="634"/>
            </a:xfrm>
            <a:prstGeom prst="ellipse">
              <a:avLst/>
            </a:prstGeom>
            <a:noFill/>
            <a:ln w="9525">
              <a:solidFill>
                <a:srgbClr val="800000"/>
              </a:solidFill>
              <a:round/>
              <a:headEnd/>
              <a:tailEnd/>
            </a:ln>
            <a:effectLst/>
          </p:spPr>
          <p:txBody>
            <a:bodyPr anchor="ctr">
              <a:spAutoFit/>
            </a:bodyPr>
            <a:lstStyle/>
            <a:p>
              <a:endParaRPr lang="zh-CN" altLang="en-US"/>
            </a:p>
          </p:txBody>
        </p:sp>
      </p:grpSp>
      <p:grpSp>
        <p:nvGrpSpPr>
          <p:cNvPr id="3" name="Group 12"/>
          <p:cNvGrpSpPr>
            <a:grpSpLocks/>
          </p:cNvGrpSpPr>
          <p:nvPr/>
        </p:nvGrpSpPr>
        <p:grpSpPr bwMode="auto">
          <a:xfrm>
            <a:off x="5219700" y="1989138"/>
            <a:ext cx="1730375" cy="1008062"/>
            <a:chOff x="3288" y="1344"/>
            <a:chExt cx="1090" cy="770"/>
          </a:xfrm>
        </p:grpSpPr>
        <p:sp>
          <p:nvSpPr>
            <p:cNvPr id="621581" name="Oval 13"/>
            <p:cNvSpPr>
              <a:spLocks noChangeArrowheads="1"/>
            </p:cNvSpPr>
            <p:nvPr/>
          </p:nvSpPr>
          <p:spPr bwMode="auto">
            <a:xfrm>
              <a:off x="3288" y="1344"/>
              <a:ext cx="1090" cy="770"/>
            </a:xfrm>
            <a:prstGeom prst="ellipse">
              <a:avLst/>
            </a:prstGeom>
            <a:noFill/>
            <a:ln w="9525">
              <a:solidFill>
                <a:srgbClr val="800000"/>
              </a:solidFill>
              <a:round/>
              <a:headEnd/>
              <a:tailEnd/>
            </a:ln>
            <a:effectLst/>
          </p:spPr>
          <p:txBody>
            <a:bodyPr anchor="ctr">
              <a:spAutoFit/>
            </a:bodyPr>
            <a:lstStyle/>
            <a:p>
              <a:endParaRPr lang="zh-CN" altLang="en-US"/>
            </a:p>
          </p:txBody>
        </p:sp>
        <p:sp>
          <p:nvSpPr>
            <p:cNvPr id="621582" name="Text Box 14"/>
            <p:cNvSpPr txBox="1">
              <a:spLocks noChangeArrowheads="1"/>
            </p:cNvSpPr>
            <p:nvPr/>
          </p:nvSpPr>
          <p:spPr bwMode="auto">
            <a:xfrm>
              <a:off x="3379" y="1570"/>
              <a:ext cx="907" cy="396"/>
            </a:xfrm>
            <a:prstGeom prst="rect">
              <a:avLst/>
            </a:prstGeom>
            <a:noFill/>
            <a:ln w="9525">
              <a:noFill/>
              <a:miter lim="800000"/>
              <a:headEnd/>
              <a:tailEnd/>
            </a:ln>
            <a:effectLst/>
          </p:spPr>
          <p:txBody>
            <a:bodyPr>
              <a:spAutoFit/>
            </a:bodyPr>
            <a:lstStyle/>
            <a:p>
              <a:pPr algn="ctr" eaLnBrk="0" hangingPunct="0">
                <a:spcBef>
                  <a:spcPct val="50000"/>
                </a:spcBef>
              </a:pPr>
              <a:r>
                <a:rPr lang="zh-CN" altLang="en-US" sz="2800" b="1" dirty="0">
                  <a:latin typeface="华文新魏" pitchFamily="2" charset="-122"/>
                  <a:ea typeface="华文新魏" pitchFamily="2" charset="-122"/>
                </a:rPr>
                <a:t>政体</a:t>
              </a:r>
            </a:p>
          </p:txBody>
        </p:sp>
      </p:grpSp>
      <p:grpSp>
        <p:nvGrpSpPr>
          <p:cNvPr id="4" name="Group 15"/>
          <p:cNvGrpSpPr>
            <a:grpSpLocks/>
          </p:cNvGrpSpPr>
          <p:nvPr/>
        </p:nvGrpSpPr>
        <p:grpSpPr bwMode="auto">
          <a:xfrm>
            <a:off x="5148263" y="3141663"/>
            <a:ext cx="2016125" cy="1008062"/>
            <a:chOff x="3243" y="2115"/>
            <a:chExt cx="1270" cy="815"/>
          </a:xfrm>
        </p:grpSpPr>
        <p:sp>
          <p:nvSpPr>
            <p:cNvPr id="621584" name="Oval 16"/>
            <p:cNvSpPr>
              <a:spLocks noChangeArrowheads="1"/>
            </p:cNvSpPr>
            <p:nvPr/>
          </p:nvSpPr>
          <p:spPr bwMode="auto">
            <a:xfrm>
              <a:off x="3334" y="2115"/>
              <a:ext cx="1134" cy="815"/>
            </a:xfrm>
            <a:prstGeom prst="ellipse">
              <a:avLst/>
            </a:prstGeom>
            <a:noFill/>
            <a:ln w="9525">
              <a:solidFill>
                <a:srgbClr val="800000"/>
              </a:solidFill>
              <a:round/>
              <a:headEnd/>
              <a:tailEnd/>
            </a:ln>
            <a:effectLst/>
          </p:spPr>
          <p:txBody>
            <a:bodyPr anchor="ctr">
              <a:spAutoFit/>
            </a:bodyPr>
            <a:lstStyle/>
            <a:p>
              <a:endParaRPr lang="zh-CN" altLang="en-US"/>
            </a:p>
          </p:txBody>
        </p:sp>
        <p:sp>
          <p:nvSpPr>
            <p:cNvPr id="621585" name="Text Box 17"/>
            <p:cNvSpPr txBox="1">
              <a:spLocks noChangeArrowheads="1"/>
            </p:cNvSpPr>
            <p:nvPr/>
          </p:nvSpPr>
          <p:spPr bwMode="auto">
            <a:xfrm>
              <a:off x="3243" y="2341"/>
              <a:ext cx="1270" cy="420"/>
            </a:xfrm>
            <a:prstGeom prst="rect">
              <a:avLst/>
            </a:prstGeom>
            <a:noFill/>
            <a:ln w="9525">
              <a:noFill/>
              <a:miter lim="800000"/>
              <a:headEnd/>
              <a:tailEnd/>
            </a:ln>
            <a:effectLst/>
          </p:spPr>
          <p:txBody>
            <a:bodyPr>
              <a:spAutoFit/>
            </a:bodyPr>
            <a:lstStyle/>
            <a:p>
              <a:pPr algn="ctr" eaLnBrk="0" hangingPunct="0">
                <a:spcBef>
                  <a:spcPct val="50000"/>
                </a:spcBef>
              </a:pPr>
              <a:r>
                <a:rPr lang="zh-CN" altLang="en-US" sz="2800" b="1" dirty="0">
                  <a:latin typeface="华文新魏" pitchFamily="2" charset="-122"/>
                  <a:ea typeface="华文新魏" pitchFamily="2" charset="-122"/>
                </a:rPr>
                <a:t>组织制度</a:t>
              </a:r>
            </a:p>
          </p:txBody>
        </p:sp>
      </p:grpSp>
      <p:grpSp>
        <p:nvGrpSpPr>
          <p:cNvPr id="5" name="Group 18"/>
          <p:cNvGrpSpPr>
            <a:grpSpLocks/>
          </p:cNvGrpSpPr>
          <p:nvPr/>
        </p:nvGrpSpPr>
        <p:grpSpPr bwMode="auto">
          <a:xfrm>
            <a:off x="5219700" y="4221163"/>
            <a:ext cx="1943100" cy="935037"/>
            <a:chOff x="3243" y="2931"/>
            <a:chExt cx="1224" cy="726"/>
          </a:xfrm>
        </p:grpSpPr>
        <p:sp>
          <p:nvSpPr>
            <p:cNvPr id="621587" name="Oval 19"/>
            <p:cNvSpPr>
              <a:spLocks noChangeArrowheads="1"/>
            </p:cNvSpPr>
            <p:nvPr/>
          </p:nvSpPr>
          <p:spPr bwMode="auto">
            <a:xfrm>
              <a:off x="3334" y="2931"/>
              <a:ext cx="1043" cy="726"/>
            </a:xfrm>
            <a:prstGeom prst="ellipse">
              <a:avLst/>
            </a:prstGeom>
            <a:noFill/>
            <a:ln w="9525">
              <a:solidFill>
                <a:srgbClr val="800000"/>
              </a:solidFill>
              <a:round/>
              <a:headEnd/>
              <a:tailEnd/>
            </a:ln>
            <a:effectLst/>
          </p:spPr>
          <p:txBody>
            <a:bodyPr anchor="ctr">
              <a:spAutoFit/>
            </a:bodyPr>
            <a:lstStyle/>
            <a:p>
              <a:endParaRPr lang="zh-CN" altLang="en-US"/>
            </a:p>
          </p:txBody>
        </p:sp>
        <p:sp>
          <p:nvSpPr>
            <p:cNvPr id="621588" name="Text Box 20"/>
            <p:cNvSpPr txBox="1">
              <a:spLocks noChangeArrowheads="1"/>
            </p:cNvSpPr>
            <p:nvPr/>
          </p:nvSpPr>
          <p:spPr bwMode="auto">
            <a:xfrm>
              <a:off x="3243" y="3067"/>
              <a:ext cx="1224" cy="403"/>
            </a:xfrm>
            <a:prstGeom prst="rect">
              <a:avLst/>
            </a:prstGeom>
            <a:noFill/>
            <a:ln w="9525">
              <a:noFill/>
              <a:miter lim="800000"/>
              <a:headEnd/>
              <a:tailEnd/>
            </a:ln>
            <a:effectLst/>
          </p:spPr>
          <p:txBody>
            <a:bodyPr>
              <a:spAutoFit/>
            </a:bodyPr>
            <a:lstStyle/>
            <a:p>
              <a:pPr algn="ctr" eaLnBrk="0" hangingPunct="0">
                <a:spcBef>
                  <a:spcPct val="50000"/>
                </a:spcBef>
              </a:pPr>
              <a:r>
                <a:rPr lang="zh-CN" altLang="en-US" sz="2800" b="1" dirty="0">
                  <a:latin typeface="华文新魏" pitchFamily="2" charset="-122"/>
                  <a:ea typeface="华文新魏" pitchFamily="2" charset="-122"/>
                </a:rPr>
                <a:t>民族制度</a:t>
              </a:r>
            </a:p>
          </p:txBody>
        </p:sp>
      </p:grpSp>
      <p:grpSp>
        <p:nvGrpSpPr>
          <p:cNvPr id="6" name="Group 21"/>
          <p:cNvGrpSpPr>
            <a:grpSpLocks/>
          </p:cNvGrpSpPr>
          <p:nvPr/>
        </p:nvGrpSpPr>
        <p:grpSpPr bwMode="auto">
          <a:xfrm>
            <a:off x="3563938" y="4797425"/>
            <a:ext cx="1946275" cy="792163"/>
            <a:chOff x="2290" y="3385"/>
            <a:chExt cx="1226" cy="589"/>
          </a:xfrm>
        </p:grpSpPr>
        <p:sp>
          <p:nvSpPr>
            <p:cNvPr id="621590" name="Oval 22"/>
            <p:cNvSpPr>
              <a:spLocks noChangeArrowheads="1"/>
            </p:cNvSpPr>
            <p:nvPr/>
          </p:nvSpPr>
          <p:spPr bwMode="auto">
            <a:xfrm>
              <a:off x="2290" y="3385"/>
              <a:ext cx="1226" cy="589"/>
            </a:xfrm>
            <a:prstGeom prst="ellipse">
              <a:avLst/>
            </a:prstGeom>
            <a:noFill/>
            <a:ln w="9525">
              <a:solidFill>
                <a:srgbClr val="800000"/>
              </a:solidFill>
              <a:round/>
              <a:headEnd/>
              <a:tailEnd/>
            </a:ln>
            <a:effectLst/>
          </p:spPr>
          <p:txBody>
            <a:bodyPr anchor="ctr">
              <a:spAutoFit/>
            </a:bodyPr>
            <a:lstStyle/>
            <a:p>
              <a:endParaRPr lang="zh-CN" altLang="en-US"/>
            </a:p>
          </p:txBody>
        </p:sp>
        <p:sp>
          <p:nvSpPr>
            <p:cNvPr id="621591" name="Text Box 23"/>
            <p:cNvSpPr txBox="1">
              <a:spLocks noChangeArrowheads="1"/>
            </p:cNvSpPr>
            <p:nvPr/>
          </p:nvSpPr>
          <p:spPr bwMode="auto">
            <a:xfrm>
              <a:off x="2381" y="3521"/>
              <a:ext cx="1043" cy="386"/>
            </a:xfrm>
            <a:prstGeom prst="rect">
              <a:avLst/>
            </a:prstGeom>
            <a:noFill/>
            <a:ln w="9525">
              <a:noFill/>
              <a:miter lim="800000"/>
              <a:headEnd/>
              <a:tailEnd/>
            </a:ln>
            <a:effectLst/>
          </p:spPr>
          <p:txBody>
            <a:bodyPr>
              <a:spAutoFit/>
            </a:bodyPr>
            <a:lstStyle/>
            <a:p>
              <a:pPr algn="ctr" eaLnBrk="0" hangingPunct="0">
                <a:spcBef>
                  <a:spcPct val="50000"/>
                </a:spcBef>
              </a:pPr>
              <a:r>
                <a:rPr lang="zh-CN" altLang="en-US" sz="2800" b="1" dirty="0">
                  <a:latin typeface="华文新魏" pitchFamily="2" charset="-122"/>
                  <a:ea typeface="华文新魏" pitchFamily="2" charset="-122"/>
                </a:rPr>
                <a:t>经济政策</a:t>
              </a:r>
            </a:p>
          </p:txBody>
        </p:sp>
      </p:grpSp>
      <p:grpSp>
        <p:nvGrpSpPr>
          <p:cNvPr id="7" name="Group 24"/>
          <p:cNvGrpSpPr>
            <a:grpSpLocks/>
          </p:cNvGrpSpPr>
          <p:nvPr/>
        </p:nvGrpSpPr>
        <p:grpSpPr bwMode="auto">
          <a:xfrm>
            <a:off x="1979613" y="4581525"/>
            <a:ext cx="1657350" cy="792163"/>
            <a:chOff x="1247" y="3249"/>
            <a:chExt cx="1044" cy="589"/>
          </a:xfrm>
        </p:grpSpPr>
        <p:sp>
          <p:nvSpPr>
            <p:cNvPr id="621593" name="Oval 25"/>
            <p:cNvSpPr>
              <a:spLocks noChangeArrowheads="1"/>
            </p:cNvSpPr>
            <p:nvPr/>
          </p:nvSpPr>
          <p:spPr bwMode="auto">
            <a:xfrm>
              <a:off x="1247" y="3249"/>
              <a:ext cx="1044" cy="589"/>
            </a:xfrm>
            <a:prstGeom prst="ellipse">
              <a:avLst/>
            </a:prstGeom>
            <a:noFill/>
            <a:ln w="9525">
              <a:solidFill>
                <a:srgbClr val="800000"/>
              </a:solidFill>
              <a:round/>
              <a:headEnd/>
              <a:tailEnd/>
            </a:ln>
            <a:effectLst/>
          </p:spPr>
          <p:txBody>
            <a:bodyPr wrap="none" anchor="ctr">
              <a:spAutoFit/>
            </a:bodyPr>
            <a:lstStyle/>
            <a:p>
              <a:endParaRPr lang="zh-CN" altLang="en-US"/>
            </a:p>
          </p:txBody>
        </p:sp>
        <p:sp>
          <p:nvSpPr>
            <p:cNvPr id="621594" name="Text Box 26"/>
            <p:cNvSpPr txBox="1">
              <a:spLocks noChangeArrowheads="1"/>
            </p:cNvSpPr>
            <p:nvPr/>
          </p:nvSpPr>
          <p:spPr bwMode="auto">
            <a:xfrm>
              <a:off x="1247" y="3339"/>
              <a:ext cx="1043" cy="386"/>
            </a:xfrm>
            <a:prstGeom prst="rect">
              <a:avLst/>
            </a:prstGeom>
            <a:noFill/>
            <a:ln w="9525">
              <a:noFill/>
              <a:miter lim="800000"/>
              <a:headEnd/>
              <a:tailEnd/>
            </a:ln>
            <a:effectLst/>
          </p:spPr>
          <p:txBody>
            <a:bodyPr>
              <a:spAutoFit/>
            </a:bodyPr>
            <a:lstStyle/>
            <a:p>
              <a:pPr algn="ctr" eaLnBrk="0" hangingPunct="0">
                <a:spcBef>
                  <a:spcPct val="50000"/>
                </a:spcBef>
              </a:pPr>
              <a:r>
                <a:rPr lang="zh-CN" altLang="en-US" sz="2800" b="1" dirty="0">
                  <a:latin typeface="华文新魏" pitchFamily="2" charset="-122"/>
                  <a:ea typeface="华文新魏" pitchFamily="2" charset="-122"/>
                </a:rPr>
                <a:t>外交政策</a:t>
              </a:r>
            </a:p>
          </p:txBody>
        </p:sp>
      </p:grpSp>
      <p:grpSp>
        <p:nvGrpSpPr>
          <p:cNvPr id="8" name="Group 27"/>
          <p:cNvGrpSpPr>
            <a:grpSpLocks/>
          </p:cNvGrpSpPr>
          <p:nvPr/>
        </p:nvGrpSpPr>
        <p:grpSpPr bwMode="auto">
          <a:xfrm>
            <a:off x="1476375" y="2924175"/>
            <a:ext cx="2016125" cy="792163"/>
            <a:chOff x="1156" y="2024"/>
            <a:chExt cx="1044" cy="589"/>
          </a:xfrm>
        </p:grpSpPr>
        <p:sp>
          <p:nvSpPr>
            <p:cNvPr id="621596" name="Rectangle 28"/>
            <p:cNvSpPr>
              <a:spLocks noChangeArrowheads="1"/>
            </p:cNvSpPr>
            <p:nvPr/>
          </p:nvSpPr>
          <p:spPr bwMode="auto">
            <a:xfrm>
              <a:off x="1479" y="2160"/>
              <a:ext cx="465" cy="386"/>
            </a:xfrm>
            <a:prstGeom prst="rect">
              <a:avLst/>
            </a:prstGeom>
            <a:noFill/>
            <a:ln w="9525">
              <a:noFill/>
              <a:miter lim="800000"/>
              <a:headEnd/>
              <a:tailEnd/>
            </a:ln>
            <a:effectLst/>
          </p:spPr>
          <p:txBody>
            <a:bodyPr wrap="none">
              <a:spAutoFit/>
            </a:bodyPr>
            <a:lstStyle/>
            <a:p>
              <a:pPr algn="ctr" eaLnBrk="0" hangingPunct="0">
                <a:spcBef>
                  <a:spcPct val="50000"/>
                </a:spcBef>
              </a:pPr>
              <a:r>
                <a:rPr lang="zh-CN" altLang="en-US" sz="2800" b="1" dirty="0">
                  <a:latin typeface="华文新魏" pitchFamily="2" charset="-122"/>
                  <a:ea typeface="华文新魏" pitchFamily="2" charset="-122"/>
                </a:rPr>
                <a:t>国旗</a:t>
              </a:r>
            </a:p>
          </p:txBody>
        </p:sp>
        <p:sp>
          <p:nvSpPr>
            <p:cNvPr id="621597" name="Oval 29"/>
            <p:cNvSpPr>
              <a:spLocks noChangeArrowheads="1"/>
            </p:cNvSpPr>
            <p:nvPr/>
          </p:nvSpPr>
          <p:spPr bwMode="auto">
            <a:xfrm>
              <a:off x="1156" y="2024"/>
              <a:ext cx="1044" cy="589"/>
            </a:xfrm>
            <a:prstGeom prst="ellipse">
              <a:avLst/>
            </a:prstGeom>
            <a:noFill/>
            <a:ln w="9525">
              <a:solidFill>
                <a:srgbClr val="800000"/>
              </a:solidFill>
              <a:round/>
              <a:headEnd/>
              <a:tailEnd/>
            </a:ln>
            <a:effectLst/>
          </p:spPr>
          <p:txBody>
            <a:bodyPr wrap="none" anchor="ctr">
              <a:spAutoFit/>
            </a:bodyPr>
            <a:lstStyle/>
            <a:p>
              <a:endParaRPr lang="zh-CN" altLang="en-US"/>
            </a:p>
          </p:txBody>
        </p:sp>
      </p:grpSp>
      <p:grpSp>
        <p:nvGrpSpPr>
          <p:cNvPr id="9" name="Group 30"/>
          <p:cNvGrpSpPr>
            <a:grpSpLocks/>
          </p:cNvGrpSpPr>
          <p:nvPr/>
        </p:nvGrpSpPr>
        <p:grpSpPr bwMode="auto">
          <a:xfrm>
            <a:off x="1619250" y="3716338"/>
            <a:ext cx="1873250" cy="792162"/>
            <a:chOff x="1156" y="2659"/>
            <a:chExt cx="1044" cy="589"/>
          </a:xfrm>
        </p:grpSpPr>
        <p:sp>
          <p:nvSpPr>
            <p:cNvPr id="621599" name="Rectangle 31"/>
            <p:cNvSpPr>
              <a:spLocks noChangeArrowheads="1"/>
            </p:cNvSpPr>
            <p:nvPr/>
          </p:nvSpPr>
          <p:spPr bwMode="auto">
            <a:xfrm>
              <a:off x="1415" y="2795"/>
              <a:ext cx="501" cy="386"/>
            </a:xfrm>
            <a:prstGeom prst="rect">
              <a:avLst/>
            </a:prstGeom>
            <a:noFill/>
            <a:ln w="9525">
              <a:noFill/>
              <a:miter lim="800000"/>
              <a:headEnd/>
              <a:tailEnd/>
            </a:ln>
            <a:effectLst/>
          </p:spPr>
          <p:txBody>
            <a:bodyPr wrap="none">
              <a:spAutoFit/>
            </a:bodyPr>
            <a:lstStyle/>
            <a:p>
              <a:pPr algn="ctr" eaLnBrk="0" hangingPunct="0">
                <a:spcBef>
                  <a:spcPct val="50000"/>
                </a:spcBef>
              </a:pPr>
              <a:r>
                <a:rPr lang="zh-CN" altLang="en-US" sz="2800" b="1" dirty="0">
                  <a:latin typeface="华文新魏" pitchFamily="2" charset="-122"/>
                  <a:ea typeface="华文新魏" pitchFamily="2" charset="-122"/>
                </a:rPr>
                <a:t>国都</a:t>
              </a:r>
            </a:p>
          </p:txBody>
        </p:sp>
        <p:sp>
          <p:nvSpPr>
            <p:cNvPr id="621600" name="Oval 32"/>
            <p:cNvSpPr>
              <a:spLocks noChangeArrowheads="1"/>
            </p:cNvSpPr>
            <p:nvPr/>
          </p:nvSpPr>
          <p:spPr bwMode="auto">
            <a:xfrm>
              <a:off x="1156" y="2659"/>
              <a:ext cx="1044" cy="589"/>
            </a:xfrm>
            <a:prstGeom prst="ellipse">
              <a:avLst/>
            </a:prstGeom>
            <a:noFill/>
            <a:ln w="9525">
              <a:solidFill>
                <a:srgbClr val="800000"/>
              </a:solidFill>
              <a:round/>
              <a:headEnd/>
              <a:tailEnd/>
            </a:ln>
            <a:effectLst/>
          </p:spPr>
          <p:txBody>
            <a:bodyPr wrap="none" anchor="ctr">
              <a:spAutoFit/>
            </a:bodyPr>
            <a:lstStyle/>
            <a:p>
              <a:endParaRPr lang="zh-CN" altLang="en-US"/>
            </a:p>
          </p:txBody>
        </p:sp>
      </p:grpSp>
      <p:grpSp>
        <p:nvGrpSpPr>
          <p:cNvPr id="10" name="Group 33"/>
          <p:cNvGrpSpPr>
            <a:grpSpLocks/>
          </p:cNvGrpSpPr>
          <p:nvPr/>
        </p:nvGrpSpPr>
        <p:grpSpPr bwMode="auto">
          <a:xfrm>
            <a:off x="1547813" y="2060575"/>
            <a:ext cx="2016125" cy="863600"/>
            <a:chOff x="1156" y="1389"/>
            <a:chExt cx="1089" cy="634"/>
          </a:xfrm>
        </p:grpSpPr>
        <p:sp>
          <p:nvSpPr>
            <p:cNvPr id="621602" name="Rectangle 34"/>
            <p:cNvSpPr>
              <a:spLocks noChangeArrowheads="1"/>
            </p:cNvSpPr>
            <p:nvPr/>
          </p:nvSpPr>
          <p:spPr bwMode="auto">
            <a:xfrm>
              <a:off x="1469" y="1525"/>
              <a:ext cx="485" cy="381"/>
            </a:xfrm>
            <a:prstGeom prst="rect">
              <a:avLst/>
            </a:prstGeom>
            <a:noFill/>
            <a:ln w="9525">
              <a:noFill/>
              <a:miter lim="800000"/>
              <a:headEnd/>
              <a:tailEnd/>
            </a:ln>
            <a:effectLst/>
          </p:spPr>
          <p:txBody>
            <a:bodyPr wrap="none">
              <a:spAutoFit/>
            </a:bodyPr>
            <a:lstStyle/>
            <a:p>
              <a:pPr algn="ctr" eaLnBrk="0" hangingPunct="0">
                <a:spcBef>
                  <a:spcPct val="50000"/>
                </a:spcBef>
              </a:pPr>
              <a:r>
                <a:rPr lang="zh-CN" altLang="en-US" sz="2800" b="1" dirty="0">
                  <a:latin typeface="华文新魏" pitchFamily="2" charset="-122"/>
                  <a:ea typeface="华文新魏" pitchFamily="2" charset="-122"/>
                </a:rPr>
                <a:t>国歌</a:t>
              </a:r>
            </a:p>
          </p:txBody>
        </p:sp>
        <p:sp>
          <p:nvSpPr>
            <p:cNvPr id="621603" name="Oval 35"/>
            <p:cNvSpPr>
              <a:spLocks noChangeArrowheads="1"/>
            </p:cNvSpPr>
            <p:nvPr/>
          </p:nvSpPr>
          <p:spPr bwMode="auto">
            <a:xfrm>
              <a:off x="1156" y="1389"/>
              <a:ext cx="1089" cy="634"/>
            </a:xfrm>
            <a:prstGeom prst="ellipse">
              <a:avLst/>
            </a:prstGeom>
            <a:noFill/>
            <a:ln w="9525">
              <a:solidFill>
                <a:srgbClr val="800000"/>
              </a:solidFill>
              <a:round/>
              <a:headEnd/>
              <a:tailEnd/>
            </a:ln>
            <a:effectLst/>
          </p:spPr>
          <p:txBody>
            <a:bodyPr anchor="ctr">
              <a:spAutoFit/>
            </a:bodyPr>
            <a:lstStyle/>
            <a:p>
              <a:endParaRPr lang="zh-CN" altLang="en-US"/>
            </a:p>
          </p:txBody>
        </p:sp>
      </p:grpSp>
    </p:spTree>
  </p:cSld>
  <p:clrMapOvr>
    <a:masterClrMapping/>
  </p:clrMapOvr>
  <p:transition>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ntr" presetSubtype="0" fill="hold" grpId="0" nodeType="clickEffect">
                                  <p:stCondLst>
                                    <p:cond delay="0"/>
                                  </p:stCondLst>
                                  <p:iterate type="lt">
                                    <p:tmPct val="50000"/>
                                  </p:iterate>
                                  <p:childTnLst>
                                    <p:set>
                                      <p:cBhvr>
                                        <p:cTn id="6" dur="1" fill="hold">
                                          <p:stCondLst>
                                            <p:cond delay="0"/>
                                          </p:stCondLst>
                                        </p:cTn>
                                        <p:tgtEl>
                                          <p:spTgt spid="621574"/>
                                        </p:tgtEl>
                                        <p:attrNameLst>
                                          <p:attrName>style.visibility</p:attrName>
                                        </p:attrNameLst>
                                      </p:cBhvr>
                                      <p:to>
                                        <p:strVal val="visible"/>
                                      </p:to>
                                    </p:set>
                                    <p:anim calcmode="discrete" valueType="clr">
                                      <p:cBhvr override="childStyle">
                                        <p:cTn id="7" dur="80"/>
                                        <p:tgtEl>
                                          <p:spTgt spid="621574"/>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621574"/>
                                        </p:tgtEl>
                                        <p:attrNameLst>
                                          <p:attrName>fillcolor</p:attrName>
                                        </p:attrNameLst>
                                      </p:cBhvr>
                                      <p:tavLst>
                                        <p:tav tm="0">
                                          <p:val>
                                            <p:clrVal>
                                              <a:schemeClr val="accent2"/>
                                            </p:clrVal>
                                          </p:val>
                                        </p:tav>
                                        <p:tav tm="50000">
                                          <p:val>
                                            <p:clrVal>
                                              <a:schemeClr val="hlink"/>
                                            </p:clrVal>
                                          </p:val>
                                        </p:tav>
                                      </p:tavLst>
                                    </p:anim>
                                    <p:set>
                                      <p:cBhvr>
                                        <p:cTn id="9" dur="80"/>
                                        <p:tgtEl>
                                          <p:spTgt spid="621574"/>
                                        </p:tgtEl>
                                        <p:attrNameLst>
                                          <p:attrName>fill.type</p:attrName>
                                        </p:attrNameLst>
                                      </p:cBhvr>
                                      <p:to>
                                        <p:strVal val="solid"/>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621573"/>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2"/>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8" presetClass="entr" presetSubtype="6"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strips(downRight)">
                                      <p:cBhvr>
                                        <p:cTn id="22" dur="500"/>
                                        <p:tgtEl>
                                          <p:spTgt spid="3"/>
                                        </p:tgtEl>
                                      </p:cBhvr>
                                    </p:animEffect>
                                  </p:childTnLst>
                                </p:cTn>
                              </p:par>
                            </p:childTnLst>
                          </p:cTn>
                        </p:par>
                      </p:childTnLst>
                    </p:cTn>
                  </p:par>
                  <p:par>
                    <p:cTn id="23" fill="hold">
                      <p:stCondLst>
                        <p:cond delay="indefinite"/>
                      </p:stCondLst>
                      <p:childTnLst>
                        <p:par>
                          <p:cTn id="24" fill="hold">
                            <p:stCondLst>
                              <p:cond delay="0"/>
                            </p:stCondLst>
                            <p:childTnLst>
                              <p:par>
                                <p:cTn id="25" presetID="12" presetClass="entr" presetSubtype="4"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slide(fromBottom)">
                                      <p:cBhvr>
                                        <p:cTn id="27" dur="500"/>
                                        <p:tgtEl>
                                          <p:spTgt spid="4"/>
                                        </p:tgtEl>
                                      </p:cBhvr>
                                    </p:animEffect>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fade">
                                      <p:cBhvr>
                                        <p:cTn id="32" dur="1000"/>
                                        <p:tgtEl>
                                          <p:spTgt spid="5"/>
                                        </p:tgtEl>
                                      </p:cBhvr>
                                    </p:animEffect>
                                    <p:anim calcmode="lin" valueType="num">
                                      <p:cBhvr>
                                        <p:cTn id="33" dur="1000" fill="hold"/>
                                        <p:tgtEl>
                                          <p:spTgt spid="5"/>
                                        </p:tgtEl>
                                        <p:attrNameLst>
                                          <p:attrName>ppt_x</p:attrName>
                                        </p:attrNameLst>
                                      </p:cBhvr>
                                      <p:tavLst>
                                        <p:tav tm="0">
                                          <p:val>
                                            <p:strVal val="#ppt_x"/>
                                          </p:val>
                                        </p:tav>
                                        <p:tav tm="100000">
                                          <p:val>
                                            <p:strVal val="#ppt_x"/>
                                          </p:val>
                                        </p:tav>
                                      </p:tavLst>
                                    </p:anim>
                                    <p:anim calcmode="lin" valueType="num">
                                      <p:cBhvr>
                                        <p:cTn id="3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nodeType="clickEffect">
                                  <p:stCondLst>
                                    <p:cond delay="0"/>
                                  </p:stCondLst>
                                  <p:childTnLst>
                                    <p:set>
                                      <p:cBhvr>
                                        <p:cTn id="38" dur="1" fill="hold">
                                          <p:stCondLst>
                                            <p:cond delay="0"/>
                                          </p:stCondLst>
                                        </p:cTn>
                                        <p:tgtEl>
                                          <p:spTgt spid="6"/>
                                        </p:tgtEl>
                                        <p:attrNameLst>
                                          <p:attrName>style.visibility</p:attrName>
                                        </p:attrNameLst>
                                      </p:cBhvr>
                                      <p:to>
                                        <p:strVal val="visible"/>
                                      </p:to>
                                    </p:set>
                                    <p:animEffect transition="in" filter="fade">
                                      <p:cBhvr>
                                        <p:cTn id="39" dur="1000"/>
                                        <p:tgtEl>
                                          <p:spTgt spid="6"/>
                                        </p:tgtEl>
                                      </p:cBhvr>
                                    </p:animEffect>
                                    <p:anim calcmode="lin" valueType="num">
                                      <p:cBhvr>
                                        <p:cTn id="40" dur="1000" fill="hold"/>
                                        <p:tgtEl>
                                          <p:spTgt spid="6"/>
                                        </p:tgtEl>
                                        <p:attrNameLst>
                                          <p:attrName>ppt_x</p:attrName>
                                        </p:attrNameLst>
                                      </p:cBhvr>
                                      <p:tavLst>
                                        <p:tav tm="0">
                                          <p:val>
                                            <p:strVal val="#ppt_x"/>
                                          </p:val>
                                        </p:tav>
                                        <p:tav tm="100000">
                                          <p:val>
                                            <p:strVal val="#ppt_x"/>
                                          </p:val>
                                        </p:tav>
                                      </p:tavLst>
                                    </p:anim>
                                    <p:anim calcmode="lin" valueType="num">
                                      <p:cBhvr>
                                        <p:cTn id="41"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12" presetClass="entr" presetSubtype="8" fill="hold" nodeType="clickEffect">
                                  <p:stCondLst>
                                    <p:cond delay="0"/>
                                  </p:stCondLst>
                                  <p:childTnLst>
                                    <p:set>
                                      <p:cBhvr>
                                        <p:cTn id="45" dur="1" fill="hold">
                                          <p:stCondLst>
                                            <p:cond delay="0"/>
                                          </p:stCondLst>
                                        </p:cTn>
                                        <p:tgtEl>
                                          <p:spTgt spid="7"/>
                                        </p:tgtEl>
                                        <p:attrNameLst>
                                          <p:attrName>style.visibility</p:attrName>
                                        </p:attrNameLst>
                                      </p:cBhvr>
                                      <p:to>
                                        <p:strVal val="visible"/>
                                      </p:to>
                                    </p:set>
                                    <p:animEffect transition="in" filter="slide(fromLeft)">
                                      <p:cBhvr>
                                        <p:cTn id="46" dur="500"/>
                                        <p:tgtEl>
                                          <p:spTgt spid="7"/>
                                        </p:tgtEl>
                                      </p:cBhvr>
                                    </p:animEffect>
                                  </p:childTnLst>
                                </p:cTn>
                              </p:par>
                            </p:childTnLst>
                          </p:cTn>
                        </p:par>
                      </p:childTnLst>
                    </p:cTn>
                  </p:par>
                  <p:par>
                    <p:cTn id="47" fill="hold">
                      <p:stCondLst>
                        <p:cond delay="indefinite"/>
                      </p:stCondLst>
                      <p:childTnLst>
                        <p:par>
                          <p:cTn id="48" fill="hold">
                            <p:stCondLst>
                              <p:cond delay="0"/>
                            </p:stCondLst>
                            <p:childTnLst>
                              <p:par>
                                <p:cTn id="49" presetID="12" presetClass="entr" presetSubtype="8" fill="hold" nodeType="clickEffect">
                                  <p:stCondLst>
                                    <p:cond delay="0"/>
                                  </p:stCondLst>
                                  <p:childTnLst>
                                    <p:set>
                                      <p:cBhvr>
                                        <p:cTn id="50" dur="1" fill="hold">
                                          <p:stCondLst>
                                            <p:cond delay="0"/>
                                          </p:stCondLst>
                                        </p:cTn>
                                        <p:tgtEl>
                                          <p:spTgt spid="9"/>
                                        </p:tgtEl>
                                        <p:attrNameLst>
                                          <p:attrName>style.visibility</p:attrName>
                                        </p:attrNameLst>
                                      </p:cBhvr>
                                      <p:to>
                                        <p:strVal val="visible"/>
                                      </p:to>
                                    </p:set>
                                    <p:animEffect transition="in" filter="slide(fromLeft)">
                                      <p:cBhvr>
                                        <p:cTn id="51" dur="500"/>
                                        <p:tgtEl>
                                          <p:spTgt spid="9"/>
                                        </p:tgtEl>
                                      </p:cBhvr>
                                    </p:animEffect>
                                  </p:childTnLst>
                                </p:cTn>
                              </p:par>
                            </p:childTnLst>
                          </p:cTn>
                        </p:par>
                      </p:childTnLst>
                    </p:cTn>
                  </p:par>
                  <p:par>
                    <p:cTn id="52" fill="hold">
                      <p:stCondLst>
                        <p:cond delay="indefinite"/>
                      </p:stCondLst>
                      <p:childTnLst>
                        <p:par>
                          <p:cTn id="53" fill="hold">
                            <p:stCondLst>
                              <p:cond delay="0"/>
                            </p:stCondLst>
                            <p:childTnLst>
                              <p:par>
                                <p:cTn id="54" presetID="12" presetClass="entr" presetSubtype="8" fill="hold" nodeType="clickEffect">
                                  <p:stCondLst>
                                    <p:cond delay="0"/>
                                  </p:stCondLst>
                                  <p:childTnLst>
                                    <p:set>
                                      <p:cBhvr>
                                        <p:cTn id="55" dur="1" fill="hold">
                                          <p:stCondLst>
                                            <p:cond delay="0"/>
                                          </p:stCondLst>
                                        </p:cTn>
                                        <p:tgtEl>
                                          <p:spTgt spid="8"/>
                                        </p:tgtEl>
                                        <p:attrNameLst>
                                          <p:attrName>style.visibility</p:attrName>
                                        </p:attrNameLst>
                                      </p:cBhvr>
                                      <p:to>
                                        <p:strVal val="visible"/>
                                      </p:to>
                                    </p:set>
                                    <p:animEffect transition="in" filter="slide(fromLeft)">
                                      <p:cBhvr>
                                        <p:cTn id="56" dur="1000"/>
                                        <p:tgtEl>
                                          <p:spTgt spid="8"/>
                                        </p:tgtEl>
                                      </p:cBhvr>
                                    </p:animEffect>
                                  </p:childTnLst>
                                </p:cTn>
                              </p:par>
                            </p:childTnLst>
                          </p:cTn>
                        </p:par>
                      </p:childTnLst>
                    </p:cTn>
                  </p:par>
                  <p:par>
                    <p:cTn id="57" fill="hold">
                      <p:stCondLst>
                        <p:cond delay="indefinite"/>
                      </p:stCondLst>
                      <p:childTnLst>
                        <p:par>
                          <p:cTn id="58" fill="hold">
                            <p:stCondLst>
                              <p:cond delay="0"/>
                            </p:stCondLst>
                            <p:childTnLst>
                              <p:par>
                                <p:cTn id="59" presetID="12" presetClass="entr" presetSubtype="8" fill="hold" nodeType="clickEffect">
                                  <p:stCondLst>
                                    <p:cond delay="0"/>
                                  </p:stCondLst>
                                  <p:childTnLst>
                                    <p:set>
                                      <p:cBhvr>
                                        <p:cTn id="60" dur="1" fill="hold">
                                          <p:stCondLst>
                                            <p:cond delay="0"/>
                                          </p:stCondLst>
                                        </p:cTn>
                                        <p:tgtEl>
                                          <p:spTgt spid="10"/>
                                        </p:tgtEl>
                                        <p:attrNameLst>
                                          <p:attrName>style.visibility</p:attrName>
                                        </p:attrNameLst>
                                      </p:cBhvr>
                                      <p:to>
                                        <p:strVal val="visible"/>
                                      </p:to>
                                    </p:set>
                                    <p:animEffect transition="in" filter="slide(fromLeft)">
                                      <p:cBhvr>
                                        <p:cTn id="6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1574"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6690" name="Picture 2" descr="中华人民共和国国旗"/>
          <p:cNvPicPr>
            <a:picLocks noChangeAspect="1" noChangeArrowheads="1"/>
          </p:cNvPicPr>
          <p:nvPr/>
        </p:nvPicPr>
        <p:blipFill>
          <a:blip r:embed="rId2" cstate="print"/>
          <a:srcRect/>
          <a:stretch>
            <a:fillRect/>
          </a:stretch>
        </p:blipFill>
        <p:spPr bwMode="auto">
          <a:xfrm>
            <a:off x="3275856" y="1484784"/>
            <a:ext cx="3635375" cy="2447925"/>
          </a:xfrm>
          <a:prstGeom prst="rect">
            <a:avLst/>
          </a:prstGeom>
          <a:noFill/>
        </p:spPr>
      </p:pic>
      <p:sp>
        <p:nvSpPr>
          <p:cNvPr id="626691" name="WordArt 3"/>
          <p:cNvSpPr>
            <a:spLocks noChangeArrowheads="1" noChangeShapeType="1" noTextEdit="1"/>
          </p:cNvSpPr>
          <p:nvPr/>
        </p:nvSpPr>
        <p:spPr bwMode="auto">
          <a:xfrm>
            <a:off x="6156176" y="548680"/>
            <a:ext cx="2376612" cy="790029"/>
          </a:xfrm>
          <a:prstGeom prst="rect">
            <a:avLst/>
          </a:prstGeom>
        </p:spPr>
        <p:txBody>
          <a:bodyPr wrap="none" fromWordArt="1">
            <a:prstTxWarp prst="textPlain">
              <a:avLst>
                <a:gd name="adj" fmla="val 50000"/>
              </a:avLst>
            </a:prstTxWarp>
          </a:bodyPr>
          <a:lstStyle/>
          <a:p>
            <a:pPr algn="ctr"/>
            <a:r>
              <a:rPr lang="zh-CN" altLang="en-US" sz="3600" kern="10" dirty="0">
                <a:ln w="12700">
                  <a:solidFill>
                    <a:srgbClr val="EAEAEA"/>
                  </a:solidFill>
                  <a:round/>
                  <a:headEnd/>
                  <a:tailEnd/>
                </a:ln>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effectLst>
                  <a:outerShdw dist="35921" dir="2700000" sy="50000" kx="2115830" algn="bl" rotWithShape="0">
                    <a:srgbClr val="C0C0C0">
                      <a:alpha val="80000"/>
                    </a:srgbClr>
                  </a:outerShdw>
                </a:effectLst>
                <a:latin typeface="华文琥珀"/>
                <a:ea typeface="华文琥珀"/>
              </a:rPr>
              <a:t>中华人民共和国国旗</a:t>
            </a:r>
          </a:p>
        </p:txBody>
      </p:sp>
      <p:sp>
        <p:nvSpPr>
          <p:cNvPr id="626692" name="WordArt 4"/>
          <p:cNvSpPr>
            <a:spLocks noChangeArrowheads="1" noChangeShapeType="1" noTextEdit="1"/>
          </p:cNvSpPr>
          <p:nvPr/>
        </p:nvSpPr>
        <p:spPr bwMode="auto">
          <a:xfrm>
            <a:off x="1187450" y="549275"/>
            <a:ext cx="2665413" cy="720725"/>
          </a:xfrm>
          <a:prstGeom prst="rect">
            <a:avLst/>
          </a:prstGeom>
        </p:spPr>
        <p:txBody>
          <a:bodyPr wrap="none" fromWordArt="1">
            <a:prstTxWarp prst="textFadeUp">
              <a:avLst>
                <a:gd name="adj" fmla="val 9991"/>
              </a:avLst>
            </a:prstTxWarp>
          </a:bodyPr>
          <a:lstStyle/>
          <a:p>
            <a:pPr algn="ctr"/>
            <a:r>
              <a:rPr lang="en-US" altLang="zh-CN" sz="3600" kern="10">
                <a:ln w="12700">
                  <a:solidFill>
                    <a:srgbClr val="B2B2B2"/>
                  </a:solidFill>
                  <a:round/>
                  <a:headEnd/>
                  <a:tailEnd/>
                </a:ln>
                <a:gradFill rotWithShape="0">
                  <a:gsLst>
                    <a:gs pos="0">
                      <a:srgbClr val="3399FF"/>
                    </a:gs>
                    <a:gs pos="16000">
                      <a:srgbClr val="00CCCC"/>
                    </a:gs>
                    <a:gs pos="47000">
                      <a:srgbClr val="9999FF"/>
                    </a:gs>
                    <a:gs pos="60001">
                      <a:srgbClr val="2E6792"/>
                    </a:gs>
                    <a:gs pos="71001">
                      <a:srgbClr val="3333CC"/>
                    </a:gs>
                    <a:gs pos="81000">
                      <a:srgbClr val="1170FF"/>
                    </a:gs>
                    <a:gs pos="100000">
                      <a:srgbClr val="006699"/>
                    </a:gs>
                  </a:gsLst>
                  <a:lin ang="5400000" scaled="1"/>
                </a:gradFill>
                <a:effectLst>
                  <a:outerShdw dist="35921" dir="2700000" sy="50000" rotWithShape="0">
                    <a:srgbClr val="875B0D">
                      <a:alpha val="70000"/>
                    </a:srgbClr>
                  </a:outerShdw>
                </a:effectLst>
                <a:latin typeface="华文琥珀"/>
                <a:ea typeface="华文琥珀"/>
              </a:rPr>
              <a:t>《</a:t>
            </a:r>
            <a:r>
              <a:rPr lang="zh-CN" altLang="en-US" sz="3600" kern="10">
                <a:ln w="12700">
                  <a:solidFill>
                    <a:srgbClr val="B2B2B2"/>
                  </a:solidFill>
                  <a:round/>
                  <a:headEnd/>
                  <a:tailEnd/>
                </a:ln>
                <a:gradFill rotWithShape="0">
                  <a:gsLst>
                    <a:gs pos="0">
                      <a:srgbClr val="3399FF"/>
                    </a:gs>
                    <a:gs pos="16000">
                      <a:srgbClr val="00CCCC"/>
                    </a:gs>
                    <a:gs pos="47000">
                      <a:srgbClr val="9999FF"/>
                    </a:gs>
                    <a:gs pos="60001">
                      <a:srgbClr val="2E6792"/>
                    </a:gs>
                    <a:gs pos="71001">
                      <a:srgbClr val="3333CC"/>
                    </a:gs>
                    <a:gs pos="81000">
                      <a:srgbClr val="1170FF"/>
                    </a:gs>
                    <a:gs pos="100000">
                      <a:srgbClr val="006699"/>
                    </a:gs>
                  </a:gsLst>
                  <a:lin ang="5400000" scaled="1"/>
                </a:gradFill>
                <a:effectLst>
                  <a:outerShdw dist="35921" dir="2700000" sy="50000" rotWithShape="0">
                    <a:srgbClr val="875B0D">
                      <a:alpha val="70000"/>
                    </a:srgbClr>
                  </a:outerShdw>
                </a:effectLst>
                <a:latin typeface="华文琥珀"/>
                <a:ea typeface="华文琥珀"/>
              </a:rPr>
              <a:t>义勇军进行曲</a:t>
            </a:r>
            <a:r>
              <a:rPr lang="en-US" altLang="zh-CN" sz="3600" kern="10">
                <a:ln w="12700">
                  <a:solidFill>
                    <a:srgbClr val="B2B2B2"/>
                  </a:solidFill>
                  <a:round/>
                  <a:headEnd/>
                  <a:tailEnd/>
                </a:ln>
                <a:gradFill rotWithShape="0">
                  <a:gsLst>
                    <a:gs pos="0">
                      <a:srgbClr val="3399FF"/>
                    </a:gs>
                    <a:gs pos="16000">
                      <a:srgbClr val="00CCCC"/>
                    </a:gs>
                    <a:gs pos="47000">
                      <a:srgbClr val="9999FF"/>
                    </a:gs>
                    <a:gs pos="60001">
                      <a:srgbClr val="2E6792"/>
                    </a:gs>
                    <a:gs pos="71001">
                      <a:srgbClr val="3333CC"/>
                    </a:gs>
                    <a:gs pos="81000">
                      <a:srgbClr val="1170FF"/>
                    </a:gs>
                    <a:gs pos="100000">
                      <a:srgbClr val="006699"/>
                    </a:gs>
                  </a:gsLst>
                  <a:lin ang="5400000" scaled="1"/>
                </a:gradFill>
                <a:effectLst>
                  <a:outerShdw dist="35921" dir="2700000" sy="50000" rotWithShape="0">
                    <a:srgbClr val="875B0D">
                      <a:alpha val="70000"/>
                    </a:srgbClr>
                  </a:outerShdw>
                </a:effectLst>
                <a:latin typeface="华文琥珀"/>
                <a:ea typeface="华文琥珀"/>
              </a:rPr>
              <a:t>》</a:t>
            </a:r>
            <a:r>
              <a:rPr lang="zh-CN" altLang="en-US" sz="3600" kern="10">
                <a:ln w="12700">
                  <a:solidFill>
                    <a:srgbClr val="B2B2B2"/>
                  </a:solidFill>
                  <a:round/>
                  <a:headEnd/>
                  <a:tailEnd/>
                </a:ln>
                <a:gradFill rotWithShape="0">
                  <a:gsLst>
                    <a:gs pos="0">
                      <a:srgbClr val="3399FF"/>
                    </a:gs>
                    <a:gs pos="16000">
                      <a:srgbClr val="00CCCC"/>
                    </a:gs>
                    <a:gs pos="47000">
                      <a:srgbClr val="9999FF"/>
                    </a:gs>
                    <a:gs pos="60001">
                      <a:srgbClr val="2E6792"/>
                    </a:gs>
                    <a:gs pos="71001">
                      <a:srgbClr val="3333CC"/>
                    </a:gs>
                    <a:gs pos="81000">
                      <a:srgbClr val="1170FF"/>
                    </a:gs>
                    <a:gs pos="100000">
                      <a:srgbClr val="006699"/>
                    </a:gs>
                  </a:gsLst>
                  <a:lin ang="5400000" scaled="1"/>
                </a:gradFill>
                <a:effectLst>
                  <a:outerShdw dist="35921" dir="2700000" sy="50000" rotWithShape="0">
                    <a:srgbClr val="875B0D">
                      <a:alpha val="70000"/>
                    </a:srgbClr>
                  </a:outerShdw>
                </a:effectLst>
                <a:latin typeface="华文琥珀"/>
                <a:ea typeface="华文琥珀"/>
              </a:rPr>
              <a:t>作者</a:t>
            </a:r>
          </a:p>
        </p:txBody>
      </p:sp>
      <p:sp>
        <p:nvSpPr>
          <p:cNvPr id="626695" name="WordArt 7" descr="窄竖线"/>
          <p:cNvSpPr>
            <a:spLocks noChangeArrowheads="1" noChangeShapeType="1" noTextEdit="1"/>
          </p:cNvSpPr>
          <p:nvPr/>
        </p:nvSpPr>
        <p:spPr bwMode="auto">
          <a:xfrm>
            <a:off x="900113" y="5013325"/>
            <a:ext cx="933450" cy="1196975"/>
          </a:xfrm>
          <a:prstGeom prst="rect">
            <a:avLst/>
          </a:prstGeom>
        </p:spPr>
        <p:txBody>
          <a:bodyPr wrap="none" fromWordArt="1">
            <a:prstTxWarp prst="textCurveUp">
              <a:avLst>
                <a:gd name="adj" fmla="val 40356"/>
              </a:avLst>
            </a:prstTxWarp>
          </a:bodyPr>
          <a:lstStyle/>
          <a:p>
            <a:pPr algn="ctr"/>
            <a:r>
              <a:rPr lang="zh-CN" altLang="en-US" sz="3600" kern="10" dirty="0">
                <a:ln w="12700">
                  <a:solidFill>
                    <a:srgbClr val="000000"/>
                  </a:solidFill>
                  <a:round/>
                  <a:headEnd/>
                  <a:tailEnd/>
                </a:ln>
                <a:pattFill prst="dashHorz">
                  <a:fgClr>
                    <a:srgbClr val="808080"/>
                  </a:fgClr>
                  <a:bgClr>
                    <a:srgbClr val="FFFF00"/>
                  </a:bgClr>
                </a:pattFill>
                <a:effectLst>
                  <a:outerShdw dist="45791" dir="2021404" algn="ctr" rotWithShape="0">
                    <a:srgbClr val="808080">
                      <a:alpha val="80000"/>
                    </a:srgbClr>
                  </a:outerShdw>
                </a:effectLst>
                <a:latin typeface="华文琥珀"/>
                <a:ea typeface="华文琥珀"/>
              </a:rPr>
              <a:t>田汉</a:t>
            </a:r>
          </a:p>
        </p:txBody>
      </p:sp>
      <p:sp>
        <p:nvSpPr>
          <p:cNvPr id="626696" name="WordArt 8"/>
          <p:cNvSpPr>
            <a:spLocks noChangeArrowheads="1" noChangeShapeType="1" noTextEdit="1"/>
          </p:cNvSpPr>
          <p:nvPr/>
        </p:nvSpPr>
        <p:spPr bwMode="auto">
          <a:xfrm>
            <a:off x="4355976" y="5301208"/>
            <a:ext cx="933450" cy="692597"/>
          </a:xfrm>
          <a:prstGeom prst="rect">
            <a:avLst/>
          </a:prstGeom>
        </p:spPr>
        <p:txBody>
          <a:bodyPr wrap="none" fromWordArt="1">
            <a:prstTxWarp prst="textDoubleWave1">
              <a:avLst>
                <a:gd name="adj1" fmla="val 6500"/>
                <a:gd name="adj2" fmla="val 0"/>
              </a:avLst>
            </a:prstTxWarp>
          </a:bodyPr>
          <a:lstStyle/>
          <a:p>
            <a:pPr algn="ctr"/>
            <a:r>
              <a:rPr lang="zh-CN" altLang="en-US" sz="3600" kern="10" spc="-360" dirty="0">
                <a:ln w="12700">
                  <a:solidFill>
                    <a:srgbClr val="000099"/>
                  </a:solidFill>
                  <a:round/>
                  <a:headEnd/>
                  <a:tailEnd/>
                </a:ln>
                <a:solidFill>
                  <a:srgbClr val="33CCFF"/>
                </a:solidFill>
                <a:effectLst>
                  <a:outerShdw dist="125724" dir="18900000" algn="ctr" rotWithShape="0">
                    <a:srgbClr val="000099"/>
                  </a:outerShdw>
                </a:effectLst>
                <a:latin typeface="华文琥珀"/>
                <a:ea typeface="华文琥珀"/>
              </a:rPr>
              <a:t>聂耳</a:t>
            </a:r>
          </a:p>
        </p:txBody>
      </p:sp>
      <p:pic>
        <p:nvPicPr>
          <p:cNvPr id="184322" name="Picture 2" descr="http://pic.baike.soso.com/p/20131204/20131204124340-1185889823.jpg"/>
          <p:cNvPicPr>
            <a:picLocks noChangeAspect="1" noChangeArrowheads="1"/>
          </p:cNvPicPr>
          <p:nvPr/>
        </p:nvPicPr>
        <p:blipFill>
          <a:blip r:embed="rId3" cstate="print"/>
          <a:srcRect/>
          <a:stretch>
            <a:fillRect/>
          </a:stretch>
        </p:blipFill>
        <p:spPr bwMode="auto">
          <a:xfrm>
            <a:off x="539552" y="1844824"/>
            <a:ext cx="2440333" cy="2808311"/>
          </a:xfrm>
          <a:prstGeom prst="rect">
            <a:avLst/>
          </a:prstGeom>
          <a:noFill/>
        </p:spPr>
      </p:pic>
      <p:sp>
        <p:nvSpPr>
          <p:cNvPr id="10" name="矩形 9"/>
          <p:cNvSpPr/>
          <p:nvPr/>
        </p:nvSpPr>
        <p:spPr>
          <a:xfrm>
            <a:off x="539552" y="4653136"/>
            <a:ext cx="2124299" cy="369332"/>
          </a:xfrm>
          <a:prstGeom prst="rect">
            <a:avLst/>
          </a:prstGeom>
        </p:spPr>
        <p:txBody>
          <a:bodyPr wrap="none">
            <a:spAutoFit/>
          </a:bodyPr>
          <a:lstStyle/>
          <a:p>
            <a:r>
              <a:rPr lang="zh-CN" altLang="en-US" b="1" dirty="0" smtClean="0"/>
              <a:t>田汉（</a:t>
            </a:r>
            <a:r>
              <a:rPr lang="en-US" altLang="zh-CN" b="1" dirty="0" smtClean="0"/>
              <a:t>1898--1968</a:t>
            </a:r>
            <a:r>
              <a:rPr lang="zh-CN" altLang="en-US" b="1" dirty="0" smtClean="0"/>
              <a:t>）</a:t>
            </a:r>
            <a:endParaRPr lang="zh-CN" altLang="en-US" b="1" dirty="0"/>
          </a:p>
        </p:txBody>
      </p:sp>
      <p:pic>
        <p:nvPicPr>
          <p:cNvPr id="184326" name="Picture 6" descr="http://pic17.nipic.com/20111026/3595595_204046415395_2.jpg"/>
          <p:cNvPicPr>
            <a:picLocks noChangeAspect="1" noChangeArrowheads="1"/>
          </p:cNvPicPr>
          <p:nvPr/>
        </p:nvPicPr>
        <p:blipFill>
          <a:blip r:embed="rId4" cstate="print"/>
          <a:srcRect/>
          <a:stretch>
            <a:fillRect/>
          </a:stretch>
        </p:blipFill>
        <p:spPr bwMode="auto">
          <a:xfrm>
            <a:off x="6732240" y="3140968"/>
            <a:ext cx="2160240" cy="3406807"/>
          </a:xfrm>
          <a:prstGeom prst="rect">
            <a:avLst/>
          </a:prstGeom>
          <a:noFill/>
        </p:spPr>
      </p:pic>
    </p:spTree>
  </p:cSld>
  <p:clrMapOvr>
    <a:masterClrMapping/>
  </p:clrMapOvr>
  <p:transition>
    <p:random/>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5493" name="Text Box 5"/>
          <p:cNvSpPr txBox="1">
            <a:spLocks noChangeArrowheads="1"/>
          </p:cNvSpPr>
          <p:nvPr/>
        </p:nvSpPr>
        <p:spPr bwMode="auto">
          <a:xfrm>
            <a:off x="251520" y="2420888"/>
            <a:ext cx="8172400" cy="584775"/>
          </a:xfrm>
          <a:prstGeom prst="rect">
            <a:avLst/>
          </a:prstGeom>
          <a:solidFill>
            <a:srgbClr val="FFFFFF"/>
          </a:solidFill>
          <a:ln w="9525">
            <a:noFill/>
            <a:miter lim="800000"/>
            <a:headEnd/>
            <a:tailEnd/>
          </a:ln>
          <a:effectLst/>
        </p:spPr>
        <p:txBody>
          <a:bodyPr wrap="square">
            <a:spAutoFit/>
          </a:bodyPr>
          <a:lstStyle/>
          <a:p>
            <a:pPr marL="342900" indent="-342900" eaLnBrk="0" hangingPunct="0">
              <a:spcBef>
                <a:spcPct val="50000"/>
              </a:spcBef>
            </a:pPr>
            <a:r>
              <a:rPr kumimoji="1" lang="zh-CN" altLang="en-US" sz="3200" b="1" dirty="0">
                <a:latin typeface="华文新魏" pitchFamily="2" charset="-122"/>
                <a:ea typeface="华文新魏" pitchFamily="2" charset="-122"/>
              </a:rPr>
              <a:t>（</a:t>
            </a:r>
            <a:r>
              <a:rPr kumimoji="1" lang="en-US" altLang="zh-CN" sz="3200" b="1" dirty="0">
                <a:latin typeface="华文新魏" pitchFamily="2" charset="-122"/>
                <a:ea typeface="华文新魏" pitchFamily="2" charset="-122"/>
              </a:rPr>
              <a:t>1</a:t>
            </a:r>
            <a:r>
              <a:rPr kumimoji="1" lang="zh-CN" altLang="en-US" sz="3200" b="1" dirty="0">
                <a:latin typeface="华文新魏" pitchFamily="2" charset="-122"/>
                <a:ea typeface="华文新魏" pitchFamily="2" charset="-122"/>
              </a:rPr>
              <a:t>）有着深刻的社会根源和雄厚的群众基础</a:t>
            </a:r>
            <a:r>
              <a:rPr kumimoji="1" lang="zh-CN" altLang="en-US" sz="2400" b="1" dirty="0">
                <a:latin typeface="华文新魏" pitchFamily="2" charset="-122"/>
                <a:ea typeface="华文新魏" pitchFamily="2" charset="-122"/>
              </a:rPr>
              <a:t> </a:t>
            </a:r>
          </a:p>
        </p:txBody>
      </p:sp>
      <p:grpSp>
        <p:nvGrpSpPr>
          <p:cNvPr id="2" name="Group 6"/>
          <p:cNvGrpSpPr>
            <a:grpSpLocks/>
          </p:cNvGrpSpPr>
          <p:nvPr/>
        </p:nvGrpSpPr>
        <p:grpSpPr bwMode="auto">
          <a:xfrm>
            <a:off x="6228184" y="3356992"/>
            <a:ext cx="2666030" cy="2952166"/>
            <a:chOff x="385" y="1544"/>
            <a:chExt cx="2331" cy="2292"/>
          </a:xfrm>
        </p:grpSpPr>
        <p:pic>
          <p:nvPicPr>
            <p:cNvPr id="575495" name="Picture 7" descr="281907842620070103221907_16">
              <a:hlinkClick r:id="rId2"/>
            </p:cNvPr>
            <p:cNvPicPr>
              <a:picLocks noChangeAspect="1" noChangeArrowheads="1"/>
            </p:cNvPicPr>
            <p:nvPr/>
          </p:nvPicPr>
          <p:blipFill>
            <a:blip r:embed="rId3" cstate="print"/>
            <a:srcRect/>
            <a:stretch>
              <a:fillRect/>
            </a:stretch>
          </p:blipFill>
          <p:spPr bwMode="auto">
            <a:xfrm>
              <a:off x="385" y="1544"/>
              <a:ext cx="2268" cy="1701"/>
            </a:xfrm>
            <a:prstGeom prst="rect">
              <a:avLst/>
            </a:prstGeom>
            <a:noFill/>
          </p:spPr>
        </p:pic>
        <p:sp>
          <p:nvSpPr>
            <p:cNvPr id="575496" name="Text Box 8"/>
            <p:cNvSpPr txBox="1">
              <a:spLocks noChangeArrowheads="1"/>
            </p:cNvSpPr>
            <p:nvPr/>
          </p:nvSpPr>
          <p:spPr bwMode="auto">
            <a:xfrm>
              <a:off x="448" y="3288"/>
              <a:ext cx="2268" cy="548"/>
            </a:xfrm>
            <a:prstGeom prst="rect">
              <a:avLst/>
            </a:prstGeom>
            <a:noFill/>
            <a:ln w="9525">
              <a:noFill/>
              <a:miter lim="800000"/>
              <a:headEnd/>
              <a:tailEnd/>
            </a:ln>
            <a:effectLst/>
          </p:spPr>
          <p:txBody>
            <a:bodyPr>
              <a:spAutoFit/>
            </a:bodyPr>
            <a:lstStyle/>
            <a:p>
              <a:pPr algn="ctr" eaLnBrk="0" hangingPunct="0">
                <a:spcBef>
                  <a:spcPct val="50000"/>
                </a:spcBef>
              </a:pPr>
              <a:r>
                <a:rPr kumimoji="1" lang="zh-CN" altLang="en-US" sz="2000" b="1" dirty="0">
                  <a:solidFill>
                    <a:schemeClr val="tx1"/>
                  </a:solidFill>
                  <a:latin typeface="华文新魏" pitchFamily="2" charset="-122"/>
                  <a:ea typeface="华文新魏" pitchFamily="2" charset="-122"/>
                </a:rPr>
                <a:t>哪里有压迫哪里就有反抗</a:t>
              </a:r>
            </a:p>
          </p:txBody>
        </p:sp>
      </p:grpSp>
      <p:sp>
        <p:nvSpPr>
          <p:cNvPr id="575503" name="Rectangle 15"/>
          <p:cNvSpPr>
            <a:spLocks noRot="1" noChangeArrowheads="1"/>
          </p:cNvSpPr>
          <p:nvPr/>
        </p:nvSpPr>
        <p:spPr bwMode="auto">
          <a:xfrm>
            <a:off x="4211638" y="4005263"/>
            <a:ext cx="4608512" cy="2160587"/>
          </a:xfrm>
          <a:prstGeom prst="rect">
            <a:avLst/>
          </a:prstGeom>
          <a:noFill/>
          <a:ln w="9525">
            <a:noFill/>
            <a:miter lim="800000"/>
            <a:headEnd/>
            <a:tailEnd/>
          </a:ln>
          <a:effectLst/>
        </p:spPr>
        <p:txBody>
          <a:bodyPr/>
          <a:lstStyle/>
          <a:p>
            <a:pPr marL="342900" indent="-342900">
              <a:lnSpc>
                <a:spcPct val="80000"/>
              </a:lnSpc>
              <a:spcBef>
                <a:spcPct val="20000"/>
              </a:spcBef>
              <a:buClr>
                <a:schemeClr val="accent1"/>
              </a:buClr>
              <a:buSzPct val="65000"/>
              <a:buFont typeface="Wingdings" pitchFamily="2" charset="2"/>
              <a:buNone/>
            </a:pPr>
            <a:r>
              <a:rPr lang="en-US" altLang="zh-CN" sz="2600">
                <a:solidFill>
                  <a:srgbClr val="000000"/>
                </a:solidFill>
                <a:ea typeface="宋体" charset="-122"/>
              </a:rPr>
              <a:t>    </a:t>
            </a:r>
          </a:p>
        </p:txBody>
      </p:sp>
      <p:sp>
        <p:nvSpPr>
          <p:cNvPr id="575504" name="Rectangle 16"/>
          <p:cNvSpPr>
            <a:spLocks noChangeArrowheads="1"/>
          </p:cNvSpPr>
          <p:nvPr/>
        </p:nvSpPr>
        <p:spPr bwMode="auto">
          <a:xfrm>
            <a:off x="251521" y="3501008"/>
            <a:ext cx="5832648" cy="2808312"/>
          </a:xfrm>
          <a:prstGeom prst="rect">
            <a:avLst/>
          </a:prstGeom>
          <a:noFill/>
          <a:ln w="9525">
            <a:noFill/>
            <a:miter lim="800000"/>
            <a:headEnd/>
            <a:tailEnd/>
          </a:ln>
          <a:effectLst/>
        </p:spPr>
        <p:txBody>
          <a:bodyPr/>
          <a:lstStyle/>
          <a:p>
            <a:pPr marL="342900" indent="-342900">
              <a:lnSpc>
                <a:spcPct val="90000"/>
              </a:lnSpc>
              <a:spcBef>
                <a:spcPct val="20000"/>
              </a:spcBef>
              <a:buClr>
                <a:schemeClr val="accent1"/>
              </a:buClr>
              <a:buSzPct val="65000"/>
              <a:buFont typeface="Wingdings" pitchFamily="2" charset="2"/>
              <a:buChar char="n"/>
            </a:pPr>
            <a:r>
              <a:rPr kumimoji="1" lang="zh-CN" altLang="en-US" sz="2400" b="1" dirty="0">
                <a:latin typeface="华文新魏" pitchFamily="2" charset="-122"/>
                <a:ea typeface="华文新魏" pitchFamily="2" charset="-122"/>
              </a:rPr>
              <a:t>由于</a:t>
            </a:r>
            <a:r>
              <a:rPr kumimoji="1" lang="zh-CN" altLang="en-US" sz="2400" b="1" dirty="0">
                <a:solidFill>
                  <a:srgbClr val="FF0000"/>
                </a:solidFill>
                <a:latin typeface="华文新魏" pitchFamily="2" charset="-122"/>
                <a:ea typeface="华文新魏" pitchFamily="2" charset="-122"/>
              </a:rPr>
              <a:t>帝国主义、封建主义、官僚资本主义</a:t>
            </a:r>
            <a:r>
              <a:rPr kumimoji="1" lang="zh-CN" altLang="en-US" sz="2400" b="1" dirty="0">
                <a:latin typeface="华文新魏" pitchFamily="2" charset="-122"/>
                <a:ea typeface="华文新魏" pitchFamily="2" charset="-122"/>
              </a:rPr>
              <a:t>的残酷压迫，中国人民走上了反帝反封建反官僚资本主义斗争的伟大道路。</a:t>
            </a:r>
          </a:p>
          <a:p>
            <a:pPr marL="342900" indent="-342900">
              <a:lnSpc>
                <a:spcPct val="90000"/>
              </a:lnSpc>
              <a:spcBef>
                <a:spcPct val="20000"/>
              </a:spcBef>
              <a:buClr>
                <a:schemeClr val="accent1"/>
              </a:buClr>
              <a:buSzPct val="65000"/>
              <a:buFont typeface="Wingdings" pitchFamily="2" charset="2"/>
              <a:buChar char="n"/>
            </a:pPr>
            <a:r>
              <a:rPr kumimoji="1" lang="zh-CN" altLang="en-US" sz="2400" b="1" dirty="0">
                <a:latin typeface="华文新魏" pitchFamily="2" charset="-122"/>
                <a:ea typeface="华文新魏" pitchFamily="2" charset="-122"/>
              </a:rPr>
              <a:t>工人、农民、城市小资产阶级群众是民主革命的</a:t>
            </a:r>
            <a:r>
              <a:rPr kumimoji="1" lang="zh-CN" altLang="en-US" sz="2400" b="1" dirty="0">
                <a:solidFill>
                  <a:srgbClr val="FF0000"/>
                </a:solidFill>
                <a:latin typeface="华文新魏" pitchFamily="2" charset="-122"/>
                <a:ea typeface="华文新魏" pitchFamily="2" charset="-122"/>
              </a:rPr>
              <a:t>主要力量</a:t>
            </a:r>
            <a:r>
              <a:rPr kumimoji="1" lang="zh-CN" altLang="en-US" sz="2400" b="1" dirty="0">
                <a:latin typeface="华文新魏" pitchFamily="2" charset="-122"/>
                <a:ea typeface="华文新魏" pitchFamily="2" charset="-122"/>
              </a:rPr>
              <a:t>。各民主党派和无党派民主人士、各少数民族、爱国的知识分子和华侨等，都在斗争中发挥了积极作用。            </a:t>
            </a:r>
          </a:p>
        </p:txBody>
      </p:sp>
      <p:sp>
        <p:nvSpPr>
          <p:cNvPr id="575505" name="Rectangle 17"/>
          <p:cNvSpPr>
            <a:spLocks noChangeArrowheads="1"/>
          </p:cNvSpPr>
          <p:nvPr/>
        </p:nvSpPr>
        <p:spPr bwMode="auto">
          <a:xfrm>
            <a:off x="323850" y="1341438"/>
            <a:ext cx="5976938" cy="485775"/>
          </a:xfrm>
          <a:prstGeom prst="rect">
            <a:avLst/>
          </a:prstGeom>
          <a:noFill/>
          <a:ln w="9525">
            <a:noFill/>
            <a:miter lim="800000"/>
            <a:headEnd/>
            <a:tailEnd/>
          </a:ln>
          <a:effectLst/>
        </p:spPr>
        <p:txBody>
          <a:bodyPr/>
          <a:lstStyle/>
          <a:p>
            <a:endParaRPr kumimoji="1" lang="zh-CN" altLang="zh-CN" sz="4200">
              <a:solidFill>
                <a:srgbClr val="FF3300"/>
              </a:solidFill>
              <a:latin typeface="Garamond" pitchFamily="18" charset="0"/>
              <a:ea typeface="宋体" charset="-122"/>
            </a:endParaRPr>
          </a:p>
        </p:txBody>
      </p:sp>
      <p:sp>
        <p:nvSpPr>
          <p:cNvPr id="575506" name="Rectangle 18"/>
          <p:cNvSpPr>
            <a:spLocks noChangeArrowheads="1"/>
          </p:cNvSpPr>
          <p:nvPr/>
        </p:nvSpPr>
        <p:spPr bwMode="auto">
          <a:xfrm>
            <a:off x="2051050" y="1052513"/>
            <a:ext cx="5903913" cy="576262"/>
          </a:xfrm>
          <a:prstGeom prst="rect">
            <a:avLst/>
          </a:prstGeom>
          <a:noFill/>
          <a:ln w="9525">
            <a:noFill/>
            <a:miter lim="800000"/>
            <a:headEnd/>
            <a:tailEnd/>
          </a:ln>
          <a:effectLst/>
        </p:spPr>
        <p:txBody>
          <a:bodyPr/>
          <a:lstStyle/>
          <a:p>
            <a:endParaRPr kumimoji="1" lang="zh-CN" altLang="zh-CN" sz="4000">
              <a:solidFill>
                <a:srgbClr val="0000CC"/>
              </a:solidFill>
              <a:latin typeface="Garamond" pitchFamily="18" charset="0"/>
              <a:ea typeface="宋体" charset="-122"/>
            </a:endParaRPr>
          </a:p>
        </p:txBody>
      </p:sp>
      <p:sp>
        <p:nvSpPr>
          <p:cNvPr id="575507" name="Rectangle 19"/>
          <p:cNvSpPr>
            <a:spLocks noChangeArrowheads="1"/>
          </p:cNvSpPr>
          <p:nvPr/>
        </p:nvSpPr>
        <p:spPr bwMode="auto">
          <a:xfrm>
            <a:off x="251520" y="188641"/>
            <a:ext cx="8640960" cy="1228998"/>
          </a:xfrm>
          <a:prstGeom prst="rect">
            <a:avLst/>
          </a:prstGeom>
          <a:noFill/>
          <a:ln w="9525">
            <a:noFill/>
            <a:miter lim="800000"/>
            <a:headEnd/>
            <a:tailEnd/>
          </a:ln>
          <a:effectLst/>
        </p:spPr>
        <p:txBody>
          <a:bodyPr/>
          <a:lstStyle/>
          <a:p>
            <a:r>
              <a:rPr lang="zh-CN" altLang="en-US" sz="4300" b="1" dirty="0">
                <a:effectLst>
                  <a:outerShdw blurRad="50000" dist="30000" dir="5400000" algn="tl" rotWithShape="0">
                    <a:srgbClr val="000000">
                      <a:alpha val="30000"/>
                    </a:srgbClr>
                  </a:outerShdw>
                </a:effectLst>
                <a:latin typeface="华文新魏" pitchFamily="2" charset="-122"/>
                <a:ea typeface="华文新魏" pitchFamily="2" charset="-122"/>
                <a:cs typeface="+mj-cs"/>
              </a:rPr>
              <a:t>（三）中国革命胜利的原因和基本经验</a:t>
            </a:r>
          </a:p>
        </p:txBody>
      </p:sp>
      <p:sp>
        <p:nvSpPr>
          <p:cNvPr id="575508" name="Rectangle 20"/>
          <p:cNvSpPr>
            <a:spLocks noChangeArrowheads="1"/>
          </p:cNvSpPr>
          <p:nvPr/>
        </p:nvSpPr>
        <p:spPr bwMode="auto">
          <a:xfrm>
            <a:off x="467544" y="1628800"/>
            <a:ext cx="6861572" cy="703263"/>
          </a:xfrm>
          <a:prstGeom prst="rect">
            <a:avLst/>
          </a:prstGeom>
          <a:noFill/>
          <a:ln w="9525">
            <a:noFill/>
            <a:miter lim="800000"/>
            <a:headEnd/>
            <a:tailEnd/>
          </a:ln>
          <a:effectLst/>
        </p:spPr>
        <p:txBody>
          <a:bodyPr/>
          <a:lstStyle/>
          <a:p>
            <a:r>
              <a:rPr lang="en-US" altLang="zh-CN" sz="4300" b="1" dirty="0">
                <a:effectLst>
                  <a:outerShdw blurRad="50000" dist="30000" dir="5400000" algn="tl" rotWithShape="0">
                    <a:srgbClr val="000000">
                      <a:alpha val="30000"/>
                    </a:srgbClr>
                  </a:outerShdw>
                </a:effectLst>
                <a:latin typeface="华文新魏" pitchFamily="2" charset="-122"/>
                <a:ea typeface="华文新魏" pitchFamily="2" charset="-122"/>
                <a:cs typeface="+mj-cs"/>
              </a:rPr>
              <a:t>1</a:t>
            </a:r>
            <a:r>
              <a:rPr lang="zh-CN" altLang="en-US" sz="4300" b="1" dirty="0">
                <a:effectLst>
                  <a:outerShdw blurRad="50000" dist="30000" dir="5400000" algn="tl" rotWithShape="0">
                    <a:srgbClr val="000000">
                      <a:alpha val="30000"/>
                    </a:srgbClr>
                  </a:outerShdw>
                </a:effectLst>
                <a:latin typeface="华文新魏" pitchFamily="2" charset="-122"/>
                <a:ea typeface="华文新魏" pitchFamily="2" charset="-122"/>
                <a:cs typeface="+mj-cs"/>
              </a:rPr>
              <a:t>、中国革命胜利的原因</a:t>
            </a:r>
          </a:p>
        </p:txBody>
      </p:sp>
    </p:spTree>
  </p:cSld>
  <p:clrMapOvr>
    <a:masterClrMapping/>
  </p:clrMapOvr>
  <p:transition>
    <p:pull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75493"/>
                                        </p:tgtEl>
                                        <p:attrNameLst>
                                          <p:attrName>style.visibility</p:attrName>
                                        </p:attrNameLst>
                                      </p:cBhvr>
                                      <p:to>
                                        <p:strVal val="visible"/>
                                      </p:to>
                                    </p:set>
                                    <p:animEffect transition="in" filter="dissolve">
                                      <p:cBhvr>
                                        <p:cTn id="7" dur="500"/>
                                        <p:tgtEl>
                                          <p:spTgt spid="575493"/>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5493"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7541" name="Text Box 5"/>
          <p:cNvSpPr txBox="1">
            <a:spLocks noChangeArrowheads="1"/>
          </p:cNvSpPr>
          <p:nvPr/>
        </p:nvSpPr>
        <p:spPr bwMode="auto">
          <a:xfrm>
            <a:off x="323528" y="260648"/>
            <a:ext cx="8712968" cy="954107"/>
          </a:xfrm>
          <a:prstGeom prst="rect">
            <a:avLst/>
          </a:prstGeom>
          <a:solidFill>
            <a:srgbClr val="FFFFFF"/>
          </a:solidFill>
          <a:ln w="9525">
            <a:noFill/>
            <a:miter lim="800000"/>
            <a:headEnd/>
            <a:tailEnd/>
          </a:ln>
          <a:effectLst/>
        </p:spPr>
        <p:txBody>
          <a:bodyPr wrap="square">
            <a:spAutoFit/>
          </a:bodyPr>
          <a:lstStyle/>
          <a:p>
            <a:pPr eaLnBrk="0" hangingPunct="0">
              <a:spcBef>
                <a:spcPct val="50000"/>
              </a:spcBef>
            </a:pPr>
            <a:r>
              <a:rPr kumimoji="1" lang="zh-CN" altLang="en-US" sz="2800" b="1" dirty="0">
                <a:latin typeface="华文新魏" pitchFamily="2" charset="-122"/>
                <a:ea typeface="华文新魏" pitchFamily="2" charset="-122"/>
              </a:rPr>
              <a:t>（</a:t>
            </a:r>
            <a:r>
              <a:rPr kumimoji="1" lang="en-US" altLang="zh-CN" sz="2800" b="1" dirty="0">
                <a:latin typeface="华文新魏" pitchFamily="2" charset="-122"/>
                <a:ea typeface="华文新魏" pitchFamily="2" charset="-122"/>
              </a:rPr>
              <a:t>2</a:t>
            </a:r>
            <a:r>
              <a:rPr kumimoji="1" lang="zh-CN" altLang="en-US" sz="2800" b="1" dirty="0">
                <a:latin typeface="华文新魏" pitchFamily="2" charset="-122"/>
                <a:ea typeface="华文新魏" pitchFamily="2" charset="-122"/>
              </a:rPr>
              <a:t>）中国革命之所以能够走上胜利发展的道路，是由于有了中国工人阶级的先锋队</a:t>
            </a:r>
            <a:r>
              <a:rPr kumimoji="1" lang="en-US" altLang="zh-CN" sz="2800" b="1" dirty="0">
                <a:latin typeface="华文新魏" pitchFamily="2" charset="-122"/>
                <a:ea typeface="华文新魏" pitchFamily="2" charset="-122"/>
              </a:rPr>
              <a:t>—</a:t>
            </a:r>
            <a:r>
              <a:rPr kumimoji="1" lang="zh-CN" altLang="en-US" sz="2800" b="1" dirty="0">
                <a:latin typeface="华文新魏" pitchFamily="2" charset="-122"/>
                <a:ea typeface="华文新魏" pitchFamily="2" charset="-122"/>
              </a:rPr>
              <a:t>中国共产党的领导。</a:t>
            </a:r>
          </a:p>
        </p:txBody>
      </p:sp>
      <p:pic>
        <p:nvPicPr>
          <p:cNvPr id="577542" name="Picture 6" descr="dangqi">
            <a:hlinkClick r:id="rId2"/>
          </p:cNvPr>
          <p:cNvPicPr>
            <a:picLocks noChangeAspect="1" noChangeArrowheads="1"/>
          </p:cNvPicPr>
          <p:nvPr/>
        </p:nvPicPr>
        <p:blipFill>
          <a:blip r:embed="rId3" cstate="print"/>
          <a:srcRect/>
          <a:stretch>
            <a:fillRect/>
          </a:stretch>
        </p:blipFill>
        <p:spPr bwMode="auto">
          <a:xfrm>
            <a:off x="6444208" y="1484784"/>
            <a:ext cx="2514901" cy="1800200"/>
          </a:xfrm>
          <a:prstGeom prst="rect">
            <a:avLst/>
          </a:prstGeom>
          <a:noFill/>
        </p:spPr>
      </p:pic>
      <p:sp>
        <p:nvSpPr>
          <p:cNvPr id="577548" name="Rectangle 12"/>
          <p:cNvSpPr>
            <a:spLocks noChangeArrowheads="1"/>
          </p:cNvSpPr>
          <p:nvPr/>
        </p:nvSpPr>
        <p:spPr bwMode="auto">
          <a:xfrm>
            <a:off x="323528" y="1484784"/>
            <a:ext cx="6192688" cy="1728787"/>
          </a:xfrm>
          <a:prstGeom prst="rect">
            <a:avLst/>
          </a:prstGeom>
          <a:noFill/>
          <a:ln w="9525">
            <a:noFill/>
            <a:miter lim="800000"/>
            <a:headEnd/>
            <a:tailEnd/>
          </a:ln>
          <a:effectLst/>
        </p:spPr>
        <p:txBody>
          <a:bodyPr/>
          <a:lstStyle/>
          <a:p>
            <a:pPr marL="342900" indent="-342900">
              <a:spcBef>
                <a:spcPct val="20000"/>
              </a:spcBef>
              <a:buClr>
                <a:schemeClr val="accent1"/>
              </a:buClr>
              <a:buSzPct val="65000"/>
              <a:buFont typeface="Wingdings" pitchFamily="2" charset="2"/>
              <a:buChar char="n"/>
            </a:pPr>
            <a:r>
              <a:rPr lang="en-US" altLang="zh-CN" sz="3000" b="0" dirty="0">
                <a:solidFill>
                  <a:schemeClr val="tx1"/>
                </a:solidFill>
                <a:ea typeface="宋体" charset="-122"/>
              </a:rPr>
              <a:t> </a:t>
            </a:r>
            <a:r>
              <a:rPr lang="zh-CN" altLang="en-US" sz="2400" b="1" dirty="0">
                <a:solidFill>
                  <a:schemeClr val="tx1"/>
                </a:solidFill>
                <a:latin typeface="华文新魏" pitchFamily="2" charset="-122"/>
                <a:ea typeface="华文新魏" pitchFamily="2" charset="-122"/>
              </a:rPr>
              <a:t>中国共产党代表着整个中华民族和全中国人民的利益。它是用马克思主义的科学理论武装起来的，以中国化的马克思主义即毛泽东思想作为一切工作的指针。</a:t>
            </a:r>
          </a:p>
        </p:txBody>
      </p:sp>
      <p:sp>
        <p:nvSpPr>
          <p:cNvPr id="577550" name="Rectangle 14"/>
          <p:cNvSpPr>
            <a:spLocks noChangeArrowheads="1"/>
          </p:cNvSpPr>
          <p:nvPr/>
        </p:nvSpPr>
        <p:spPr bwMode="auto">
          <a:xfrm>
            <a:off x="251520" y="3501008"/>
            <a:ext cx="8568952" cy="1296987"/>
          </a:xfrm>
          <a:prstGeom prst="rect">
            <a:avLst/>
          </a:prstGeom>
          <a:noFill/>
          <a:ln w="9525">
            <a:noFill/>
            <a:miter lim="800000"/>
            <a:headEnd/>
            <a:tailEnd/>
          </a:ln>
          <a:effectLst/>
        </p:spPr>
        <p:txBody>
          <a:bodyPr/>
          <a:lstStyle/>
          <a:p>
            <a:pPr marL="342900" indent="-342900">
              <a:spcBef>
                <a:spcPct val="20000"/>
              </a:spcBef>
              <a:buClr>
                <a:schemeClr val="accent1"/>
              </a:buClr>
              <a:buSzPct val="65000"/>
              <a:buFont typeface="Wingdings" pitchFamily="2" charset="2"/>
              <a:buChar char="n"/>
            </a:pPr>
            <a:r>
              <a:rPr lang="zh-CN" altLang="en-US" sz="2400" b="1" dirty="0">
                <a:latin typeface="华文新魏" pitchFamily="2" charset="-122"/>
                <a:ea typeface="华文新魏" pitchFamily="2" charset="-122"/>
              </a:rPr>
              <a:t>中国共产党人在革命过程中始终英勇地站在斗争的最前线，为中国人民的解放事业献出了无数的优秀战士。</a:t>
            </a:r>
          </a:p>
          <a:p>
            <a:pPr marL="342900" indent="-342900">
              <a:spcBef>
                <a:spcPct val="20000"/>
              </a:spcBef>
              <a:buClr>
                <a:schemeClr val="accent1"/>
              </a:buClr>
              <a:buSzPct val="65000"/>
              <a:buFont typeface="Wingdings" pitchFamily="2" charset="2"/>
              <a:buChar char="n"/>
            </a:pPr>
            <a:r>
              <a:rPr lang="zh-CN" altLang="en-US" sz="2400" b="1" dirty="0">
                <a:latin typeface="华文新魏" pitchFamily="2" charset="-122"/>
                <a:ea typeface="华文新魏" pitchFamily="2" charset="-122"/>
              </a:rPr>
              <a:t>“没有共产党就没有新中国”。</a:t>
            </a:r>
          </a:p>
        </p:txBody>
      </p:sp>
      <p:sp>
        <p:nvSpPr>
          <p:cNvPr id="577551" name="Rectangle 15"/>
          <p:cNvSpPr>
            <a:spLocks noChangeArrowheads="1"/>
          </p:cNvSpPr>
          <p:nvPr/>
        </p:nvSpPr>
        <p:spPr bwMode="auto">
          <a:xfrm>
            <a:off x="395536" y="5085184"/>
            <a:ext cx="7849567" cy="708050"/>
          </a:xfrm>
          <a:prstGeom prst="rect">
            <a:avLst/>
          </a:prstGeom>
          <a:noFill/>
          <a:ln w="9525">
            <a:noFill/>
            <a:miter lim="800000"/>
            <a:headEnd/>
            <a:tailEnd/>
          </a:ln>
          <a:effectLst/>
        </p:spPr>
        <p:txBody>
          <a:bodyPr/>
          <a:lstStyle/>
          <a:p>
            <a:r>
              <a:rPr kumimoji="1" lang="zh-CN" altLang="en-US" sz="2800" b="1" dirty="0">
                <a:latin typeface="华文新魏" pitchFamily="2" charset="-122"/>
                <a:ea typeface="华文新魏" pitchFamily="2" charset="-122"/>
              </a:rPr>
              <a:t>（</a:t>
            </a:r>
            <a:r>
              <a:rPr kumimoji="1" lang="en-US" altLang="zh-CN" sz="2800" b="1" dirty="0">
                <a:latin typeface="华文新魏" pitchFamily="2" charset="-122"/>
                <a:ea typeface="华文新魏" pitchFamily="2" charset="-122"/>
              </a:rPr>
              <a:t>3</a:t>
            </a:r>
            <a:r>
              <a:rPr kumimoji="1" lang="zh-CN" altLang="en-US" sz="2800" b="1" dirty="0">
                <a:latin typeface="华文新魏" pitchFamily="2" charset="-122"/>
                <a:ea typeface="华文新魏" pitchFamily="2" charset="-122"/>
              </a:rPr>
              <a:t>） 同国际无产阶级和人民群众的支持</a:t>
            </a:r>
            <a:r>
              <a:rPr kumimoji="1" lang="zh-CN" altLang="en-US" sz="2800" b="1" dirty="0" smtClean="0">
                <a:latin typeface="华文新魏" pitchFamily="2" charset="-122"/>
                <a:ea typeface="华文新魏" pitchFamily="2" charset="-122"/>
              </a:rPr>
              <a:t>分不开。</a:t>
            </a:r>
            <a:endParaRPr kumimoji="1" lang="zh-CN" altLang="en-US" sz="2800" b="1" dirty="0">
              <a:latin typeface="华文新魏" pitchFamily="2" charset="-122"/>
              <a:ea typeface="华文新魏" pitchFamily="2" charset="-122"/>
            </a:endParaRPr>
          </a:p>
        </p:txBody>
      </p:sp>
    </p:spTree>
  </p:cSld>
  <p:clrMapOvr>
    <a:masterClrMapping/>
  </p:clrMapOvr>
  <p:transition>
    <p:pull dir="l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577541"/>
                                        </p:tgtEl>
                                        <p:attrNameLst>
                                          <p:attrName>style.visibility</p:attrName>
                                        </p:attrNameLst>
                                      </p:cBhvr>
                                      <p:to>
                                        <p:strVal val="visible"/>
                                      </p:to>
                                    </p:set>
                                    <p:animEffect transition="in" filter="slide(fromBottom)">
                                      <p:cBhvr>
                                        <p:cTn id="7" dur="500"/>
                                        <p:tgtEl>
                                          <p:spTgt spid="577541"/>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nodeType="clickEffect">
                                  <p:stCondLst>
                                    <p:cond delay="0"/>
                                  </p:stCondLst>
                                  <p:childTnLst>
                                    <p:set>
                                      <p:cBhvr>
                                        <p:cTn id="11" dur="1" fill="hold">
                                          <p:stCondLst>
                                            <p:cond delay="0"/>
                                          </p:stCondLst>
                                        </p:cTn>
                                        <p:tgtEl>
                                          <p:spTgt spid="577542"/>
                                        </p:tgtEl>
                                        <p:attrNameLst>
                                          <p:attrName>style.visibility</p:attrName>
                                        </p:attrNameLst>
                                      </p:cBhvr>
                                      <p:to>
                                        <p:strVal val="visible"/>
                                      </p:to>
                                    </p:set>
                                    <p:animEffect transition="in" filter="slide(fromBottom)">
                                      <p:cBhvr>
                                        <p:cTn id="12" dur="500"/>
                                        <p:tgtEl>
                                          <p:spTgt spid="5775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7541"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44" name="Rectangle 4"/>
          <p:cNvSpPr>
            <a:spLocks noGrp="1" noChangeArrowheads="1"/>
          </p:cNvSpPr>
          <p:nvPr>
            <p:ph type="title"/>
          </p:nvPr>
        </p:nvSpPr>
        <p:spPr>
          <a:xfrm>
            <a:off x="323528" y="188640"/>
            <a:ext cx="7890080" cy="1143000"/>
          </a:xfrm>
          <a:noFill/>
          <a:ln>
            <a:solidFill>
              <a:srgbClr val="FFFFFF"/>
            </a:solidFill>
          </a:ln>
        </p:spPr>
        <p:txBody>
          <a:bodyPr/>
          <a:lstStyle/>
          <a:p>
            <a:r>
              <a:rPr lang="en-US" altLang="zh-CN" b="1" dirty="0">
                <a:solidFill>
                  <a:schemeClr val="tx1"/>
                </a:solidFill>
                <a:latin typeface="华文新魏" pitchFamily="2" charset="-122"/>
                <a:ea typeface="华文新魏" pitchFamily="2" charset="-122"/>
              </a:rPr>
              <a:t>2</a:t>
            </a:r>
            <a:r>
              <a:rPr lang="zh-CN" altLang="en-US" b="1" dirty="0">
                <a:solidFill>
                  <a:schemeClr val="tx1"/>
                </a:solidFill>
                <a:latin typeface="华文新魏" pitchFamily="2" charset="-122"/>
                <a:ea typeface="华文新魏" pitchFamily="2" charset="-122"/>
              </a:rPr>
              <a:t>、中国革命胜利的基本经验</a:t>
            </a:r>
          </a:p>
        </p:txBody>
      </p:sp>
      <p:sp>
        <p:nvSpPr>
          <p:cNvPr id="624643" name="Rectangle 3"/>
          <p:cNvSpPr>
            <a:spLocks noGrp="1" noChangeArrowheads="1"/>
          </p:cNvSpPr>
          <p:nvPr>
            <p:ph sz="quarter" idx="1"/>
          </p:nvPr>
        </p:nvSpPr>
        <p:spPr>
          <a:xfrm>
            <a:off x="468313" y="1773238"/>
            <a:ext cx="8229600" cy="3960812"/>
          </a:xfrm>
        </p:spPr>
        <p:txBody>
          <a:bodyPr/>
          <a:lstStyle/>
          <a:p>
            <a:r>
              <a:rPr lang="zh-CN" altLang="en-US" sz="2600" b="1" dirty="0">
                <a:latin typeface="华文新魏" pitchFamily="2" charset="-122"/>
                <a:ea typeface="华文新魏" pitchFamily="2" charset="-122"/>
              </a:rPr>
              <a:t>统一战线，武装斗争，党的建设，是中国共产党在中国革命中战胜敌人的三个法宝，三个主要的法宝。</a:t>
            </a:r>
          </a:p>
          <a:p>
            <a:pPr lvl="1"/>
            <a:r>
              <a:rPr lang="zh-CN" altLang="en-US" sz="2200" b="1" dirty="0">
                <a:latin typeface="华文新魏" pitchFamily="2" charset="-122"/>
                <a:ea typeface="华文新魏" pitchFamily="2" charset="-122"/>
              </a:rPr>
              <a:t>（</a:t>
            </a:r>
            <a:r>
              <a:rPr lang="en-US" altLang="zh-CN" sz="2200" b="1" dirty="0">
                <a:latin typeface="华文新魏" pitchFamily="2" charset="-122"/>
                <a:ea typeface="华文新魏" pitchFamily="2" charset="-122"/>
              </a:rPr>
              <a:t>1</a:t>
            </a:r>
            <a:r>
              <a:rPr lang="zh-CN" altLang="en-US" sz="2200" b="1" dirty="0">
                <a:latin typeface="华文新魏" pitchFamily="2" charset="-122"/>
                <a:ea typeface="华文新魏" pitchFamily="2" charset="-122"/>
              </a:rPr>
              <a:t>）建立广泛的统一战线。建立广泛的统一战线，是坚持和发展革命的政治基础。</a:t>
            </a:r>
          </a:p>
          <a:p>
            <a:pPr lvl="1"/>
            <a:r>
              <a:rPr lang="zh-CN" altLang="en-US" sz="2200" b="1" dirty="0">
                <a:latin typeface="华文新魏" pitchFamily="2" charset="-122"/>
                <a:ea typeface="华文新魏" pitchFamily="2" charset="-122"/>
              </a:rPr>
              <a:t>（</a:t>
            </a:r>
            <a:r>
              <a:rPr lang="en-US" altLang="zh-CN" sz="2200" b="1" dirty="0">
                <a:latin typeface="华文新魏" pitchFamily="2" charset="-122"/>
                <a:ea typeface="华文新魏" pitchFamily="2" charset="-122"/>
              </a:rPr>
              <a:t>2</a:t>
            </a:r>
            <a:r>
              <a:rPr lang="zh-CN" altLang="en-US" sz="2200" b="1" dirty="0">
                <a:latin typeface="华文新魏" pitchFamily="2" charset="-122"/>
                <a:ea typeface="华文新魏" pitchFamily="2" charset="-122"/>
              </a:rPr>
              <a:t>）坚持革命的武装斗争。离开了武装斗争，就没有共产党的地位，就不能完成任何革命任务。</a:t>
            </a:r>
          </a:p>
          <a:p>
            <a:pPr lvl="1"/>
            <a:r>
              <a:rPr lang="zh-CN" altLang="en-US" sz="2200" b="1" dirty="0">
                <a:latin typeface="华文新魏" pitchFamily="2" charset="-122"/>
                <a:ea typeface="华文新魏" pitchFamily="2" charset="-122"/>
              </a:rPr>
              <a:t>（</a:t>
            </a:r>
            <a:r>
              <a:rPr lang="en-US" altLang="zh-CN" sz="2200" b="1" dirty="0">
                <a:latin typeface="华文新魏" pitchFamily="2" charset="-122"/>
                <a:ea typeface="华文新魏" pitchFamily="2" charset="-122"/>
              </a:rPr>
              <a:t>3</a:t>
            </a:r>
            <a:r>
              <a:rPr lang="zh-CN" altLang="en-US" sz="2200" b="1" dirty="0">
                <a:latin typeface="华文新魏" pitchFamily="2" charset="-122"/>
                <a:ea typeface="华文新魏" pitchFamily="2" charset="-122"/>
              </a:rPr>
              <a:t>）加强共产党自身的建设。</a:t>
            </a:r>
          </a:p>
          <a:p>
            <a:r>
              <a:rPr lang="zh-CN" altLang="en-US" sz="2600" b="1" dirty="0">
                <a:latin typeface="华文新魏" pitchFamily="2" charset="-122"/>
                <a:ea typeface="华文新魏" pitchFamily="2" charset="-122"/>
              </a:rPr>
              <a:t>     总结我们的经验，集中到一点，就是工人阶级（经过共产党）领导的以工农联盟为基础的人民民主专政。</a:t>
            </a:r>
            <a:endParaRPr lang="zh-CN" altLang="en-US" sz="2600" dirty="0"/>
          </a:p>
        </p:txBody>
      </p:sp>
    </p:spTree>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0962" name="Rectangle 2"/>
          <p:cNvSpPr>
            <a:spLocks noGrp="1" noChangeArrowheads="1"/>
          </p:cNvSpPr>
          <p:nvPr>
            <p:ph type="title"/>
          </p:nvPr>
        </p:nvSpPr>
        <p:spPr>
          <a:xfrm>
            <a:off x="467544" y="260648"/>
            <a:ext cx="7498080" cy="1143000"/>
          </a:xfrm>
        </p:spPr>
        <p:txBody>
          <a:bodyPr/>
          <a:lstStyle/>
          <a:p>
            <a:r>
              <a:rPr lang="zh-CN" altLang="en-US" b="1" dirty="0">
                <a:solidFill>
                  <a:schemeClr val="tx1"/>
                </a:solidFill>
                <a:latin typeface="华文新魏" pitchFamily="2" charset="-122"/>
                <a:ea typeface="华文新魏" pitchFamily="2" charset="-122"/>
              </a:rPr>
              <a:t>小结</a:t>
            </a:r>
            <a:r>
              <a:rPr lang="zh-CN" altLang="en-US" b="1" dirty="0">
                <a:latin typeface="华文新魏" pitchFamily="2" charset="-122"/>
                <a:ea typeface="华文新魏" pitchFamily="2" charset="-122"/>
              </a:rPr>
              <a:t>：</a:t>
            </a:r>
          </a:p>
        </p:txBody>
      </p:sp>
      <p:sp>
        <p:nvSpPr>
          <p:cNvPr id="680963" name="Rectangle 3"/>
          <p:cNvSpPr>
            <a:spLocks noGrp="1" noChangeArrowheads="1"/>
          </p:cNvSpPr>
          <p:nvPr>
            <p:ph sz="quarter" idx="1"/>
          </p:nvPr>
        </p:nvSpPr>
        <p:spPr>
          <a:xfrm>
            <a:off x="395536" y="2060848"/>
            <a:ext cx="8291264" cy="2044824"/>
          </a:xfrm>
          <a:solidFill>
            <a:srgbClr val="CCFFFF"/>
          </a:solidFill>
        </p:spPr>
        <p:txBody>
          <a:bodyPr>
            <a:normAutofit/>
          </a:bodyPr>
          <a:lstStyle/>
          <a:p>
            <a:r>
              <a:rPr lang="zh-CN" altLang="en-US" sz="2400" b="1" dirty="0">
                <a:latin typeface="华文新魏" pitchFamily="2" charset="-122"/>
                <a:ea typeface="华文新魏" pitchFamily="2" charset="-122"/>
              </a:rPr>
              <a:t>人民民主专政的新中国的创建，标志着近代以来中国面临的争取民族独立、人民解放的历史任务基本完成，这就为中国人民集中力量搞建设，实现国家繁荣富强、人民共同富裕创造了前提、开辟了道路。</a:t>
            </a:r>
          </a:p>
        </p:txBody>
      </p:sp>
    </p:spTree>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6226" name="Text Box 2"/>
          <p:cNvSpPr txBox="1">
            <a:spLocks noChangeArrowheads="1"/>
          </p:cNvSpPr>
          <p:nvPr/>
        </p:nvSpPr>
        <p:spPr bwMode="auto">
          <a:xfrm>
            <a:off x="395536" y="332656"/>
            <a:ext cx="7920558" cy="701675"/>
          </a:xfrm>
          <a:prstGeom prst="rect">
            <a:avLst/>
          </a:prstGeom>
          <a:noFill/>
          <a:ln w="9525">
            <a:noFill/>
            <a:miter lim="800000"/>
            <a:headEnd/>
            <a:tailEnd/>
          </a:ln>
          <a:effectLst/>
        </p:spPr>
        <p:txBody>
          <a:bodyPr wrap="square">
            <a:spAutoFit/>
          </a:bodyPr>
          <a:lstStyle/>
          <a:p>
            <a:r>
              <a:rPr lang="en-US" altLang="zh-CN" sz="4000" b="1" dirty="0">
                <a:latin typeface="华文新魏" pitchFamily="2" charset="-122"/>
                <a:ea typeface="华文新魏" pitchFamily="2" charset="-122"/>
                <a:cs typeface="+mj-cs"/>
              </a:rPr>
              <a:t>②</a:t>
            </a:r>
            <a:r>
              <a:rPr lang="zh-CN" altLang="en-US" sz="4000" b="1" dirty="0">
                <a:latin typeface="华文新魏" pitchFamily="2" charset="-122"/>
                <a:ea typeface="华文新魏" pitchFamily="2" charset="-122"/>
                <a:cs typeface="+mj-cs"/>
              </a:rPr>
              <a:t>美国的扶蒋反共政策</a:t>
            </a:r>
          </a:p>
        </p:txBody>
      </p:sp>
      <p:pic>
        <p:nvPicPr>
          <p:cNvPr id="436227" name="Picture 3" descr="罗斯福"/>
          <p:cNvPicPr>
            <a:picLocks noChangeAspect="1" noChangeArrowheads="1"/>
          </p:cNvPicPr>
          <p:nvPr/>
        </p:nvPicPr>
        <p:blipFill>
          <a:blip r:embed="rId2" cstate="print"/>
          <a:srcRect/>
          <a:stretch>
            <a:fillRect/>
          </a:stretch>
        </p:blipFill>
        <p:spPr bwMode="auto">
          <a:xfrm>
            <a:off x="827584" y="2636912"/>
            <a:ext cx="3333750" cy="2600325"/>
          </a:xfrm>
          <a:prstGeom prst="rect">
            <a:avLst/>
          </a:prstGeom>
          <a:noFill/>
        </p:spPr>
      </p:pic>
      <p:sp>
        <p:nvSpPr>
          <p:cNvPr id="436228" name="Text Box 4"/>
          <p:cNvSpPr txBox="1">
            <a:spLocks noChangeArrowheads="1"/>
          </p:cNvSpPr>
          <p:nvPr/>
        </p:nvSpPr>
        <p:spPr bwMode="auto">
          <a:xfrm>
            <a:off x="1475656" y="5445224"/>
            <a:ext cx="2808287" cy="366712"/>
          </a:xfrm>
          <a:prstGeom prst="rect">
            <a:avLst/>
          </a:prstGeom>
          <a:noFill/>
          <a:ln w="9525">
            <a:noFill/>
            <a:miter lim="800000"/>
            <a:headEnd/>
            <a:tailEnd/>
          </a:ln>
          <a:effectLst/>
        </p:spPr>
        <p:txBody>
          <a:bodyPr>
            <a:spAutoFit/>
          </a:bodyPr>
          <a:lstStyle/>
          <a:p>
            <a:r>
              <a:rPr lang="zh-CN" altLang="en-US" b="1" dirty="0">
                <a:latin typeface="华文新魏" pitchFamily="2" charset="-122"/>
                <a:ea typeface="华文新魏" pitchFamily="2" charset="-122"/>
              </a:rPr>
              <a:t>罗斯福（</a:t>
            </a:r>
            <a:r>
              <a:rPr lang="en-US" altLang="zh-CN" b="1" dirty="0" smtClean="0">
                <a:latin typeface="华文新魏" pitchFamily="2" charset="-122"/>
                <a:ea typeface="华文新魏" pitchFamily="2" charset="-122"/>
              </a:rPr>
              <a:t>1933--1945</a:t>
            </a:r>
            <a:r>
              <a:rPr lang="zh-CN" altLang="en-US" b="1" dirty="0">
                <a:latin typeface="华文新魏" pitchFamily="2" charset="-122"/>
                <a:ea typeface="华文新魏" pitchFamily="2" charset="-122"/>
              </a:rPr>
              <a:t>）</a:t>
            </a:r>
          </a:p>
        </p:txBody>
      </p:sp>
      <p:sp>
        <p:nvSpPr>
          <p:cNvPr id="436229" name="Text Box 5"/>
          <p:cNvSpPr txBox="1">
            <a:spLocks noChangeArrowheads="1"/>
          </p:cNvSpPr>
          <p:nvPr/>
        </p:nvSpPr>
        <p:spPr bwMode="auto">
          <a:xfrm>
            <a:off x="5004048" y="3429000"/>
            <a:ext cx="3816350" cy="923330"/>
          </a:xfrm>
          <a:prstGeom prst="rect">
            <a:avLst/>
          </a:prstGeom>
          <a:noFill/>
          <a:ln w="9525">
            <a:noFill/>
            <a:miter lim="800000"/>
            <a:headEnd/>
            <a:tailEnd/>
          </a:ln>
          <a:effectLst/>
        </p:spPr>
        <p:txBody>
          <a:bodyPr>
            <a:spAutoFit/>
          </a:bodyPr>
          <a:lstStyle/>
          <a:p>
            <a:r>
              <a:rPr lang="zh-CN" altLang="en-US" b="1" dirty="0">
                <a:latin typeface="华文新魏" pitchFamily="2" charset="-122"/>
                <a:ea typeface="华文新魏" pitchFamily="2" charset="-122"/>
              </a:rPr>
              <a:t>有</a:t>
            </a:r>
            <a:r>
              <a:rPr lang="en-US" altLang="zh-CN" b="1" dirty="0">
                <a:latin typeface="华文新魏" pitchFamily="2" charset="-122"/>
                <a:ea typeface="华文新魏" pitchFamily="2" charset="-122"/>
              </a:rPr>
              <a:t>5</a:t>
            </a:r>
            <a:r>
              <a:rPr lang="zh-CN" altLang="en-US" b="1" dirty="0">
                <a:latin typeface="华文新魏" pitchFamily="2" charset="-122"/>
                <a:ea typeface="华文新魏" pitchFamily="2" charset="-122"/>
              </a:rPr>
              <a:t>亿中国人站在美国一边，这</a:t>
            </a:r>
          </a:p>
          <a:p>
            <a:r>
              <a:rPr lang="zh-CN" altLang="en-US" b="1" dirty="0">
                <a:latin typeface="华文新魏" pitchFamily="2" charset="-122"/>
                <a:ea typeface="华文新魏" pitchFamily="2" charset="-122"/>
              </a:rPr>
              <a:t>在“紧接着战争结束以后的时期”，是会“非常有用的”。</a:t>
            </a:r>
          </a:p>
        </p:txBody>
      </p:sp>
      <p:sp>
        <p:nvSpPr>
          <p:cNvPr id="436230" name="Text Box 6"/>
          <p:cNvSpPr txBox="1">
            <a:spLocks noChangeArrowheads="1"/>
          </p:cNvSpPr>
          <p:nvPr/>
        </p:nvSpPr>
        <p:spPr bwMode="auto">
          <a:xfrm>
            <a:off x="611560" y="1484313"/>
            <a:ext cx="8136904" cy="830997"/>
          </a:xfrm>
          <a:prstGeom prst="rect">
            <a:avLst/>
          </a:prstGeom>
          <a:noFill/>
          <a:ln w="9525">
            <a:noFill/>
            <a:miter lim="800000"/>
            <a:headEnd/>
            <a:tailEnd/>
          </a:ln>
          <a:effectLst/>
        </p:spPr>
        <p:txBody>
          <a:bodyPr wrap="square">
            <a:spAutoFit/>
          </a:bodyPr>
          <a:lstStyle/>
          <a:p>
            <a:r>
              <a:rPr lang="zh-CN" altLang="en-US" sz="2400" b="1" dirty="0">
                <a:latin typeface="华文新魏" pitchFamily="2" charset="-122"/>
                <a:ea typeface="华文新魏" pitchFamily="2" charset="-122"/>
              </a:rPr>
              <a:t>美国在中国追求的</a:t>
            </a:r>
            <a:r>
              <a:rPr lang="zh-CN" altLang="en-US" sz="2400" b="1" dirty="0">
                <a:solidFill>
                  <a:srgbClr val="FF0000"/>
                </a:solidFill>
                <a:latin typeface="华文新魏" pitchFamily="2" charset="-122"/>
                <a:ea typeface="华文新魏" pitchFamily="2" charset="-122"/>
              </a:rPr>
              <a:t>长期基本目标</a:t>
            </a:r>
            <a:r>
              <a:rPr lang="zh-CN" altLang="en-US" sz="2400" b="1" dirty="0">
                <a:latin typeface="华文新魏" pitchFamily="2" charset="-122"/>
                <a:ea typeface="华文新魏" pitchFamily="2" charset="-122"/>
              </a:rPr>
              <a:t>在于推动建立一个统一的亲美政府；</a:t>
            </a:r>
            <a:r>
              <a:rPr lang="zh-CN" altLang="en-US" sz="2400" b="1" dirty="0">
                <a:solidFill>
                  <a:srgbClr val="FF0000"/>
                </a:solidFill>
                <a:latin typeface="华文新魏" pitchFamily="2" charset="-122"/>
                <a:ea typeface="华文新魏" pitchFamily="2" charset="-122"/>
              </a:rPr>
              <a:t>短期目标</a:t>
            </a:r>
            <a:r>
              <a:rPr lang="zh-CN" altLang="en-US" sz="2400" b="1" dirty="0">
                <a:latin typeface="华文新魏" pitchFamily="2" charset="-122"/>
                <a:ea typeface="华文新魏" pitchFamily="2" charset="-122"/>
              </a:rPr>
              <a:t>是“避免共产党完全控制中国”。         </a:t>
            </a:r>
          </a:p>
        </p:txBody>
      </p:sp>
    </p:spTree>
  </p:cSld>
  <p:clrMapOvr>
    <a:masterClrMapping/>
  </p:clrMapOvr>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2642" name="Rectangle 2"/>
          <p:cNvSpPr>
            <a:spLocks noGrp="1" noChangeArrowheads="1"/>
          </p:cNvSpPr>
          <p:nvPr>
            <p:ph type="title"/>
          </p:nvPr>
        </p:nvSpPr>
        <p:spPr>
          <a:xfrm>
            <a:off x="323528" y="274638"/>
            <a:ext cx="8610160" cy="922114"/>
          </a:xfrm>
        </p:spPr>
        <p:txBody>
          <a:bodyPr/>
          <a:lstStyle/>
          <a:p>
            <a:r>
              <a:rPr lang="zh-CN" altLang="en-US" b="1" dirty="0">
                <a:solidFill>
                  <a:schemeClr val="tx1"/>
                </a:solidFill>
                <a:ea typeface="华文新魏" pitchFamily="2" charset="-122"/>
              </a:rPr>
              <a:t>新民主主义革命的内容</a:t>
            </a:r>
          </a:p>
        </p:txBody>
      </p:sp>
      <p:sp>
        <p:nvSpPr>
          <p:cNvPr id="752643" name="Rectangle 3"/>
          <p:cNvSpPr>
            <a:spLocks noGrp="1" noChangeArrowheads="1"/>
          </p:cNvSpPr>
          <p:nvPr>
            <p:ph sz="quarter" idx="1"/>
          </p:nvPr>
        </p:nvSpPr>
        <p:spPr>
          <a:xfrm>
            <a:off x="467544" y="1447800"/>
            <a:ext cx="8219256" cy="4572000"/>
          </a:xfrm>
        </p:spPr>
        <p:txBody>
          <a:bodyPr/>
          <a:lstStyle/>
          <a:p>
            <a:pPr>
              <a:lnSpc>
                <a:spcPct val="90000"/>
              </a:lnSpc>
            </a:pPr>
            <a:r>
              <a:rPr lang="zh-CN" altLang="en-US" sz="2400" b="1" dirty="0">
                <a:latin typeface="华文新魏" pitchFamily="2" charset="-122"/>
                <a:ea typeface="华文新魏" pitchFamily="2" charset="-122"/>
              </a:rPr>
              <a:t>性质</a:t>
            </a:r>
            <a:r>
              <a:rPr lang="en-US" altLang="zh-CN" sz="2400" b="1" dirty="0">
                <a:latin typeface="华文新魏" pitchFamily="2" charset="-122"/>
                <a:ea typeface="华文新魏" pitchFamily="2" charset="-122"/>
              </a:rPr>
              <a:t>----</a:t>
            </a:r>
            <a:r>
              <a:rPr lang="zh-CN" altLang="en-US" sz="2400" b="1" dirty="0">
                <a:latin typeface="华文新魏" pitchFamily="2" charset="-122"/>
                <a:ea typeface="华文新魏" pitchFamily="2" charset="-122"/>
              </a:rPr>
              <a:t>资产阶级民族民主革命</a:t>
            </a:r>
          </a:p>
          <a:p>
            <a:pPr>
              <a:lnSpc>
                <a:spcPct val="90000"/>
              </a:lnSpc>
            </a:pPr>
            <a:r>
              <a:rPr lang="zh-CN" altLang="en-US" sz="2400" b="1" dirty="0">
                <a:latin typeface="华文新魏" pitchFamily="2" charset="-122"/>
                <a:ea typeface="华文新魏" pitchFamily="2" charset="-122"/>
              </a:rPr>
              <a:t>对象</a:t>
            </a:r>
            <a:r>
              <a:rPr lang="en-US" altLang="zh-CN" sz="2400" b="1" dirty="0">
                <a:latin typeface="华文新魏" pitchFamily="2" charset="-122"/>
                <a:ea typeface="华文新魏" pitchFamily="2" charset="-122"/>
              </a:rPr>
              <a:t>----</a:t>
            </a:r>
            <a:r>
              <a:rPr lang="zh-CN" altLang="en-US" sz="2400" b="1" dirty="0">
                <a:latin typeface="华文新魏" pitchFamily="2" charset="-122"/>
                <a:ea typeface="华文新魏" pitchFamily="2" charset="-122"/>
              </a:rPr>
              <a:t>帝国主义、封建主义、官僚资本主义</a:t>
            </a:r>
          </a:p>
          <a:p>
            <a:pPr>
              <a:lnSpc>
                <a:spcPct val="90000"/>
              </a:lnSpc>
            </a:pPr>
            <a:r>
              <a:rPr lang="zh-CN" altLang="en-US" sz="2400" b="1" dirty="0">
                <a:latin typeface="华文新魏" pitchFamily="2" charset="-122"/>
                <a:ea typeface="华文新魏" pitchFamily="2" charset="-122"/>
              </a:rPr>
              <a:t>任务</a:t>
            </a:r>
            <a:r>
              <a:rPr lang="en-US" altLang="zh-CN" sz="2400" b="1" dirty="0">
                <a:latin typeface="华文新魏" pitchFamily="2" charset="-122"/>
                <a:ea typeface="华文新魏" pitchFamily="2" charset="-122"/>
              </a:rPr>
              <a:t>----</a:t>
            </a:r>
            <a:r>
              <a:rPr lang="zh-CN" altLang="en-US" sz="2400" b="1" dirty="0">
                <a:latin typeface="华文新魏" pitchFamily="2" charset="-122"/>
                <a:ea typeface="华文新魏" pitchFamily="2" charset="-122"/>
              </a:rPr>
              <a:t>反帝反封反官僚资本主义</a:t>
            </a:r>
          </a:p>
          <a:p>
            <a:pPr>
              <a:lnSpc>
                <a:spcPct val="90000"/>
              </a:lnSpc>
            </a:pPr>
            <a:r>
              <a:rPr lang="zh-CN" altLang="en-US" sz="2400" b="1" dirty="0">
                <a:latin typeface="华文新魏" pitchFamily="2" charset="-122"/>
                <a:ea typeface="华文新魏" pitchFamily="2" charset="-122"/>
              </a:rPr>
              <a:t>动力</a:t>
            </a:r>
            <a:r>
              <a:rPr lang="en-US" altLang="zh-CN" sz="2400" b="1" dirty="0">
                <a:latin typeface="华文新魏" pitchFamily="2" charset="-122"/>
                <a:ea typeface="华文新魏" pitchFamily="2" charset="-122"/>
              </a:rPr>
              <a:t>----</a:t>
            </a:r>
            <a:r>
              <a:rPr lang="zh-CN" altLang="en-US" sz="2400" b="1" dirty="0">
                <a:latin typeface="华文新魏" pitchFamily="2" charset="-122"/>
                <a:ea typeface="华文新魏" pitchFamily="2" charset="-122"/>
              </a:rPr>
              <a:t>工、农、小资产阶级、民族资产阶级</a:t>
            </a:r>
          </a:p>
          <a:p>
            <a:pPr>
              <a:lnSpc>
                <a:spcPct val="90000"/>
              </a:lnSpc>
            </a:pPr>
            <a:r>
              <a:rPr lang="zh-CN" altLang="en-US" sz="2400" b="1" dirty="0">
                <a:latin typeface="华文新魏" pitchFamily="2" charset="-122"/>
                <a:ea typeface="华文新魏" pitchFamily="2" charset="-122"/>
              </a:rPr>
              <a:t>领导者</a:t>
            </a:r>
            <a:r>
              <a:rPr lang="en-US" altLang="zh-CN" sz="2400" b="1" dirty="0">
                <a:latin typeface="华文新魏" pitchFamily="2" charset="-122"/>
                <a:ea typeface="华文新魏" pitchFamily="2" charset="-122"/>
              </a:rPr>
              <a:t>----</a:t>
            </a:r>
            <a:r>
              <a:rPr lang="zh-CN" altLang="en-US" sz="2400" b="1" dirty="0">
                <a:latin typeface="华文新魏" pitchFamily="2" charset="-122"/>
                <a:ea typeface="华文新魏" pitchFamily="2" charset="-122"/>
              </a:rPr>
              <a:t>工人阶级</a:t>
            </a:r>
          </a:p>
          <a:p>
            <a:pPr>
              <a:lnSpc>
                <a:spcPct val="90000"/>
              </a:lnSpc>
            </a:pPr>
            <a:r>
              <a:rPr lang="zh-CN" altLang="en-US" sz="2400" b="1" dirty="0">
                <a:latin typeface="华文新魏" pitchFamily="2" charset="-122"/>
                <a:ea typeface="华文新魏" pitchFamily="2" charset="-122"/>
              </a:rPr>
              <a:t>指导思想</a:t>
            </a:r>
            <a:r>
              <a:rPr lang="en-US" altLang="zh-CN" sz="2400" b="1" dirty="0">
                <a:latin typeface="华文新魏" pitchFamily="2" charset="-122"/>
                <a:ea typeface="华文新魏" pitchFamily="2" charset="-122"/>
              </a:rPr>
              <a:t>----</a:t>
            </a:r>
            <a:r>
              <a:rPr lang="zh-CN" altLang="en-US" sz="2400" b="1" dirty="0">
                <a:latin typeface="华文新魏" pitchFamily="2" charset="-122"/>
                <a:ea typeface="华文新魏" pitchFamily="2" charset="-122"/>
              </a:rPr>
              <a:t>马列主义</a:t>
            </a:r>
          </a:p>
          <a:p>
            <a:pPr>
              <a:lnSpc>
                <a:spcPct val="90000"/>
              </a:lnSpc>
            </a:pPr>
            <a:r>
              <a:rPr lang="zh-CN" altLang="en-US" sz="2400" b="1" dirty="0">
                <a:latin typeface="华文新魏" pitchFamily="2" charset="-122"/>
                <a:ea typeface="华文新魏" pitchFamily="2" charset="-122"/>
              </a:rPr>
              <a:t>前途</a:t>
            </a:r>
            <a:r>
              <a:rPr lang="en-US" altLang="zh-CN" sz="2400" b="1" dirty="0">
                <a:latin typeface="华文新魏" pitchFamily="2" charset="-122"/>
                <a:ea typeface="华文新魏" pitchFamily="2" charset="-122"/>
              </a:rPr>
              <a:t>----</a:t>
            </a:r>
            <a:r>
              <a:rPr lang="zh-CN" altLang="en-US" sz="2400" b="1" dirty="0">
                <a:latin typeface="华文新魏" pitchFamily="2" charset="-122"/>
                <a:ea typeface="华文新魏" pitchFamily="2" charset="-122"/>
              </a:rPr>
              <a:t>社会主义</a:t>
            </a:r>
          </a:p>
          <a:p>
            <a:pPr>
              <a:lnSpc>
                <a:spcPct val="90000"/>
              </a:lnSpc>
            </a:pPr>
            <a:r>
              <a:rPr lang="zh-CN" altLang="en-US" sz="2400" b="1" dirty="0">
                <a:latin typeface="华文新魏" pitchFamily="2" charset="-122"/>
                <a:ea typeface="华文新魏" pitchFamily="2" charset="-122"/>
              </a:rPr>
              <a:t>纲领</a:t>
            </a:r>
            <a:r>
              <a:rPr lang="en-US" altLang="zh-CN" sz="2400" b="1" dirty="0">
                <a:latin typeface="华文新魏" pitchFamily="2" charset="-122"/>
                <a:ea typeface="华文新魏" pitchFamily="2" charset="-122"/>
              </a:rPr>
              <a:t>----</a:t>
            </a:r>
            <a:r>
              <a:rPr lang="zh-CN" altLang="en-US" sz="2400" b="1" dirty="0">
                <a:latin typeface="华文新魏" pitchFamily="2" charset="-122"/>
                <a:ea typeface="华文新魏" pitchFamily="2" charset="-122"/>
              </a:rPr>
              <a:t>政、经、文化</a:t>
            </a:r>
          </a:p>
          <a:p>
            <a:pPr>
              <a:lnSpc>
                <a:spcPct val="90000"/>
              </a:lnSpc>
            </a:pPr>
            <a:r>
              <a:rPr lang="zh-CN" altLang="en-US" sz="2400" b="1" dirty="0">
                <a:latin typeface="华文新魏" pitchFamily="2" charset="-122"/>
                <a:ea typeface="华文新魏" pitchFamily="2" charset="-122"/>
              </a:rPr>
              <a:t>三大法宝</a:t>
            </a:r>
            <a:r>
              <a:rPr lang="en-US" altLang="zh-CN" sz="2400" b="1" dirty="0">
                <a:latin typeface="华文新魏" pitchFamily="2" charset="-122"/>
                <a:ea typeface="华文新魏" pitchFamily="2" charset="-122"/>
              </a:rPr>
              <a:t>----</a:t>
            </a:r>
            <a:r>
              <a:rPr lang="zh-CN" altLang="en-US" sz="2400" b="1" dirty="0" smtClean="0">
                <a:latin typeface="华文新魏" pitchFamily="2" charset="-122"/>
                <a:ea typeface="华文新魏" pitchFamily="2" charset="-122"/>
              </a:rPr>
              <a:t>统一战线、</a:t>
            </a:r>
            <a:r>
              <a:rPr lang="zh-CN" altLang="en-US" sz="2400" b="1" dirty="0">
                <a:latin typeface="华文新魏" pitchFamily="2" charset="-122"/>
                <a:ea typeface="华文新魏" pitchFamily="2" charset="-122"/>
              </a:rPr>
              <a:t>武装斗争、党的建设</a:t>
            </a:r>
          </a:p>
          <a:p>
            <a:pPr>
              <a:lnSpc>
                <a:spcPct val="90000"/>
              </a:lnSpc>
            </a:pPr>
            <a:r>
              <a:rPr lang="zh-CN" altLang="en-US" sz="2400" b="1" dirty="0">
                <a:latin typeface="华文新魏" pitchFamily="2" charset="-122"/>
                <a:ea typeface="华文新魏" pitchFamily="2" charset="-122"/>
              </a:rPr>
              <a:t>路线</a:t>
            </a:r>
            <a:r>
              <a:rPr lang="en-US" altLang="zh-CN" sz="2400" b="1" dirty="0">
                <a:latin typeface="华文新魏" pitchFamily="2" charset="-122"/>
                <a:ea typeface="华文新魏" pitchFamily="2" charset="-122"/>
              </a:rPr>
              <a:t>----</a:t>
            </a:r>
            <a:r>
              <a:rPr lang="zh-CN" altLang="en-US" sz="2400" b="1" dirty="0">
                <a:latin typeface="华文新魏" pitchFamily="2" charset="-122"/>
                <a:ea typeface="华文新魏" pitchFamily="2" charset="-122"/>
              </a:rPr>
              <a:t>无产阶级领导的人民大众的反对帝国主义、封建主义、官僚资本主义的革命</a:t>
            </a:r>
            <a:endParaRPr lang="zh-CN" altLang="en-US" sz="2600" dirty="0"/>
          </a:p>
        </p:txBody>
      </p:sp>
    </p:spTree>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0627" name="Text Box 30"/>
          <p:cNvSpPr txBox="1">
            <a:spLocks noChangeArrowheads="1"/>
          </p:cNvSpPr>
          <p:nvPr/>
        </p:nvSpPr>
        <p:spPr bwMode="auto">
          <a:xfrm>
            <a:off x="4644008" y="3284984"/>
            <a:ext cx="4038600" cy="650875"/>
          </a:xfrm>
          <a:prstGeom prst="rect">
            <a:avLst/>
          </a:prstGeom>
          <a:gradFill rotWithShape="1">
            <a:gsLst>
              <a:gs pos="0">
                <a:srgbClr val="FFFFCC"/>
              </a:gs>
              <a:gs pos="100000">
                <a:srgbClr val="FFFFFF"/>
              </a:gs>
            </a:gsLst>
            <a:lin ang="5400000" scaled="1"/>
          </a:gradFill>
          <a:ln w="9525">
            <a:solidFill>
              <a:srgbClr val="FF6600"/>
            </a:solidFill>
            <a:miter lim="800000"/>
            <a:headEnd/>
            <a:tailEnd/>
          </a:ln>
        </p:spPr>
        <p:txBody>
          <a:bodyPr>
            <a:spAutoFit/>
          </a:bodyPr>
          <a:lstStyle/>
          <a:p>
            <a:pPr>
              <a:buFont typeface="楷体_GB2312" pitchFamily="49" charset="-122"/>
              <a:buNone/>
            </a:pPr>
            <a:r>
              <a:rPr lang="zh-CN" altLang="en-US" b="1" dirty="0">
                <a:solidFill>
                  <a:srgbClr val="660066"/>
                </a:solidFill>
                <a:latin typeface="华文新魏" pitchFamily="2" charset="-122"/>
                <a:ea typeface="华文新魏" pitchFamily="2" charset="-122"/>
              </a:rPr>
              <a:t>（二）</a:t>
            </a:r>
            <a:r>
              <a:rPr lang="zh-CN" altLang="en-US" b="1" dirty="0" smtClean="0">
                <a:solidFill>
                  <a:srgbClr val="660066"/>
                </a:solidFill>
                <a:latin typeface="华文新魏" pitchFamily="2" charset="-122"/>
                <a:ea typeface="华文新魏" pitchFamily="2" charset="-122"/>
              </a:rPr>
              <a:t>中国共产党与民主党派</a:t>
            </a:r>
            <a:r>
              <a:rPr lang="zh-CN" altLang="en-US" b="1" dirty="0">
                <a:solidFill>
                  <a:srgbClr val="660066"/>
                </a:solidFill>
                <a:latin typeface="华文新魏" pitchFamily="2" charset="-122"/>
                <a:ea typeface="华文新魏" pitchFamily="2" charset="-122"/>
              </a:rPr>
              <a:t>的团结合作</a:t>
            </a:r>
          </a:p>
        </p:txBody>
      </p:sp>
      <p:sp>
        <p:nvSpPr>
          <p:cNvPr id="10247" name="Rectangle 7"/>
          <p:cNvSpPr>
            <a:spLocks noChangeArrowheads="1"/>
          </p:cNvSpPr>
          <p:nvPr/>
        </p:nvSpPr>
        <p:spPr bwMode="auto">
          <a:xfrm>
            <a:off x="1835696" y="548680"/>
            <a:ext cx="2016224" cy="646331"/>
          </a:xfrm>
          <a:prstGeom prst="rect">
            <a:avLst/>
          </a:prstGeom>
          <a:gradFill rotWithShape="1">
            <a:gsLst>
              <a:gs pos="0">
                <a:srgbClr val="FFFFCC"/>
              </a:gs>
              <a:gs pos="100000">
                <a:srgbClr val="FFFFFF"/>
              </a:gs>
            </a:gsLst>
            <a:lin ang="5400000" scaled="1"/>
          </a:gradFill>
          <a:ln w="9525" cap="rnd">
            <a:solidFill>
              <a:srgbClr val="FF6600"/>
            </a:solidFill>
            <a:prstDash val="sysDot"/>
            <a:miter lim="800000"/>
            <a:headEnd/>
            <a:tailEnd/>
          </a:ln>
          <a:effectLst>
            <a:outerShdw dist="17961" dir="2700000" algn="ctr" rotWithShape="0">
              <a:schemeClr val="tx1"/>
            </a:outerShdw>
          </a:effectLst>
        </p:spPr>
        <p:txBody>
          <a:bodyPr wrap="square">
            <a:spAutoFit/>
          </a:bodyPr>
          <a:lstStyle/>
          <a:p>
            <a:r>
              <a:rPr lang="zh-CN" altLang="en-US" b="1" dirty="0">
                <a:solidFill>
                  <a:srgbClr val="660066"/>
                </a:solidFill>
                <a:latin typeface="华文新魏" pitchFamily="2" charset="-122"/>
                <a:ea typeface="华文新魏" pitchFamily="2" charset="-122"/>
              </a:rPr>
              <a:t>一、从争取和平民主到进行自卫战争</a:t>
            </a:r>
            <a:endParaRPr lang="zh-CN" altLang="en-US" b="1" dirty="0">
              <a:solidFill>
                <a:schemeClr val="tx1"/>
              </a:solidFill>
              <a:latin typeface="华文新魏" pitchFamily="2" charset="-122"/>
              <a:ea typeface="华文新魏" pitchFamily="2" charset="-122"/>
            </a:endParaRPr>
          </a:p>
        </p:txBody>
      </p:sp>
      <p:sp>
        <p:nvSpPr>
          <p:cNvPr id="10257" name="Rectangle 17"/>
          <p:cNvSpPr>
            <a:spLocks noChangeArrowheads="1"/>
          </p:cNvSpPr>
          <p:nvPr/>
        </p:nvSpPr>
        <p:spPr bwMode="auto">
          <a:xfrm>
            <a:off x="1979712" y="1844824"/>
            <a:ext cx="2016224" cy="650875"/>
          </a:xfrm>
          <a:prstGeom prst="rect">
            <a:avLst/>
          </a:prstGeom>
          <a:gradFill rotWithShape="1">
            <a:gsLst>
              <a:gs pos="0">
                <a:srgbClr val="FFFFCC"/>
              </a:gs>
              <a:gs pos="100000">
                <a:srgbClr val="FFFFFF"/>
              </a:gs>
            </a:gsLst>
            <a:lin ang="5400000" scaled="1"/>
          </a:gradFill>
          <a:ln w="9525" cap="rnd">
            <a:solidFill>
              <a:srgbClr val="FF6600"/>
            </a:solidFill>
            <a:prstDash val="sysDot"/>
            <a:miter lim="800000"/>
            <a:headEnd/>
            <a:tailEnd/>
          </a:ln>
          <a:effectLst>
            <a:outerShdw dist="17961" dir="2700000" algn="ctr" rotWithShape="0">
              <a:schemeClr val="tx1"/>
            </a:outerShdw>
          </a:effectLst>
        </p:spPr>
        <p:txBody>
          <a:bodyPr wrap="square" anchor="ctr">
            <a:spAutoFit/>
          </a:bodyPr>
          <a:lstStyle/>
          <a:p>
            <a:r>
              <a:rPr lang="zh-CN" altLang="en-US" b="1" dirty="0">
                <a:solidFill>
                  <a:srgbClr val="660066"/>
                </a:solidFill>
                <a:latin typeface="华文新魏" pitchFamily="2" charset="-122"/>
                <a:ea typeface="华文新魏" pitchFamily="2" charset="-122"/>
              </a:rPr>
              <a:t>二、国民党处在全民的包围中</a:t>
            </a:r>
          </a:p>
        </p:txBody>
      </p:sp>
      <p:sp>
        <p:nvSpPr>
          <p:cNvPr id="10263" name="Rectangle 23"/>
          <p:cNvSpPr>
            <a:spLocks noChangeArrowheads="1"/>
          </p:cNvSpPr>
          <p:nvPr/>
        </p:nvSpPr>
        <p:spPr bwMode="auto">
          <a:xfrm>
            <a:off x="1835696" y="5511715"/>
            <a:ext cx="1872208" cy="646331"/>
          </a:xfrm>
          <a:prstGeom prst="rect">
            <a:avLst/>
          </a:prstGeom>
          <a:gradFill rotWithShape="1">
            <a:gsLst>
              <a:gs pos="0">
                <a:srgbClr val="FFFFCC"/>
              </a:gs>
              <a:gs pos="100000">
                <a:srgbClr val="FFFFFF"/>
              </a:gs>
            </a:gsLst>
            <a:lin ang="5400000" scaled="1"/>
          </a:gradFill>
          <a:ln w="0" cap="rnd">
            <a:solidFill>
              <a:srgbClr val="FF6600"/>
            </a:solidFill>
            <a:prstDash val="sysDot"/>
            <a:miter lim="800000"/>
            <a:headEnd/>
            <a:tailEnd/>
          </a:ln>
          <a:effectLst>
            <a:outerShdw dist="17961" dir="2700000" algn="ctr" rotWithShape="0">
              <a:schemeClr val="tx1"/>
            </a:outerShdw>
          </a:effectLst>
        </p:spPr>
        <p:txBody>
          <a:bodyPr wrap="square" anchor="ctr">
            <a:spAutoFit/>
          </a:bodyPr>
          <a:lstStyle/>
          <a:p>
            <a:r>
              <a:rPr lang="zh-CN" altLang="en-US" b="1" dirty="0">
                <a:solidFill>
                  <a:srgbClr val="660066"/>
                </a:solidFill>
                <a:latin typeface="华文新魏" pitchFamily="2" charset="-122"/>
                <a:ea typeface="华文新魏" pitchFamily="2" charset="-122"/>
              </a:rPr>
              <a:t>四</a:t>
            </a:r>
            <a:r>
              <a:rPr lang="zh-CN" altLang="en-US" b="1" dirty="0" smtClean="0">
                <a:solidFill>
                  <a:srgbClr val="660066"/>
                </a:solidFill>
                <a:latin typeface="华文新魏" pitchFamily="2" charset="-122"/>
                <a:ea typeface="华文新魏" pitchFamily="2" charset="-122"/>
              </a:rPr>
              <a:t>、创建人民民主专政的新中国</a:t>
            </a:r>
            <a:endParaRPr lang="zh-CN" altLang="en-US" b="1" dirty="0">
              <a:solidFill>
                <a:srgbClr val="660066"/>
              </a:solidFill>
              <a:latin typeface="华文新魏" pitchFamily="2" charset="-122"/>
              <a:ea typeface="华文新魏" pitchFamily="2" charset="-122"/>
            </a:endParaRPr>
          </a:p>
        </p:txBody>
      </p:sp>
      <p:sp>
        <p:nvSpPr>
          <p:cNvPr id="750607" name="Text Box 24"/>
          <p:cNvSpPr txBox="1">
            <a:spLocks noChangeArrowheads="1"/>
          </p:cNvSpPr>
          <p:nvPr/>
        </p:nvSpPr>
        <p:spPr bwMode="auto">
          <a:xfrm>
            <a:off x="4643438" y="260350"/>
            <a:ext cx="4105275" cy="452047"/>
          </a:xfrm>
          <a:prstGeom prst="rect">
            <a:avLst/>
          </a:prstGeom>
          <a:gradFill rotWithShape="1">
            <a:gsLst>
              <a:gs pos="0">
                <a:srgbClr val="FFFFCC"/>
              </a:gs>
              <a:gs pos="100000">
                <a:srgbClr val="FFFFFF"/>
              </a:gs>
            </a:gsLst>
            <a:lin ang="5400000" scaled="1"/>
          </a:gradFill>
          <a:ln w="9525">
            <a:solidFill>
              <a:srgbClr val="FF6600"/>
            </a:solidFill>
            <a:miter lim="800000"/>
            <a:headEnd/>
            <a:tailEnd/>
          </a:ln>
        </p:spPr>
        <p:txBody>
          <a:bodyPr>
            <a:spAutoFit/>
          </a:bodyPr>
          <a:lstStyle/>
          <a:p>
            <a:pPr>
              <a:lnSpc>
                <a:spcPct val="140000"/>
              </a:lnSpc>
            </a:pPr>
            <a:r>
              <a:rPr lang="zh-CN" altLang="en-US" b="1" dirty="0">
                <a:solidFill>
                  <a:srgbClr val="660066"/>
                </a:solidFill>
                <a:latin typeface="华文新魏" pitchFamily="2" charset="-122"/>
                <a:ea typeface="华文新魏" pitchFamily="2" charset="-122"/>
              </a:rPr>
              <a:t>（一）中国共产党争取和平民主的斗争</a:t>
            </a:r>
          </a:p>
        </p:txBody>
      </p:sp>
      <p:sp>
        <p:nvSpPr>
          <p:cNvPr id="750608" name="Text Box 25"/>
          <p:cNvSpPr txBox="1">
            <a:spLocks noChangeArrowheads="1"/>
          </p:cNvSpPr>
          <p:nvPr/>
        </p:nvSpPr>
        <p:spPr bwMode="auto">
          <a:xfrm>
            <a:off x="4716016" y="1484784"/>
            <a:ext cx="4032250" cy="376238"/>
          </a:xfrm>
          <a:prstGeom prst="rect">
            <a:avLst/>
          </a:prstGeom>
          <a:gradFill rotWithShape="1">
            <a:gsLst>
              <a:gs pos="0">
                <a:srgbClr val="FFFFCC"/>
              </a:gs>
              <a:gs pos="100000">
                <a:srgbClr val="FFFFFF"/>
              </a:gs>
            </a:gsLst>
            <a:lin ang="5400000" scaled="1"/>
          </a:gradFill>
          <a:ln w="9525">
            <a:solidFill>
              <a:srgbClr val="FF6600"/>
            </a:solidFill>
            <a:miter lim="800000"/>
            <a:headEnd/>
            <a:tailEnd/>
          </a:ln>
        </p:spPr>
        <p:txBody>
          <a:bodyPr>
            <a:spAutoFit/>
          </a:bodyPr>
          <a:lstStyle/>
          <a:p>
            <a:pPr>
              <a:buFont typeface="楷体_GB2312" pitchFamily="49" charset="-122"/>
              <a:buNone/>
            </a:pPr>
            <a:r>
              <a:rPr lang="zh-CN" altLang="en-US" b="1" dirty="0">
                <a:solidFill>
                  <a:srgbClr val="660066"/>
                </a:solidFill>
                <a:latin typeface="华文新魏" pitchFamily="2" charset="-122"/>
                <a:ea typeface="华文新魏" pitchFamily="2" charset="-122"/>
              </a:rPr>
              <a:t>（一）全国解放战争的胜利发展</a:t>
            </a:r>
          </a:p>
        </p:txBody>
      </p:sp>
      <p:sp>
        <p:nvSpPr>
          <p:cNvPr id="750609" name="Text Box 26"/>
          <p:cNvSpPr txBox="1">
            <a:spLocks noChangeArrowheads="1"/>
          </p:cNvSpPr>
          <p:nvPr/>
        </p:nvSpPr>
        <p:spPr bwMode="auto">
          <a:xfrm>
            <a:off x="4716016" y="1916832"/>
            <a:ext cx="3959225" cy="376238"/>
          </a:xfrm>
          <a:prstGeom prst="rect">
            <a:avLst/>
          </a:prstGeom>
          <a:gradFill rotWithShape="1">
            <a:gsLst>
              <a:gs pos="0">
                <a:srgbClr val="FFFFCC"/>
              </a:gs>
              <a:gs pos="100000">
                <a:srgbClr val="FFFFFF"/>
              </a:gs>
            </a:gsLst>
            <a:lin ang="5400000" scaled="1"/>
          </a:gradFill>
          <a:ln w="9525">
            <a:solidFill>
              <a:srgbClr val="FF6600"/>
            </a:solidFill>
            <a:miter lim="800000"/>
            <a:headEnd/>
            <a:tailEnd/>
          </a:ln>
        </p:spPr>
        <p:txBody>
          <a:bodyPr>
            <a:spAutoFit/>
          </a:bodyPr>
          <a:lstStyle/>
          <a:p>
            <a:r>
              <a:rPr lang="zh-CN" altLang="en-US" b="1" dirty="0">
                <a:solidFill>
                  <a:srgbClr val="660066"/>
                </a:solidFill>
                <a:latin typeface="华文新魏" pitchFamily="2" charset="-122"/>
                <a:ea typeface="华文新魏" pitchFamily="2" charset="-122"/>
              </a:rPr>
              <a:t>（二）土地改革与农民的广泛发动</a:t>
            </a:r>
          </a:p>
        </p:txBody>
      </p:sp>
      <p:sp>
        <p:nvSpPr>
          <p:cNvPr id="750610" name="Text Box 28"/>
          <p:cNvSpPr txBox="1">
            <a:spLocks noChangeArrowheads="1"/>
          </p:cNvSpPr>
          <p:nvPr/>
        </p:nvSpPr>
        <p:spPr bwMode="auto">
          <a:xfrm>
            <a:off x="4427984" y="5229200"/>
            <a:ext cx="4032250" cy="376238"/>
          </a:xfrm>
          <a:prstGeom prst="rect">
            <a:avLst/>
          </a:prstGeom>
          <a:gradFill rotWithShape="1">
            <a:gsLst>
              <a:gs pos="0">
                <a:srgbClr val="FFFFCC"/>
              </a:gs>
              <a:gs pos="100000">
                <a:srgbClr val="FFFFFF"/>
              </a:gs>
            </a:gsLst>
            <a:lin ang="5400000" scaled="1"/>
          </a:gradFill>
          <a:ln w="9525">
            <a:solidFill>
              <a:srgbClr val="FF6600"/>
            </a:solidFill>
            <a:miter lim="800000"/>
            <a:headEnd/>
            <a:tailEnd/>
          </a:ln>
        </p:spPr>
        <p:txBody>
          <a:bodyPr>
            <a:spAutoFit/>
          </a:bodyPr>
          <a:lstStyle/>
          <a:p>
            <a:pPr>
              <a:buFont typeface="楷体_GB2312" pitchFamily="49" charset="-122"/>
              <a:buNone/>
            </a:pPr>
            <a:r>
              <a:rPr lang="zh-CN" altLang="en-US" b="1" dirty="0">
                <a:solidFill>
                  <a:srgbClr val="660066"/>
                </a:solidFill>
                <a:latin typeface="华文新魏" pitchFamily="2" charset="-122"/>
                <a:ea typeface="华文新魏" pitchFamily="2" charset="-122"/>
              </a:rPr>
              <a:t>（一）南京国民党政权的覆灭</a:t>
            </a:r>
          </a:p>
        </p:txBody>
      </p:sp>
      <p:sp>
        <p:nvSpPr>
          <p:cNvPr id="750612" name="Text Box 30"/>
          <p:cNvSpPr txBox="1">
            <a:spLocks noChangeArrowheads="1"/>
          </p:cNvSpPr>
          <p:nvPr/>
        </p:nvSpPr>
        <p:spPr bwMode="auto">
          <a:xfrm>
            <a:off x="4427984" y="5661248"/>
            <a:ext cx="4038600" cy="376237"/>
          </a:xfrm>
          <a:prstGeom prst="rect">
            <a:avLst/>
          </a:prstGeom>
          <a:gradFill rotWithShape="1">
            <a:gsLst>
              <a:gs pos="0">
                <a:srgbClr val="FFFFCC"/>
              </a:gs>
              <a:gs pos="100000">
                <a:srgbClr val="FFFFFF"/>
              </a:gs>
            </a:gsLst>
            <a:lin ang="5400000" scaled="1"/>
          </a:gradFill>
          <a:ln w="9525">
            <a:solidFill>
              <a:srgbClr val="FF6600"/>
            </a:solidFill>
            <a:miter lim="800000"/>
            <a:headEnd/>
            <a:tailEnd/>
          </a:ln>
        </p:spPr>
        <p:txBody>
          <a:bodyPr>
            <a:spAutoFit/>
          </a:bodyPr>
          <a:lstStyle/>
          <a:p>
            <a:pPr>
              <a:buFont typeface="楷体_GB2312" pitchFamily="49" charset="-122"/>
              <a:buNone/>
            </a:pPr>
            <a:r>
              <a:rPr lang="zh-CN" altLang="en-US" b="1" dirty="0">
                <a:solidFill>
                  <a:srgbClr val="660066"/>
                </a:solidFill>
                <a:latin typeface="华文新魏" pitchFamily="2" charset="-122"/>
                <a:ea typeface="华文新魏" pitchFamily="2" charset="-122"/>
              </a:rPr>
              <a:t>（二）人民政协与</a:t>
            </a:r>
            <a:r>
              <a:rPr lang="en-US" altLang="zh-CN" b="1" dirty="0">
                <a:solidFill>
                  <a:srgbClr val="660066"/>
                </a:solidFill>
                <a:latin typeface="华文新魏" pitchFamily="2" charset="-122"/>
                <a:ea typeface="华文新魏" pitchFamily="2" charset="-122"/>
              </a:rPr>
              <a:t>《</a:t>
            </a:r>
            <a:r>
              <a:rPr lang="zh-CN" altLang="en-US" b="1" dirty="0">
                <a:solidFill>
                  <a:srgbClr val="660066"/>
                </a:solidFill>
                <a:latin typeface="华文新魏" pitchFamily="2" charset="-122"/>
                <a:ea typeface="华文新魏" pitchFamily="2" charset="-122"/>
              </a:rPr>
              <a:t>共同纲领</a:t>
            </a:r>
            <a:r>
              <a:rPr lang="en-US" altLang="zh-CN" b="1" dirty="0">
                <a:solidFill>
                  <a:srgbClr val="660066"/>
                </a:solidFill>
                <a:latin typeface="华文新魏" pitchFamily="2" charset="-122"/>
                <a:ea typeface="华文新魏" pitchFamily="2" charset="-122"/>
              </a:rPr>
              <a:t>》</a:t>
            </a:r>
          </a:p>
        </p:txBody>
      </p:sp>
      <p:sp>
        <p:nvSpPr>
          <p:cNvPr id="750613" name="Text Box 31"/>
          <p:cNvSpPr txBox="1">
            <a:spLocks noChangeArrowheads="1"/>
          </p:cNvSpPr>
          <p:nvPr/>
        </p:nvSpPr>
        <p:spPr bwMode="auto">
          <a:xfrm>
            <a:off x="4644008" y="764704"/>
            <a:ext cx="4032250" cy="650875"/>
          </a:xfrm>
          <a:prstGeom prst="rect">
            <a:avLst/>
          </a:prstGeom>
          <a:gradFill rotWithShape="1">
            <a:gsLst>
              <a:gs pos="0">
                <a:srgbClr val="FFFFCC"/>
              </a:gs>
              <a:gs pos="100000">
                <a:srgbClr val="FFFFFF"/>
              </a:gs>
            </a:gsLst>
            <a:lin ang="5400000" scaled="1"/>
          </a:gradFill>
          <a:ln w="9525">
            <a:solidFill>
              <a:srgbClr val="FF6600"/>
            </a:solidFill>
            <a:miter lim="800000"/>
            <a:headEnd/>
            <a:tailEnd/>
          </a:ln>
        </p:spPr>
        <p:txBody>
          <a:bodyPr>
            <a:spAutoFit/>
          </a:bodyPr>
          <a:lstStyle/>
          <a:p>
            <a:pPr>
              <a:buFont typeface="楷体_GB2312" pitchFamily="49" charset="-122"/>
              <a:buNone/>
            </a:pPr>
            <a:r>
              <a:rPr lang="zh-CN" altLang="en-US" b="1" dirty="0">
                <a:solidFill>
                  <a:srgbClr val="660066"/>
                </a:solidFill>
                <a:latin typeface="华文新魏" pitchFamily="2" charset="-122"/>
                <a:ea typeface="华文新魏" pitchFamily="2" charset="-122"/>
              </a:rPr>
              <a:t>（二）国民党发动内战和解放区军民的自卫战争</a:t>
            </a:r>
          </a:p>
        </p:txBody>
      </p:sp>
      <p:sp>
        <p:nvSpPr>
          <p:cNvPr id="10272" name="Text Box 32"/>
          <p:cNvSpPr txBox="1">
            <a:spLocks noChangeArrowheads="1"/>
          </p:cNvSpPr>
          <p:nvPr/>
        </p:nvSpPr>
        <p:spPr bwMode="auto">
          <a:xfrm>
            <a:off x="323528" y="1988840"/>
            <a:ext cx="1015663" cy="3240087"/>
          </a:xfrm>
          <a:prstGeom prst="rect">
            <a:avLst/>
          </a:prstGeom>
          <a:gradFill rotWithShape="1">
            <a:gsLst>
              <a:gs pos="0">
                <a:srgbClr val="FFFFCC"/>
              </a:gs>
              <a:gs pos="100000">
                <a:srgbClr val="FFFFFF"/>
              </a:gs>
            </a:gsLst>
            <a:lin ang="5400000" scaled="1"/>
          </a:gradFill>
          <a:ln w="9525">
            <a:solidFill>
              <a:srgbClr val="FF6600"/>
            </a:solidFill>
            <a:miter lim="800000"/>
            <a:headEnd/>
            <a:tailEnd/>
          </a:ln>
          <a:effectLst/>
        </p:spPr>
        <p:txBody>
          <a:bodyPr vert="eaVert">
            <a:spAutoFit/>
          </a:bodyPr>
          <a:lstStyle/>
          <a:p>
            <a:pPr algn="ctr">
              <a:buFont typeface="楷体_GB2312" pitchFamily="49" charset="-122"/>
              <a:buNone/>
            </a:pPr>
            <a:r>
              <a:rPr kumimoji="1" lang="zh-CN" altLang="en-US" sz="5400" b="1" dirty="0">
                <a:solidFill>
                  <a:srgbClr val="660066"/>
                </a:solidFill>
                <a:latin typeface="华文新魏" pitchFamily="2" charset="-122"/>
                <a:ea typeface="华文新魏" pitchFamily="2" charset="-122"/>
              </a:rPr>
              <a:t>要点总结</a:t>
            </a:r>
          </a:p>
        </p:txBody>
      </p:sp>
      <p:sp>
        <p:nvSpPr>
          <p:cNvPr id="2" name="Rectangle 23"/>
          <p:cNvSpPr>
            <a:spLocks noChangeArrowheads="1"/>
          </p:cNvSpPr>
          <p:nvPr/>
        </p:nvSpPr>
        <p:spPr bwMode="auto">
          <a:xfrm>
            <a:off x="1907704" y="3429000"/>
            <a:ext cx="2015753" cy="646331"/>
          </a:xfrm>
          <a:prstGeom prst="rect">
            <a:avLst/>
          </a:prstGeom>
          <a:gradFill rotWithShape="1">
            <a:gsLst>
              <a:gs pos="0">
                <a:srgbClr val="FFFFCC"/>
              </a:gs>
              <a:gs pos="100000">
                <a:srgbClr val="FFFFFF"/>
              </a:gs>
            </a:gsLst>
            <a:lin ang="5400000" scaled="1"/>
          </a:gradFill>
          <a:ln w="0" cap="rnd">
            <a:solidFill>
              <a:srgbClr val="FF6600"/>
            </a:solidFill>
            <a:prstDash val="sysDot"/>
            <a:miter lim="800000"/>
            <a:headEnd/>
            <a:tailEnd/>
          </a:ln>
          <a:effectLst>
            <a:outerShdw dist="17961" dir="2700000" algn="ctr" rotWithShape="0">
              <a:schemeClr val="tx1"/>
            </a:outerShdw>
          </a:effectLst>
        </p:spPr>
        <p:txBody>
          <a:bodyPr wrap="square" anchor="ctr">
            <a:spAutoFit/>
          </a:bodyPr>
          <a:lstStyle/>
          <a:p>
            <a:r>
              <a:rPr lang="zh-CN" altLang="en-US" b="1" dirty="0">
                <a:solidFill>
                  <a:srgbClr val="660066"/>
                </a:solidFill>
                <a:latin typeface="华文新魏" pitchFamily="2" charset="-122"/>
                <a:ea typeface="华文新魏" pitchFamily="2" charset="-122"/>
              </a:rPr>
              <a:t>三、中国共产党与民主党派的合作</a:t>
            </a:r>
          </a:p>
        </p:txBody>
      </p:sp>
      <p:grpSp>
        <p:nvGrpSpPr>
          <p:cNvPr id="3" name="Group 51"/>
          <p:cNvGrpSpPr>
            <a:grpSpLocks/>
          </p:cNvGrpSpPr>
          <p:nvPr/>
        </p:nvGrpSpPr>
        <p:grpSpPr bwMode="auto">
          <a:xfrm>
            <a:off x="1403649" y="836712"/>
            <a:ext cx="566738" cy="5040560"/>
            <a:chOff x="930" y="482"/>
            <a:chExt cx="357" cy="2993"/>
          </a:xfrm>
        </p:grpSpPr>
        <p:sp>
          <p:nvSpPr>
            <p:cNvPr id="750595" name="Line 8"/>
            <p:cNvSpPr>
              <a:spLocks noChangeShapeType="1"/>
            </p:cNvSpPr>
            <p:nvPr/>
          </p:nvSpPr>
          <p:spPr bwMode="auto">
            <a:xfrm flipV="1">
              <a:off x="930" y="3475"/>
              <a:ext cx="272" cy="0"/>
            </a:xfrm>
            <a:prstGeom prst="line">
              <a:avLst/>
            </a:prstGeom>
            <a:noFill/>
            <a:ln w="57150">
              <a:solidFill>
                <a:srgbClr val="FF9900"/>
              </a:solidFill>
              <a:round/>
              <a:headEnd/>
              <a:tailEnd type="triangle" w="med" len="med"/>
            </a:ln>
          </p:spPr>
          <p:txBody>
            <a:bodyPr>
              <a:spAutoFit/>
            </a:bodyPr>
            <a:lstStyle/>
            <a:p>
              <a:endParaRPr lang="zh-CN" altLang="en-US"/>
            </a:p>
          </p:txBody>
        </p:sp>
        <p:sp>
          <p:nvSpPr>
            <p:cNvPr id="750601" name="Line 16"/>
            <p:cNvSpPr>
              <a:spLocks noChangeShapeType="1"/>
            </p:cNvSpPr>
            <p:nvPr/>
          </p:nvSpPr>
          <p:spPr bwMode="auto">
            <a:xfrm flipV="1">
              <a:off x="930" y="1325"/>
              <a:ext cx="357" cy="0"/>
            </a:xfrm>
            <a:prstGeom prst="line">
              <a:avLst/>
            </a:prstGeom>
            <a:noFill/>
            <a:ln w="57150">
              <a:solidFill>
                <a:srgbClr val="FF9900"/>
              </a:solidFill>
              <a:round/>
              <a:headEnd/>
              <a:tailEnd type="triangle" w="med" len="med"/>
            </a:ln>
          </p:spPr>
          <p:txBody>
            <a:bodyPr wrap="square">
              <a:spAutoFit/>
            </a:bodyPr>
            <a:lstStyle/>
            <a:p>
              <a:endParaRPr lang="zh-CN" altLang="en-US"/>
            </a:p>
          </p:txBody>
        </p:sp>
        <p:sp>
          <p:nvSpPr>
            <p:cNvPr id="750615" name="Line 33"/>
            <p:cNvSpPr>
              <a:spLocks noChangeShapeType="1"/>
            </p:cNvSpPr>
            <p:nvPr/>
          </p:nvSpPr>
          <p:spPr bwMode="auto">
            <a:xfrm>
              <a:off x="930" y="482"/>
              <a:ext cx="272" cy="0"/>
            </a:xfrm>
            <a:prstGeom prst="line">
              <a:avLst/>
            </a:prstGeom>
            <a:noFill/>
            <a:ln w="57150">
              <a:solidFill>
                <a:srgbClr val="FF9900"/>
              </a:solidFill>
              <a:round/>
              <a:headEnd/>
              <a:tailEnd type="triangle" w="med" len="med"/>
            </a:ln>
          </p:spPr>
          <p:txBody>
            <a:bodyPr wrap="square">
              <a:spAutoFit/>
            </a:bodyPr>
            <a:lstStyle/>
            <a:p>
              <a:endParaRPr lang="zh-CN" altLang="en-US"/>
            </a:p>
          </p:txBody>
        </p:sp>
        <p:sp>
          <p:nvSpPr>
            <p:cNvPr id="750616" name="Line 34"/>
            <p:cNvSpPr>
              <a:spLocks noChangeShapeType="1"/>
            </p:cNvSpPr>
            <p:nvPr/>
          </p:nvSpPr>
          <p:spPr bwMode="auto">
            <a:xfrm flipH="1">
              <a:off x="930" y="482"/>
              <a:ext cx="18" cy="2993"/>
            </a:xfrm>
            <a:prstGeom prst="line">
              <a:avLst/>
            </a:prstGeom>
            <a:noFill/>
            <a:ln w="57150">
              <a:solidFill>
                <a:srgbClr val="FF9900"/>
              </a:solidFill>
              <a:round/>
              <a:headEnd/>
              <a:tailEnd/>
            </a:ln>
          </p:spPr>
          <p:txBody>
            <a:bodyPr>
              <a:spAutoFit/>
            </a:bodyPr>
            <a:lstStyle/>
            <a:p>
              <a:endParaRPr lang="zh-CN" altLang="en-US"/>
            </a:p>
          </p:txBody>
        </p:sp>
        <p:sp>
          <p:nvSpPr>
            <p:cNvPr id="750619" name="Line 16"/>
            <p:cNvSpPr>
              <a:spLocks noChangeShapeType="1"/>
            </p:cNvSpPr>
            <p:nvPr/>
          </p:nvSpPr>
          <p:spPr bwMode="auto">
            <a:xfrm flipV="1">
              <a:off x="930" y="2253"/>
              <a:ext cx="312" cy="0"/>
            </a:xfrm>
            <a:prstGeom prst="line">
              <a:avLst/>
            </a:prstGeom>
            <a:noFill/>
            <a:ln w="57150">
              <a:solidFill>
                <a:srgbClr val="FF9900"/>
              </a:solidFill>
              <a:round/>
              <a:headEnd/>
              <a:tailEnd type="triangle" w="med" len="med"/>
            </a:ln>
          </p:spPr>
          <p:txBody>
            <a:bodyPr wrap="square">
              <a:spAutoFit/>
            </a:bodyPr>
            <a:lstStyle/>
            <a:p>
              <a:endParaRPr lang="zh-CN" altLang="en-US"/>
            </a:p>
          </p:txBody>
        </p:sp>
      </p:grpSp>
      <p:sp>
        <p:nvSpPr>
          <p:cNvPr id="750621" name="Text Box 26"/>
          <p:cNvSpPr txBox="1">
            <a:spLocks noChangeArrowheads="1"/>
          </p:cNvSpPr>
          <p:nvPr/>
        </p:nvSpPr>
        <p:spPr bwMode="auto">
          <a:xfrm>
            <a:off x="4716016" y="2348880"/>
            <a:ext cx="3959225" cy="376238"/>
          </a:xfrm>
          <a:prstGeom prst="rect">
            <a:avLst/>
          </a:prstGeom>
          <a:gradFill rotWithShape="1">
            <a:gsLst>
              <a:gs pos="0">
                <a:srgbClr val="FFFFCC"/>
              </a:gs>
              <a:gs pos="100000">
                <a:srgbClr val="FFFFFF"/>
              </a:gs>
            </a:gsLst>
            <a:lin ang="5400000" scaled="1"/>
          </a:gradFill>
          <a:ln w="9525">
            <a:solidFill>
              <a:srgbClr val="FF6600"/>
            </a:solidFill>
            <a:miter lim="800000"/>
            <a:headEnd/>
            <a:tailEnd/>
          </a:ln>
        </p:spPr>
        <p:txBody>
          <a:bodyPr>
            <a:spAutoFit/>
          </a:bodyPr>
          <a:lstStyle/>
          <a:p>
            <a:pPr>
              <a:buFont typeface="楷体_GB2312" pitchFamily="49" charset="-122"/>
              <a:buNone/>
            </a:pPr>
            <a:r>
              <a:rPr lang="zh-CN" altLang="en-US" b="1" dirty="0">
                <a:solidFill>
                  <a:srgbClr val="660066"/>
                </a:solidFill>
                <a:latin typeface="华文新魏" pitchFamily="2" charset="-122"/>
                <a:ea typeface="华文新魏" pitchFamily="2" charset="-122"/>
              </a:rPr>
              <a:t>（三）第二条战线的</a:t>
            </a:r>
            <a:r>
              <a:rPr lang="zh-CN" altLang="en-US" b="1" dirty="0" smtClean="0">
                <a:solidFill>
                  <a:srgbClr val="660066"/>
                </a:solidFill>
                <a:latin typeface="华文新魏" pitchFamily="2" charset="-122"/>
                <a:ea typeface="华文新魏" pitchFamily="2" charset="-122"/>
              </a:rPr>
              <a:t>形成和发展</a:t>
            </a:r>
            <a:endParaRPr lang="zh-CN" altLang="en-US" b="1" dirty="0">
              <a:solidFill>
                <a:srgbClr val="660066"/>
              </a:solidFill>
              <a:latin typeface="华文新魏" pitchFamily="2" charset="-122"/>
              <a:ea typeface="华文新魏" pitchFamily="2" charset="-122"/>
            </a:endParaRPr>
          </a:p>
        </p:txBody>
      </p:sp>
      <p:sp>
        <p:nvSpPr>
          <p:cNvPr id="750622" name="Text Box 30"/>
          <p:cNvSpPr txBox="1">
            <a:spLocks noChangeArrowheads="1"/>
          </p:cNvSpPr>
          <p:nvPr/>
        </p:nvSpPr>
        <p:spPr bwMode="auto">
          <a:xfrm>
            <a:off x="4427984" y="6093296"/>
            <a:ext cx="4391025" cy="376237"/>
          </a:xfrm>
          <a:prstGeom prst="rect">
            <a:avLst/>
          </a:prstGeom>
          <a:gradFill rotWithShape="1">
            <a:gsLst>
              <a:gs pos="0">
                <a:srgbClr val="FFFFCC"/>
              </a:gs>
              <a:gs pos="100000">
                <a:srgbClr val="FFFFFF"/>
              </a:gs>
            </a:gsLst>
            <a:lin ang="5400000" scaled="1"/>
          </a:gradFill>
          <a:ln w="9525">
            <a:solidFill>
              <a:srgbClr val="FF6600"/>
            </a:solidFill>
            <a:miter lim="800000"/>
            <a:headEnd/>
            <a:tailEnd/>
          </a:ln>
        </p:spPr>
        <p:txBody>
          <a:bodyPr>
            <a:spAutoFit/>
          </a:bodyPr>
          <a:lstStyle/>
          <a:p>
            <a:pPr>
              <a:buFont typeface="楷体_GB2312" pitchFamily="49" charset="-122"/>
              <a:buNone/>
            </a:pPr>
            <a:r>
              <a:rPr lang="zh-CN" altLang="en-US" b="1" dirty="0">
                <a:solidFill>
                  <a:srgbClr val="660066"/>
                </a:solidFill>
                <a:latin typeface="华文新魏" pitchFamily="2" charset="-122"/>
                <a:ea typeface="华文新魏" pitchFamily="2" charset="-122"/>
              </a:rPr>
              <a:t>（三）中国革命胜利的原因和基本经验</a:t>
            </a:r>
          </a:p>
        </p:txBody>
      </p:sp>
      <p:sp>
        <p:nvSpPr>
          <p:cNvPr id="750623" name="Text Box 30"/>
          <p:cNvSpPr txBox="1">
            <a:spLocks noChangeArrowheads="1"/>
          </p:cNvSpPr>
          <p:nvPr/>
        </p:nvSpPr>
        <p:spPr bwMode="auto">
          <a:xfrm>
            <a:off x="4643438" y="4005263"/>
            <a:ext cx="4038600" cy="376237"/>
          </a:xfrm>
          <a:prstGeom prst="rect">
            <a:avLst/>
          </a:prstGeom>
          <a:gradFill rotWithShape="1">
            <a:gsLst>
              <a:gs pos="0">
                <a:srgbClr val="FFFFCC"/>
              </a:gs>
              <a:gs pos="100000">
                <a:srgbClr val="FFFFFF"/>
              </a:gs>
            </a:gsLst>
            <a:lin ang="5400000" scaled="1"/>
          </a:gradFill>
          <a:ln w="9525">
            <a:solidFill>
              <a:srgbClr val="FF6600"/>
            </a:solidFill>
            <a:miter lim="800000"/>
            <a:headEnd/>
            <a:tailEnd/>
          </a:ln>
        </p:spPr>
        <p:txBody>
          <a:bodyPr>
            <a:spAutoFit/>
          </a:bodyPr>
          <a:lstStyle/>
          <a:p>
            <a:pPr>
              <a:buFont typeface="楷体_GB2312" pitchFamily="49" charset="-122"/>
              <a:buNone/>
            </a:pPr>
            <a:r>
              <a:rPr lang="zh-CN" altLang="en-US" b="1" dirty="0">
                <a:solidFill>
                  <a:srgbClr val="660066"/>
                </a:solidFill>
                <a:latin typeface="华文新魏" pitchFamily="2" charset="-122"/>
                <a:ea typeface="华文新魏" pitchFamily="2" charset="-122"/>
              </a:rPr>
              <a:t>（三）第三条道路的幻灭</a:t>
            </a:r>
          </a:p>
        </p:txBody>
      </p:sp>
      <p:sp>
        <p:nvSpPr>
          <p:cNvPr id="750624" name="Text Box 30"/>
          <p:cNvSpPr txBox="1">
            <a:spLocks noChangeArrowheads="1"/>
          </p:cNvSpPr>
          <p:nvPr/>
        </p:nvSpPr>
        <p:spPr bwMode="auto">
          <a:xfrm>
            <a:off x="4644008" y="2852936"/>
            <a:ext cx="4038600" cy="376237"/>
          </a:xfrm>
          <a:prstGeom prst="rect">
            <a:avLst/>
          </a:prstGeom>
          <a:gradFill rotWithShape="1">
            <a:gsLst>
              <a:gs pos="0">
                <a:srgbClr val="FFFFCC"/>
              </a:gs>
              <a:gs pos="100000">
                <a:srgbClr val="FFFFFF"/>
              </a:gs>
            </a:gsLst>
            <a:lin ang="5400000" scaled="1"/>
          </a:gradFill>
          <a:ln w="9525">
            <a:solidFill>
              <a:srgbClr val="FF6600"/>
            </a:solidFill>
            <a:miter lim="800000"/>
            <a:headEnd/>
            <a:tailEnd/>
          </a:ln>
        </p:spPr>
        <p:txBody>
          <a:bodyPr>
            <a:spAutoFit/>
          </a:bodyPr>
          <a:lstStyle/>
          <a:p>
            <a:r>
              <a:rPr lang="zh-CN" altLang="en-US" b="1" dirty="0">
                <a:solidFill>
                  <a:srgbClr val="660066"/>
                </a:solidFill>
                <a:latin typeface="华文新魏" pitchFamily="2" charset="-122"/>
                <a:ea typeface="华文新魏" pitchFamily="2" charset="-122"/>
              </a:rPr>
              <a:t>（一）各民主党派的历史发展</a:t>
            </a:r>
          </a:p>
        </p:txBody>
      </p:sp>
      <p:sp>
        <p:nvSpPr>
          <p:cNvPr id="750628" name="Text Box 30"/>
          <p:cNvSpPr txBox="1">
            <a:spLocks noChangeArrowheads="1"/>
          </p:cNvSpPr>
          <p:nvPr/>
        </p:nvSpPr>
        <p:spPr bwMode="auto">
          <a:xfrm>
            <a:off x="4643438" y="4437063"/>
            <a:ext cx="4176712" cy="646331"/>
          </a:xfrm>
          <a:prstGeom prst="rect">
            <a:avLst/>
          </a:prstGeom>
          <a:gradFill rotWithShape="1">
            <a:gsLst>
              <a:gs pos="0">
                <a:srgbClr val="FFFFCC"/>
              </a:gs>
              <a:gs pos="100000">
                <a:srgbClr val="FFFFFF"/>
              </a:gs>
            </a:gsLst>
            <a:lin ang="5400000" scaled="1"/>
          </a:gradFill>
          <a:ln w="9525">
            <a:solidFill>
              <a:srgbClr val="FF6600"/>
            </a:solidFill>
            <a:miter lim="800000"/>
            <a:headEnd/>
            <a:tailEnd/>
          </a:ln>
        </p:spPr>
        <p:txBody>
          <a:bodyPr>
            <a:spAutoFit/>
          </a:bodyPr>
          <a:lstStyle/>
          <a:p>
            <a:r>
              <a:rPr lang="zh-CN" altLang="en-US" b="1" dirty="0">
                <a:solidFill>
                  <a:srgbClr val="660066"/>
                </a:solidFill>
                <a:latin typeface="华文新魏" pitchFamily="2" charset="-122"/>
                <a:ea typeface="华文新魏" pitchFamily="2" charset="-122"/>
              </a:rPr>
              <a:t>（四</a:t>
            </a:r>
            <a:r>
              <a:rPr lang="zh-CN" altLang="en-US" b="1" dirty="0" smtClean="0">
                <a:solidFill>
                  <a:srgbClr val="660066"/>
                </a:solidFill>
                <a:latin typeface="华文新魏" pitchFamily="2" charset="-122"/>
                <a:ea typeface="华文新魏" pitchFamily="2" charset="-122"/>
              </a:rPr>
              <a:t>）中国共产党领导的多党合作</a:t>
            </a:r>
            <a:r>
              <a:rPr lang="zh-CN" altLang="en-US" b="1" dirty="0">
                <a:solidFill>
                  <a:srgbClr val="660066"/>
                </a:solidFill>
                <a:latin typeface="华文新魏" pitchFamily="2" charset="-122"/>
                <a:ea typeface="华文新魏" pitchFamily="2" charset="-122"/>
              </a:rPr>
              <a:t>、政治协商格局的形成</a:t>
            </a:r>
          </a:p>
        </p:txBody>
      </p:sp>
      <p:grpSp>
        <p:nvGrpSpPr>
          <p:cNvPr id="4" name="Group 48"/>
          <p:cNvGrpSpPr>
            <a:grpSpLocks/>
          </p:cNvGrpSpPr>
          <p:nvPr/>
        </p:nvGrpSpPr>
        <p:grpSpPr bwMode="auto">
          <a:xfrm>
            <a:off x="3995936" y="1628800"/>
            <a:ext cx="721172" cy="1008112"/>
            <a:chOff x="2426" y="1117"/>
            <a:chExt cx="545" cy="678"/>
          </a:xfrm>
        </p:grpSpPr>
        <p:sp>
          <p:nvSpPr>
            <p:cNvPr id="750598" name="Line 13"/>
            <p:cNvSpPr>
              <a:spLocks noChangeShapeType="1"/>
            </p:cNvSpPr>
            <p:nvPr/>
          </p:nvSpPr>
          <p:spPr bwMode="auto">
            <a:xfrm>
              <a:off x="2744" y="1117"/>
              <a:ext cx="0" cy="678"/>
            </a:xfrm>
            <a:prstGeom prst="line">
              <a:avLst/>
            </a:prstGeom>
            <a:noFill/>
            <a:ln w="57150">
              <a:solidFill>
                <a:srgbClr val="FF9900"/>
              </a:solidFill>
              <a:round/>
              <a:headEnd/>
              <a:tailEnd/>
            </a:ln>
          </p:spPr>
          <p:txBody>
            <a:bodyPr wrap="square">
              <a:spAutoFit/>
            </a:bodyPr>
            <a:lstStyle/>
            <a:p>
              <a:endParaRPr lang="zh-CN" altLang="en-US"/>
            </a:p>
          </p:txBody>
        </p:sp>
        <p:sp>
          <p:nvSpPr>
            <p:cNvPr id="750599" name="Line 14"/>
            <p:cNvSpPr>
              <a:spLocks noChangeShapeType="1"/>
            </p:cNvSpPr>
            <p:nvPr/>
          </p:nvSpPr>
          <p:spPr bwMode="auto">
            <a:xfrm>
              <a:off x="2744" y="1117"/>
              <a:ext cx="227" cy="0"/>
            </a:xfrm>
            <a:prstGeom prst="line">
              <a:avLst/>
            </a:prstGeom>
            <a:noFill/>
            <a:ln w="57150">
              <a:solidFill>
                <a:srgbClr val="FF9900"/>
              </a:solidFill>
              <a:round/>
              <a:headEnd/>
              <a:tailEnd type="triangle" w="med" len="med"/>
            </a:ln>
          </p:spPr>
          <p:txBody>
            <a:bodyPr>
              <a:spAutoFit/>
            </a:bodyPr>
            <a:lstStyle/>
            <a:p>
              <a:endParaRPr lang="zh-CN" altLang="en-US"/>
            </a:p>
          </p:txBody>
        </p:sp>
        <p:sp>
          <p:nvSpPr>
            <p:cNvPr id="750600" name="Line 15"/>
            <p:cNvSpPr>
              <a:spLocks noChangeShapeType="1"/>
            </p:cNvSpPr>
            <p:nvPr/>
          </p:nvSpPr>
          <p:spPr bwMode="auto">
            <a:xfrm flipV="1">
              <a:off x="2744" y="1434"/>
              <a:ext cx="227" cy="0"/>
            </a:xfrm>
            <a:prstGeom prst="line">
              <a:avLst/>
            </a:prstGeom>
            <a:noFill/>
            <a:ln w="57150">
              <a:solidFill>
                <a:srgbClr val="FF9900"/>
              </a:solidFill>
              <a:round/>
              <a:headEnd/>
              <a:tailEnd type="triangle" w="med" len="med"/>
            </a:ln>
          </p:spPr>
          <p:txBody>
            <a:bodyPr>
              <a:spAutoFit/>
            </a:bodyPr>
            <a:lstStyle/>
            <a:p>
              <a:endParaRPr lang="zh-CN" altLang="en-US"/>
            </a:p>
          </p:txBody>
        </p:sp>
        <p:sp>
          <p:nvSpPr>
            <p:cNvPr id="750620" name="Line 15"/>
            <p:cNvSpPr>
              <a:spLocks noChangeShapeType="1"/>
            </p:cNvSpPr>
            <p:nvPr/>
          </p:nvSpPr>
          <p:spPr bwMode="auto">
            <a:xfrm>
              <a:off x="2744" y="1795"/>
              <a:ext cx="227" cy="0"/>
            </a:xfrm>
            <a:prstGeom prst="line">
              <a:avLst/>
            </a:prstGeom>
            <a:noFill/>
            <a:ln w="57150">
              <a:solidFill>
                <a:srgbClr val="FF9900"/>
              </a:solidFill>
              <a:round/>
              <a:headEnd/>
              <a:tailEnd type="triangle" w="med" len="med"/>
            </a:ln>
          </p:spPr>
          <p:txBody>
            <a:bodyPr wrap="square">
              <a:spAutoFit/>
            </a:bodyPr>
            <a:lstStyle/>
            <a:p>
              <a:endParaRPr lang="zh-CN" altLang="en-US"/>
            </a:p>
          </p:txBody>
        </p:sp>
        <p:sp>
          <p:nvSpPr>
            <p:cNvPr id="750633" name="Line 16"/>
            <p:cNvSpPr>
              <a:spLocks noChangeShapeType="1"/>
            </p:cNvSpPr>
            <p:nvPr/>
          </p:nvSpPr>
          <p:spPr bwMode="auto">
            <a:xfrm flipV="1">
              <a:off x="2426" y="1480"/>
              <a:ext cx="312" cy="0"/>
            </a:xfrm>
            <a:prstGeom prst="line">
              <a:avLst/>
            </a:prstGeom>
            <a:noFill/>
            <a:ln w="57150">
              <a:solidFill>
                <a:srgbClr val="FF9900"/>
              </a:solidFill>
              <a:round/>
              <a:headEnd/>
              <a:tailEnd type="triangle" w="med" len="med"/>
            </a:ln>
          </p:spPr>
          <p:txBody>
            <a:bodyPr>
              <a:spAutoFit/>
            </a:bodyPr>
            <a:lstStyle/>
            <a:p>
              <a:endParaRPr lang="zh-CN" altLang="en-US"/>
            </a:p>
          </p:txBody>
        </p:sp>
      </p:grpSp>
      <p:grpSp>
        <p:nvGrpSpPr>
          <p:cNvPr id="5" name="Group 46"/>
          <p:cNvGrpSpPr>
            <a:grpSpLocks/>
          </p:cNvGrpSpPr>
          <p:nvPr/>
        </p:nvGrpSpPr>
        <p:grpSpPr bwMode="auto">
          <a:xfrm>
            <a:off x="3851920" y="549275"/>
            <a:ext cx="724843" cy="647477"/>
            <a:chOff x="2336" y="346"/>
            <a:chExt cx="547" cy="499"/>
          </a:xfrm>
        </p:grpSpPr>
        <p:sp>
          <p:nvSpPr>
            <p:cNvPr id="750604" name="Line 20"/>
            <p:cNvSpPr>
              <a:spLocks noChangeShapeType="1"/>
            </p:cNvSpPr>
            <p:nvPr/>
          </p:nvSpPr>
          <p:spPr bwMode="auto">
            <a:xfrm>
              <a:off x="2653" y="346"/>
              <a:ext cx="0" cy="499"/>
            </a:xfrm>
            <a:prstGeom prst="line">
              <a:avLst/>
            </a:prstGeom>
            <a:noFill/>
            <a:ln w="57150">
              <a:solidFill>
                <a:srgbClr val="FF9900"/>
              </a:solidFill>
              <a:round/>
              <a:headEnd/>
              <a:tailEnd/>
            </a:ln>
          </p:spPr>
          <p:txBody>
            <a:bodyPr>
              <a:spAutoFit/>
            </a:bodyPr>
            <a:lstStyle/>
            <a:p>
              <a:endParaRPr lang="zh-CN" altLang="en-US"/>
            </a:p>
          </p:txBody>
        </p:sp>
        <p:sp>
          <p:nvSpPr>
            <p:cNvPr id="750605" name="Line 22"/>
            <p:cNvSpPr>
              <a:spLocks noChangeShapeType="1"/>
            </p:cNvSpPr>
            <p:nvPr/>
          </p:nvSpPr>
          <p:spPr bwMode="auto">
            <a:xfrm>
              <a:off x="2653" y="845"/>
              <a:ext cx="227" cy="0"/>
            </a:xfrm>
            <a:prstGeom prst="line">
              <a:avLst/>
            </a:prstGeom>
            <a:noFill/>
            <a:ln w="57150">
              <a:solidFill>
                <a:srgbClr val="FF9900"/>
              </a:solidFill>
              <a:round/>
              <a:headEnd/>
              <a:tailEnd type="triangle" w="med" len="med"/>
            </a:ln>
          </p:spPr>
          <p:txBody>
            <a:bodyPr>
              <a:spAutoFit/>
            </a:bodyPr>
            <a:lstStyle/>
            <a:p>
              <a:endParaRPr lang="zh-CN" altLang="en-US"/>
            </a:p>
          </p:txBody>
        </p:sp>
        <p:sp>
          <p:nvSpPr>
            <p:cNvPr id="750617" name="Line 21"/>
            <p:cNvSpPr>
              <a:spLocks noChangeShapeType="1"/>
            </p:cNvSpPr>
            <p:nvPr/>
          </p:nvSpPr>
          <p:spPr bwMode="auto">
            <a:xfrm>
              <a:off x="2653" y="346"/>
              <a:ext cx="230" cy="0"/>
            </a:xfrm>
            <a:prstGeom prst="line">
              <a:avLst/>
            </a:prstGeom>
            <a:noFill/>
            <a:ln w="57150">
              <a:solidFill>
                <a:srgbClr val="FF9900"/>
              </a:solidFill>
              <a:round/>
              <a:headEnd/>
              <a:tailEnd type="triangle" w="med" len="med"/>
            </a:ln>
          </p:spPr>
          <p:txBody>
            <a:bodyPr>
              <a:spAutoFit/>
            </a:bodyPr>
            <a:lstStyle/>
            <a:p>
              <a:endParaRPr lang="zh-CN" altLang="en-US"/>
            </a:p>
          </p:txBody>
        </p:sp>
        <p:sp>
          <p:nvSpPr>
            <p:cNvPr id="750634" name="Line 16"/>
            <p:cNvSpPr>
              <a:spLocks noChangeShapeType="1"/>
            </p:cNvSpPr>
            <p:nvPr/>
          </p:nvSpPr>
          <p:spPr bwMode="auto">
            <a:xfrm flipV="1">
              <a:off x="2336" y="618"/>
              <a:ext cx="312" cy="0"/>
            </a:xfrm>
            <a:prstGeom prst="line">
              <a:avLst/>
            </a:prstGeom>
            <a:noFill/>
            <a:ln w="57150">
              <a:solidFill>
                <a:srgbClr val="FF9900"/>
              </a:solidFill>
              <a:round/>
              <a:headEnd/>
              <a:tailEnd type="triangle" w="med" len="med"/>
            </a:ln>
          </p:spPr>
          <p:txBody>
            <a:bodyPr>
              <a:spAutoFit/>
            </a:bodyPr>
            <a:lstStyle/>
            <a:p>
              <a:endParaRPr lang="zh-CN" altLang="en-US"/>
            </a:p>
          </p:txBody>
        </p:sp>
      </p:grpSp>
      <p:grpSp>
        <p:nvGrpSpPr>
          <p:cNvPr id="6" name="Group 45"/>
          <p:cNvGrpSpPr>
            <a:grpSpLocks/>
          </p:cNvGrpSpPr>
          <p:nvPr/>
        </p:nvGrpSpPr>
        <p:grpSpPr bwMode="auto">
          <a:xfrm>
            <a:off x="3923928" y="2996952"/>
            <a:ext cx="719584" cy="1439986"/>
            <a:chOff x="2336" y="2115"/>
            <a:chExt cx="544" cy="771"/>
          </a:xfrm>
        </p:grpSpPr>
        <p:sp>
          <p:nvSpPr>
            <p:cNvPr id="750626" name="Line 13"/>
            <p:cNvSpPr>
              <a:spLocks noChangeShapeType="1"/>
            </p:cNvSpPr>
            <p:nvPr/>
          </p:nvSpPr>
          <p:spPr bwMode="auto">
            <a:xfrm>
              <a:off x="2653" y="2115"/>
              <a:ext cx="0" cy="771"/>
            </a:xfrm>
            <a:prstGeom prst="line">
              <a:avLst/>
            </a:prstGeom>
            <a:noFill/>
            <a:ln w="57150">
              <a:solidFill>
                <a:srgbClr val="FF9900"/>
              </a:solidFill>
              <a:round/>
              <a:headEnd/>
              <a:tailEnd/>
            </a:ln>
          </p:spPr>
          <p:txBody>
            <a:bodyPr>
              <a:spAutoFit/>
            </a:bodyPr>
            <a:lstStyle/>
            <a:p>
              <a:endParaRPr lang="zh-CN" altLang="en-US"/>
            </a:p>
          </p:txBody>
        </p:sp>
        <p:sp>
          <p:nvSpPr>
            <p:cNvPr id="750629" name="Line 15"/>
            <p:cNvSpPr>
              <a:spLocks noChangeShapeType="1"/>
            </p:cNvSpPr>
            <p:nvPr/>
          </p:nvSpPr>
          <p:spPr bwMode="auto">
            <a:xfrm flipV="1">
              <a:off x="2653" y="2115"/>
              <a:ext cx="227" cy="0"/>
            </a:xfrm>
            <a:prstGeom prst="line">
              <a:avLst/>
            </a:prstGeom>
            <a:noFill/>
            <a:ln w="57150">
              <a:solidFill>
                <a:srgbClr val="FF9900"/>
              </a:solidFill>
              <a:round/>
              <a:headEnd/>
              <a:tailEnd type="triangle" w="med" len="med"/>
            </a:ln>
          </p:spPr>
          <p:txBody>
            <a:bodyPr>
              <a:spAutoFit/>
            </a:bodyPr>
            <a:lstStyle/>
            <a:p>
              <a:endParaRPr lang="zh-CN" altLang="en-US"/>
            </a:p>
          </p:txBody>
        </p:sp>
        <p:sp>
          <p:nvSpPr>
            <p:cNvPr id="750630" name="Line 15"/>
            <p:cNvSpPr>
              <a:spLocks noChangeShapeType="1"/>
            </p:cNvSpPr>
            <p:nvPr/>
          </p:nvSpPr>
          <p:spPr bwMode="auto">
            <a:xfrm flipV="1">
              <a:off x="2653" y="2387"/>
              <a:ext cx="227" cy="0"/>
            </a:xfrm>
            <a:prstGeom prst="line">
              <a:avLst/>
            </a:prstGeom>
            <a:noFill/>
            <a:ln w="57150">
              <a:solidFill>
                <a:srgbClr val="FF9900"/>
              </a:solidFill>
              <a:round/>
              <a:headEnd/>
              <a:tailEnd type="triangle" w="med" len="med"/>
            </a:ln>
          </p:spPr>
          <p:txBody>
            <a:bodyPr>
              <a:spAutoFit/>
            </a:bodyPr>
            <a:lstStyle/>
            <a:p>
              <a:endParaRPr lang="zh-CN" altLang="en-US"/>
            </a:p>
          </p:txBody>
        </p:sp>
        <p:sp>
          <p:nvSpPr>
            <p:cNvPr id="750631" name="Line 15"/>
            <p:cNvSpPr>
              <a:spLocks noChangeShapeType="1"/>
            </p:cNvSpPr>
            <p:nvPr/>
          </p:nvSpPr>
          <p:spPr bwMode="auto">
            <a:xfrm flipV="1">
              <a:off x="2653" y="2614"/>
              <a:ext cx="227" cy="0"/>
            </a:xfrm>
            <a:prstGeom prst="line">
              <a:avLst/>
            </a:prstGeom>
            <a:noFill/>
            <a:ln w="57150">
              <a:solidFill>
                <a:srgbClr val="FF9900"/>
              </a:solidFill>
              <a:round/>
              <a:headEnd/>
              <a:tailEnd type="triangle" w="med" len="med"/>
            </a:ln>
          </p:spPr>
          <p:txBody>
            <a:bodyPr>
              <a:spAutoFit/>
            </a:bodyPr>
            <a:lstStyle/>
            <a:p>
              <a:endParaRPr lang="zh-CN" altLang="en-US"/>
            </a:p>
          </p:txBody>
        </p:sp>
        <p:sp>
          <p:nvSpPr>
            <p:cNvPr id="750632" name="Line 15"/>
            <p:cNvSpPr>
              <a:spLocks noChangeShapeType="1"/>
            </p:cNvSpPr>
            <p:nvPr/>
          </p:nvSpPr>
          <p:spPr bwMode="auto">
            <a:xfrm flipV="1">
              <a:off x="2653" y="2886"/>
              <a:ext cx="227" cy="0"/>
            </a:xfrm>
            <a:prstGeom prst="line">
              <a:avLst/>
            </a:prstGeom>
            <a:noFill/>
            <a:ln w="57150">
              <a:solidFill>
                <a:srgbClr val="FF9900"/>
              </a:solidFill>
              <a:round/>
              <a:headEnd/>
              <a:tailEnd type="triangle" w="med" len="med"/>
            </a:ln>
          </p:spPr>
          <p:txBody>
            <a:bodyPr>
              <a:spAutoFit/>
            </a:bodyPr>
            <a:lstStyle/>
            <a:p>
              <a:endParaRPr lang="zh-CN" altLang="en-US"/>
            </a:p>
          </p:txBody>
        </p:sp>
        <p:sp>
          <p:nvSpPr>
            <p:cNvPr id="750635" name="Line 16"/>
            <p:cNvSpPr>
              <a:spLocks noChangeShapeType="1"/>
            </p:cNvSpPr>
            <p:nvPr/>
          </p:nvSpPr>
          <p:spPr bwMode="auto">
            <a:xfrm flipV="1">
              <a:off x="2336" y="2523"/>
              <a:ext cx="312" cy="0"/>
            </a:xfrm>
            <a:prstGeom prst="line">
              <a:avLst/>
            </a:prstGeom>
            <a:noFill/>
            <a:ln w="57150">
              <a:solidFill>
                <a:srgbClr val="FF9900"/>
              </a:solidFill>
              <a:round/>
              <a:headEnd/>
              <a:tailEnd type="triangle" w="med" len="med"/>
            </a:ln>
          </p:spPr>
          <p:txBody>
            <a:bodyPr>
              <a:spAutoFit/>
            </a:bodyPr>
            <a:lstStyle/>
            <a:p>
              <a:endParaRPr lang="zh-CN" altLang="en-US"/>
            </a:p>
          </p:txBody>
        </p:sp>
      </p:grpSp>
      <p:grpSp>
        <p:nvGrpSpPr>
          <p:cNvPr id="7" name="Group 49"/>
          <p:cNvGrpSpPr>
            <a:grpSpLocks/>
          </p:cNvGrpSpPr>
          <p:nvPr/>
        </p:nvGrpSpPr>
        <p:grpSpPr bwMode="auto">
          <a:xfrm>
            <a:off x="3707904" y="5445224"/>
            <a:ext cx="720601" cy="864096"/>
            <a:chOff x="2200" y="3294"/>
            <a:chExt cx="590" cy="454"/>
          </a:xfrm>
        </p:grpSpPr>
        <p:sp>
          <p:nvSpPr>
            <p:cNvPr id="750596" name="Line 9"/>
            <p:cNvSpPr>
              <a:spLocks noChangeShapeType="1"/>
            </p:cNvSpPr>
            <p:nvPr/>
          </p:nvSpPr>
          <p:spPr bwMode="auto">
            <a:xfrm>
              <a:off x="2517" y="3294"/>
              <a:ext cx="0" cy="445"/>
            </a:xfrm>
            <a:prstGeom prst="line">
              <a:avLst/>
            </a:prstGeom>
            <a:noFill/>
            <a:ln w="57150">
              <a:solidFill>
                <a:srgbClr val="FF9900"/>
              </a:solidFill>
              <a:round/>
              <a:headEnd/>
              <a:tailEnd/>
            </a:ln>
          </p:spPr>
          <p:txBody>
            <a:bodyPr>
              <a:spAutoFit/>
            </a:bodyPr>
            <a:lstStyle/>
            <a:p>
              <a:endParaRPr lang="zh-CN" altLang="en-US"/>
            </a:p>
          </p:txBody>
        </p:sp>
        <p:sp>
          <p:nvSpPr>
            <p:cNvPr id="750597" name="Line 12"/>
            <p:cNvSpPr>
              <a:spLocks noChangeShapeType="1"/>
            </p:cNvSpPr>
            <p:nvPr/>
          </p:nvSpPr>
          <p:spPr bwMode="auto">
            <a:xfrm flipV="1">
              <a:off x="2517" y="3748"/>
              <a:ext cx="273" cy="0"/>
            </a:xfrm>
            <a:prstGeom prst="line">
              <a:avLst/>
            </a:prstGeom>
            <a:noFill/>
            <a:ln w="57150">
              <a:solidFill>
                <a:srgbClr val="FF9900"/>
              </a:solidFill>
              <a:round/>
              <a:headEnd/>
              <a:tailEnd type="triangle" w="med" len="med"/>
            </a:ln>
          </p:spPr>
          <p:txBody>
            <a:bodyPr wrap="square">
              <a:spAutoFit/>
            </a:bodyPr>
            <a:lstStyle/>
            <a:p>
              <a:endParaRPr lang="zh-CN" altLang="en-US"/>
            </a:p>
          </p:txBody>
        </p:sp>
        <p:sp>
          <p:nvSpPr>
            <p:cNvPr id="750611" name="Line 29"/>
            <p:cNvSpPr>
              <a:spLocks noChangeShapeType="1"/>
            </p:cNvSpPr>
            <p:nvPr/>
          </p:nvSpPr>
          <p:spPr bwMode="auto">
            <a:xfrm flipV="1">
              <a:off x="2517" y="3294"/>
              <a:ext cx="273" cy="0"/>
            </a:xfrm>
            <a:prstGeom prst="line">
              <a:avLst/>
            </a:prstGeom>
            <a:noFill/>
            <a:ln w="57150">
              <a:solidFill>
                <a:srgbClr val="FF9900"/>
              </a:solidFill>
              <a:round/>
              <a:headEnd/>
              <a:tailEnd type="triangle" w="med" len="med"/>
            </a:ln>
          </p:spPr>
          <p:txBody>
            <a:bodyPr wrap="square">
              <a:spAutoFit/>
            </a:bodyPr>
            <a:lstStyle/>
            <a:p>
              <a:endParaRPr lang="zh-CN" altLang="en-US"/>
            </a:p>
          </p:txBody>
        </p:sp>
        <p:sp>
          <p:nvSpPr>
            <p:cNvPr id="750625" name="Line 18"/>
            <p:cNvSpPr>
              <a:spLocks noChangeShapeType="1"/>
            </p:cNvSpPr>
            <p:nvPr/>
          </p:nvSpPr>
          <p:spPr bwMode="auto">
            <a:xfrm flipV="1">
              <a:off x="2517" y="3521"/>
              <a:ext cx="273" cy="0"/>
            </a:xfrm>
            <a:prstGeom prst="line">
              <a:avLst/>
            </a:prstGeom>
            <a:noFill/>
            <a:ln w="57150">
              <a:solidFill>
                <a:srgbClr val="FF9900"/>
              </a:solidFill>
              <a:round/>
              <a:headEnd/>
              <a:tailEnd type="triangle" w="med" len="med"/>
            </a:ln>
          </p:spPr>
          <p:txBody>
            <a:bodyPr wrap="square">
              <a:spAutoFit/>
            </a:bodyPr>
            <a:lstStyle/>
            <a:p>
              <a:endParaRPr lang="zh-CN" altLang="en-US"/>
            </a:p>
          </p:txBody>
        </p:sp>
        <p:sp>
          <p:nvSpPr>
            <p:cNvPr id="750636" name="Line 16"/>
            <p:cNvSpPr>
              <a:spLocks noChangeShapeType="1"/>
            </p:cNvSpPr>
            <p:nvPr/>
          </p:nvSpPr>
          <p:spPr bwMode="auto">
            <a:xfrm flipV="1">
              <a:off x="2200" y="3521"/>
              <a:ext cx="312" cy="0"/>
            </a:xfrm>
            <a:prstGeom prst="line">
              <a:avLst/>
            </a:prstGeom>
            <a:noFill/>
            <a:ln w="57150">
              <a:solidFill>
                <a:srgbClr val="FF9900"/>
              </a:solidFill>
              <a:round/>
              <a:headEnd/>
              <a:tailEnd type="triangle" w="med" len="med"/>
            </a:ln>
          </p:spPr>
          <p:txBody>
            <a:bodyPr>
              <a:spAutoFit/>
            </a:bodyPr>
            <a:lstStyle/>
            <a:p>
              <a:endParaRPr lang="zh-CN" altLang="en-US"/>
            </a:p>
          </p:txBody>
        </p:sp>
      </p:grpSp>
    </p:spTree>
  </p:cSld>
  <p:clrMapOvr>
    <a:masterClrMapping/>
  </p:clrMapOvr>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23528" y="188640"/>
            <a:ext cx="7772400" cy="1143000"/>
          </a:xfrm>
        </p:spPr>
        <p:txBody>
          <a:bodyPr>
            <a:normAutofit/>
          </a:bodyPr>
          <a:lstStyle/>
          <a:p>
            <a:r>
              <a:rPr lang="en-US" altLang="zh-CN" b="1" dirty="0" smtClean="0">
                <a:latin typeface="+mj-ea"/>
              </a:rPr>
              <a:t>《</a:t>
            </a:r>
            <a:r>
              <a:rPr lang="zh-CN" altLang="en-US" b="1" dirty="0" smtClean="0">
                <a:latin typeface="+mj-ea"/>
              </a:rPr>
              <a:t>时间开始了</a:t>
            </a:r>
            <a:r>
              <a:rPr lang="en-US" altLang="zh-CN" b="1" dirty="0" smtClean="0">
                <a:latin typeface="+mj-ea"/>
              </a:rPr>
              <a:t>》</a:t>
            </a:r>
            <a:r>
              <a:rPr lang="zh-CN" altLang="en-US" b="1" dirty="0" smtClean="0">
                <a:latin typeface="+mj-ea"/>
              </a:rPr>
              <a:t>（胡风）</a:t>
            </a:r>
            <a:endParaRPr lang="zh-CN" altLang="en-US" b="1" dirty="0">
              <a:latin typeface="+mj-ea"/>
            </a:endParaRPr>
          </a:p>
        </p:txBody>
      </p:sp>
      <p:sp>
        <p:nvSpPr>
          <p:cNvPr id="3" name="内容占位符 2"/>
          <p:cNvSpPr>
            <a:spLocks noGrp="1"/>
          </p:cNvSpPr>
          <p:nvPr>
            <p:ph sz="quarter" idx="1"/>
          </p:nvPr>
        </p:nvSpPr>
        <p:spPr>
          <a:xfrm>
            <a:off x="467544" y="1412776"/>
            <a:ext cx="7906072" cy="4572000"/>
          </a:xfrm>
        </p:spPr>
        <p:txBody>
          <a:bodyPr>
            <a:normAutofit fontScale="77500" lnSpcReduction="20000"/>
          </a:bodyPr>
          <a:lstStyle/>
          <a:p>
            <a:r>
              <a:rPr lang="en-US" altLang="zh-CN" dirty="0" smtClean="0"/>
              <a:t>         </a:t>
            </a:r>
            <a:r>
              <a:rPr lang="zh-CN" altLang="en-US" b="1" dirty="0" smtClean="0">
                <a:latin typeface="+mn-ea"/>
              </a:rPr>
              <a:t>毛泽东！毛泽东！</a:t>
            </a:r>
          </a:p>
          <a:p>
            <a:r>
              <a:rPr lang="zh-CN" altLang="en-US" b="1" dirty="0" smtClean="0">
                <a:latin typeface="+mn-ea"/>
              </a:rPr>
              <a:t>　　中国大地上最无畏的战士</a:t>
            </a:r>
          </a:p>
          <a:p>
            <a:r>
              <a:rPr lang="zh-CN" altLang="en-US" b="1" dirty="0" smtClean="0">
                <a:latin typeface="+mn-ea"/>
              </a:rPr>
              <a:t>　　中国人民最亲爱的儿子</a:t>
            </a:r>
          </a:p>
          <a:p>
            <a:r>
              <a:rPr lang="zh-CN" altLang="en-US" b="1" dirty="0" smtClean="0">
                <a:latin typeface="+mn-ea"/>
              </a:rPr>
              <a:t>　　你微微俯着身躯</a:t>
            </a:r>
          </a:p>
          <a:p>
            <a:r>
              <a:rPr lang="zh-CN" altLang="en-US" b="1" dirty="0" smtClean="0">
                <a:latin typeface="+mn-ea"/>
              </a:rPr>
              <a:t>　　你坚定地望着前面</a:t>
            </a:r>
          </a:p>
          <a:p>
            <a:r>
              <a:rPr lang="zh-CN" altLang="en-US" b="1" dirty="0" smtClean="0">
                <a:latin typeface="+mn-ea"/>
              </a:rPr>
              <a:t>　　随着你抬起的巨人的手势</a:t>
            </a:r>
          </a:p>
          <a:p>
            <a:r>
              <a:rPr lang="zh-CN" altLang="en-US" b="1" dirty="0" smtClean="0">
                <a:latin typeface="+mn-ea"/>
              </a:rPr>
              <a:t>　　大自然的交响涌出了最强音</a:t>
            </a:r>
          </a:p>
          <a:p>
            <a:r>
              <a:rPr lang="zh-CN" altLang="en-US" b="1" dirty="0" smtClean="0">
                <a:latin typeface="+mn-ea"/>
              </a:rPr>
              <a:t>　　全人类的希望发出了最强光</a:t>
            </a:r>
          </a:p>
          <a:p>
            <a:r>
              <a:rPr lang="zh-CN" altLang="en-US" b="1" dirty="0" smtClean="0">
                <a:latin typeface="+mn-ea"/>
              </a:rPr>
              <a:t>　　你镇定地迈开了第一步</a:t>
            </a:r>
          </a:p>
          <a:p>
            <a:r>
              <a:rPr lang="zh-CN" altLang="en-US" b="1" dirty="0" smtClean="0">
                <a:latin typeface="+mn-ea"/>
              </a:rPr>
              <a:t>　　你沉着的声音象一声惊雷</a:t>
            </a:r>
          </a:p>
          <a:p>
            <a:r>
              <a:rPr lang="zh-CN" altLang="en-US" b="1" dirty="0" smtClean="0">
                <a:latin typeface="+mn-ea"/>
              </a:rPr>
              <a:t>　　“占人类总数四分之一的中国人从此站立起来！”</a:t>
            </a:r>
            <a:endParaRPr lang="en-US" altLang="zh-CN" b="1" dirty="0" smtClean="0">
              <a:latin typeface="+mn-ea"/>
            </a:endParaRPr>
          </a:p>
          <a:p>
            <a:r>
              <a:rPr lang="en-US" altLang="zh-CN" b="1" dirty="0" smtClean="0">
                <a:latin typeface="+mn-ea"/>
              </a:rPr>
              <a:t>      </a:t>
            </a:r>
            <a:r>
              <a:rPr lang="zh-CN" altLang="en-US" b="1" dirty="0" smtClean="0">
                <a:latin typeface="+mn-ea"/>
              </a:rPr>
              <a:t>“中国人从此站立起来了！”</a:t>
            </a:r>
            <a:endParaRPr lang="en-US" altLang="zh-CN" b="1" dirty="0" smtClean="0">
              <a:latin typeface="+mn-ea"/>
            </a:endParaRPr>
          </a:p>
          <a:p>
            <a:r>
              <a:rPr lang="zh-CN" altLang="en-US" b="1" dirty="0" smtClean="0">
                <a:latin typeface="+mn-ea"/>
              </a:rPr>
              <a:t>      “从此站立起来了！”</a:t>
            </a:r>
            <a:r>
              <a:rPr lang="en-US" altLang="zh-CN" b="1" dirty="0" smtClean="0">
                <a:latin typeface="+mn-ea"/>
              </a:rPr>
              <a:t>……</a:t>
            </a:r>
          </a:p>
          <a:p>
            <a:r>
              <a:rPr lang="en-US" altLang="zh-CN" b="1" dirty="0" smtClean="0">
                <a:latin typeface="+mn-ea"/>
              </a:rPr>
              <a:t>     </a:t>
            </a:r>
            <a:endParaRPr lang="zh-CN" altLang="en-US" b="1" dirty="0" smtClean="0">
              <a:latin typeface="+mn-ea"/>
            </a:endParaRPr>
          </a:p>
          <a:p>
            <a:endParaRPr lang="zh-CN" altLang="en-US" dirty="0"/>
          </a:p>
        </p:txBody>
      </p:sp>
      <p:sp>
        <p:nvSpPr>
          <p:cNvPr id="4" name="矩形 3"/>
          <p:cNvSpPr/>
          <p:nvPr/>
        </p:nvSpPr>
        <p:spPr>
          <a:xfrm>
            <a:off x="6660232" y="4149080"/>
            <a:ext cx="2124299" cy="369332"/>
          </a:xfrm>
          <a:prstGeom prst="rect">
            <a:avLst/>
          </a:prstGeom>
        </p:spPr>
        <p:txBody>
          <a:bodyPr wrap="none">
            <a:spAutoFit/>
          </a:bodyPr>
          <a:lstStyle/>
          <a:p>
            <a:r>
              <a:rPr lang="zh-CN" altLang="en-US" b="1" dirty="0" smtClean="0"/>
              <a:t>胡风（</a:t>
            </a:r>
            <a:r>
              <a:rPr lang="en-US" altLang="zh-CN" b="1" dirty="0" smtClean="0"/>
              <a:t>1902--1985</a:t>
            </a:r>
            <a:r>
              <a:rPr lang="zh-CN" altLang="en-US" b="1" dirty="0" smtClean="0"/>
              <a:t>）</a:t>
            </a:r>
            <a:endParaRPr lang="zh-CN" altLang="en-US" b="1" dirty="0"/>
          </a:p>
        </p:txBody>
      </p:sp>
      <p:pic>
        <p:nvPicPr>
          <p:cNvPr id="92162" name="Picture 2" descr="https://timgsa.baidu.com/timg?image&amp;quality=80&amp;size=b9999_10000&amp;sec=1506355171292&amp;di=d2c66594ce5b05d9bb4635b3ab3a05da&amp;imgtype=0&amp;src=http%3A%2F%2Fimages.bookuu.com%2Fbook%2FC%2F00444%2F72160355500469246-fm.jpg"/>
          <p:cNvPicPr>
            <a:picLocks noChangeAspect="1" noChangeArrowheads="1"/>
          </p:cNvPicPr>
          <p:nvPr/>
        </p:nvPicPr>
        <p:blipFill>
          <a:blip r:embed="rId2" cstate="print"/>
          <a:srcRect/>
          <a:stretch>
            <a:fillRect/>
          </a:stretch>
        </p:blipFill>
        <p:spPr bwMode="auto">
          <a:xfrm>
            <a:off x="6444208" y="548680"/>
            <a:ext cx="2404120" cy="3474247"/>
          </a:xfrm>
          <a:prstGeom prst="rect">
            <a:avLst/>
          </a:prstGeom>
          <a:noFill/>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6" name="Picture 2" descr="http://p0.so.qhmsg.com/bdr/_240_/t0172fde8745068b0b0.jpg"/>
          <p:cNvPicPr>
            <a:picLocks noChangeAspect="1" noChangeArrowheads="1"/>
          </p:cNvPicPr>
          <p:nvPr/>
        </p:nvPicPr>
        <p:blipFill>
          <a:blip r:embed="rId2" cstate="print"/>
          <a:srcRect/>
          <a:stretch>
            <a:fillRect/>
          </a:stretch>
        </p:blipFill>
        <p:spPr bwMode="auto">
          <a:xfrm>
            <a:off x="251520" y="188640"/>
            <a:ext cx="1972444" cy="1820718"/>
          </a:xfrm>
          <a:prstGeom prst="rect">
            <a:avLst/>
          </a:prstGeom>
          <a:noFill/>
        </p:spPr>
      </p:pic>
      <p:sp>
        <p:nvSpPr>
          <p:cNvPr id="2" name="标题 1"/>
          <p:cNvSpPr>
            <a:spLocks noGrp="1"/>
          </p:cNvSpPr>
          <p:nvPr>
            <p:ph type="title"/>
          </p:nvPr>
        </p:nvSpPr>
        <p:spPr>
          <a:xfrm>
            <a:off x="1763688" y="692696"/>
            <a:ext cx="2448272" cy="782960"/>
          </a:xfrm>
        </p:spPr>
        <p:txBody>
          <a:bodyPr/>
          <a:lstStyle/>
          <a:p>
            <a:r>
              <a:rPr lang="zh-CN" altLang="en-US" b="1" dirty="0" smtClean="0">
                <a:solidFill>
                  <a:schemeClr val="tx1"/>
                </a:solidFill>
                <a:latin typeface="华文新魏" pitchFamily="2" charset="-122"/>
                <a:ea typeface="华文新魏" pitchFamily="2" charset="-122"/>
              </a:rPr>
              <a:t>学习思考</a:t>
            </a:r>
            <a:endParaRPr lang="zh-CN" altLang="en-US" b="1" dirty="0">
              <a:solidFill>
                <a:schemeClr val="tx1"/>
              </a:solidFill>
              <a:latin typeface="华文新魏" pitchFamily="2" charset="-122"/>
              <a:ea typeface="华文新魏" pitchFamily="2" charset="-122"/>
            </a:endParaRPr>
          </a:p>
        </p:txBody>
      </p:sp>
      <p:sp>
        <p:nvSpPr>
          <p:cNvPr id="3" name="内容占位符 2"/>
          <p:cNvSpPr>
            <a:spLocks noGrp="1"/>
          </p:cNvSpPr>
          <p:nvPr>
            <p:ph sz="quarter" idx="1"/>
          </p:nvPr>
        </p:nvSpPr>
        <p:spPr>
          <a:xfrm>
            <a:off x="395536" y="2636912"/>
            <a:ext cx="8208912" cy="2448272"/>
          </a:xfrm>
        </p:spPr>
        <p:txBody>
          <a:bodyPr>
            <a:normAutofit lnSpcReduction="10000"/>
          </a:bodyPr>
          <a:lstStyle/>
          <a:p>
            <a:pPr eaLnBrk="0" hangingPunct="0"/>
            <a:r>
              <a:rPr kumimoji="1" lang="en-US" altLang="zh-CN" b="1" dirty="0" smtClean="0">
                <a:latin typeface="华文新魏" pitchFamily="2" charset="-122"/>
                <a:ea typeface="华文新魏" pitchFamily="2" charset="-122"/>
              </a:rPr>
              <a:t>1</a:t>
            </a:r>
            <a:r>
              <a:rPr kumimoji="1" lang="zh-CN" altLang="en-US" b="1" dirty="0" smtClean="0">
                <a:latin typeface="华文新魏" pitchFamily="2" charset="-122"/>
                <a:ea typeface="华文新魏" pitchFamily="2" charset="-122"/>
              </a:rPr>
              <a:t>．抗日战争胜利后，国民党政府为什么会陷人全民的包围中并迅速走向崩溃</a:t>
            </a:r>
            <a:r>
              <a:rPr kumimoji="1" lang="en-US" altLang="zh-CN" b="1" dirty="0" smtClean="0">
                <a:latin typeface="华文新魏" pitchFamily="2" charset="-122"/>
                <a:ea typeface="华文新魏" pitchFamily="2" charset="-122"/>
              </a:rPr>
              <a:t>?</a:t>
            </a:r>
          </a:p>
          <a:p>
            <a:pPr eaLnBrk="0" hangingPunct="0"/>
            <a:r>
              <a:rPr kumimoji="1" lang="en-US" altLang="zh-CN" b="1" dirty="0" smtClean="0">
                <a:latin typeface="华文新魏" pitchFamily="2" charset="-122"/>
                <a:ea typeface="华文新魏" pitchFamily="2" charset="-122"/>
              </a:rPr>
              <a:t>2</a:t>
            </a:r>
            <a:r>
              <a:rPr kumimoji="1" lang="zh-CN" altLang="en-US" b="1" dirty="0" smtClean="0">
                <a:latin typeface="华文新魏" pitchFamily="2" charset="-122"/>
                <a:ea typeface="华文新魏" pitchFamily="2" charset="-122"/>
              </a:rPr>
              <a:t>．如何认识民主党派的历史作用</a:t>
            </a:r>
            <a:r>
              <a:rPr kumimoji="1" lang="en-US" altLang="zh-CN" b="1" dirty="0" smtClean="0">
                <a:latin typeface="华文新魏" pitchFamily="2" charset="-122"/>
                <a:ea typeface="华文新魏" pitchFamily="2" charset="-122"/>
              </a:rPr>
              <a:t>?</a:t>
            </a:r>
            <a:r>
              <a:rPr kumimoji="1" lang="zh-CN" altLang="en-US" b="1" dirty="0" smtClean="0">
                <a:latin typeface="华文新魏" pitchFamily="2" charset="-122"/>
                <a:ea typeface="华文新魏" pitchFamily="2" charset="-122"/>
              </a:rPr>
              <a:t>中国共产党领导的多党合作、政治协商的格局是怎样形成的</a:t>
            </a:r>
            <a:r>
              <a:rPr kumimoji="1" lang="en-US" altLang="zh-CN" b="1" dirty="0" smtClean="0">
                <a:latin typeface="华文新魏" pitchFamily="2" charset="-122"/>
                <a:ea typeface="华文新魏" pitchFamily="2" charset="-122"/>
              </a:rPr>
              <a:t>?</a:t>
            </a:r>
          </a:p>
          <a:p>
            <a:pPr eaLnBrk="0" hangingPunct="0"/>
            <a:r>
              <a:rPr kumimoji="1" lang="en-US" altLang="zh-CN" b="1" dirty="0" smtClean="0">
                <a:latin typeface="华文新魏" pitchFamily="2" charset="-122"/>
                <a:ea typeface="华文新魏" pitchFamily="2" charset="-122"/>
              </a:rPr>
              <a:t>3</a:t>
            </a:r>
            <a:r>
              <a:rPr kumimoji="1" lang="zh-CN" altLang="en-US" b="1" dirty="0" smtClean="0">
                <a:latin typeface="华文新魏" pitchFamily="2" charset="-122"/>
                <a:ea typeface="华文新魏" pitchFamily="2" charset="-122"/>
              </a:rPr>
              <a:t>．为什么说“没有共产党就没有新中国”</a:t>
            </a:r>
            <a:r>
              <a:rPr kumimoji="1" lang="en-US" altLang="zh-CN" b="1" dirty="0" smtClean="0">
                <a:latin typeface="华文新魏" pitchFamily="2" charset="-122"/>
                <a:ea typeface="华文新魏" pitchFamily="2" charset="-122"/>
              </a:rPr>
              <a:t>?</a:t>
            </a:r>
            <a:r>
              <a:rPr kumimoji="1" lang="zh-CN" altLang="en-US" b="1" dirty="0" smtClean="0">
                <a:latin typeface="华文新魏" pitchFamily="2" charset="-122"/>
                <a:ea typeface="华文新魏" pitchFamily="2" charset="-122"/>
              </a:rPr>
              <a:t>中国革命取得胜利的基本经验是什么</a:t>
            </a:r>
            <a:r>
              <a:rPr kumimoji="1" lang="en-US" altLang="zh-CN" b="1" dirty="0" smtClean="0">
                <a:latin typeface="华文新魏" pitchFamily="2" charset="-122"/>
                <a:ea typeface="华文新魏" pitchFamily="2" charset="-122"/>
              </a:rPr>
              <a:t>?</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323529" y="260648"/>
            <a:ext cx="3528392" cy="1393825"/>
            <a:chOff x="0" y="0"/>
            <a:chExt cx="2631" cy="878"/>
          </a:xfrm>
        </p:grpSpPr>
        <p:sp>
          <p:nvSpPr>
            <p:cNvPr id="123907" name="Text Box 3"/>
            <p:cNvSpPr txBox="1">
              <a:spLocks noChangeArrowheads="1"/>
            </p:cNvSpPr>
            <p:nvPr/>
          </p:nvSpPr>
          <p:spPr bwMode="auto">
            <a:xfrm>
              <a:off x="1179" y="0"/>
              <a:ext cx="1180" cy="404"/>
            </a:xfrm>
            <a:prstGeom prst="rect">
              <a:avLst/>
            </a:prstGeom>
            <a:noFill/>
            <a:ln w="9525">
              <a:noFill/>
              <a:miter lim="800000"/>
              <a:headEnd/>
              <a:tailEnd/>
            </a:ln>
            <a:effectLst/>
          </p:spPr>
          <p:txBody>
            <a:bodyPr wrap="square">
              <a:spAutoFit/>
            </a:bodyPr>
            <a:lstStyle/>
            <a:p>
              <a:pPr algn="ctr" eaLnBrk="0" hangingPunct="0">
                <a:spcBef>
                  <a:spcPct val="50000"/>
                </a:spcBef>
              </a:pPr>
              <a:r>
                <a:rPr lang="zh-CN" altLang="en-US" sz="3600" b="1" dirty="0" smtClean="0">
                  <a:solidFill>
                    <a:schemeClr val="tx2"/>
                  </a:solidFill>
                  <a:latin typeface="华文新魏" pitchFamily="2" charset="-122"/>
                  <a:ea typeface="华文新魏" pitchFamily="2" charset="-122"/>
                </a:rPr>
                <a:t>文献</a:t>
              </a:r>
              <a:endParaRPr lang="zh-CN" altLang="en-US" sz="3600" b="1" dirty="0">
                <a:solidFill>
                  <a:schemeClr val="tx2"/>
                </a:solidFill>
                <a:latin typeface="华文新魏" pitchFamily="2" charset="-122"/>
                <a:ea typeface="华文新魏" pitchFamily="2" charset="-122"/>
              </a:endParaRPr>
            </a:p>
          </p:txBody>
        </p:sp>
        <p:pic>
          <p:nvPicPr>
            <p:cNvPr id="123908" name="Picture 4" descr="u=2469638031,733601179&amp;gp=24">
              <a:hlinkClick r:id="rId2"/>
            </p:cNvPr>
            <p:cNvPicPr>
              <a:picLocks noChangeAspect="1" noChangeArrowheads="1"/>
            </p:cNvPicPr>
            <p:nvPr/>
          </p:nvPicPr>
          <p:blipFill>
            <a:blip r:embed="rId3" cstate="print"/>
            <a:srcRect t="21547" b="22977"/>
            <a:stretch>
              <a:fillRect/>
            </a:stretch>
          </p:blipFill>
          <p:spPr bwMode="auto">
            <a:xfrm>
              <a:off x="1179" y="408"/>
              <a:ext cx="1452" cy="466"/>
            </a:xfrm>
            <a:prstGeom prst="rect">
              <a:avLst/>
            </a:prstGeom>
            <a:noFill/>
            <a:ln w="9525">
              <a:noFill/>
              <a:miter lim="800000"/>
              <a:headEnd/>
              <a:tailEnd/>
            </a:ln>
          </p:spPr>
        </p:pic>
        <p:pic>
          <p:nvPicPr>
            <p:cNvPr id="123909" name="Picture 5" descr="u=3753423135,3646937240&amp;gp=30">
              <a:hlinkClick r:id="rId4"/>
            </p:cNvPr>
            <p:cNvPicPr>
              <a:picLocks noChangeAspect="1" noChangeArrowheads="1"/>
            </p:cNvPicPr>
            <p:nvPr/>
          </p:nvPicPr>
          <p:blipFill>
            <a:blip r:embed="rId5" cstate="print"/>
            <a:srcRect/>
            <a:stretch>
              <a:fillRect/>
            </a:stretch>
          </p:blipFill>
          <p:spPr bwMode="auto">
            <a:xfrm>
              <a:off x="0" y="136"/>
              <a:ext cx="1134" cy="742"/>
            </a:xfrm>
            <a:prstGeom prst="rect">
              <a:avLst/>
            </a:prstGeom>
            <a:noFill/>
            <a:ln w="9525">
              <a:noFill/>
              <a:miter lim="800000"/>
              <a:headEnd/>
              <a:tailEnd/>
            </a:ln>
          </p:spPr>
        </p:pic>
      </p:grpSp>
      <p:sp>
        <p:nvSpPr>
          <p:cNvPr id="123910" name="AutoShape 6"/>
          <p:cNvSpPr>
            <a:spLocks noGrp="1" noChangeArrowheads="1"/>
          </p:cNvSpPr>
          <p:nvPr>
            <p:ph sz="quarter" idx="1"/>
          </p:nvPr>
        </p:nvSpPr>
        <p:spPr>
          <a:xfrm>
            <a:off x="179512" y="2276872"/>
            <a:ext cx="8568952" cy="2448272"/>
          </a:xfrm>
          <a:prstGeom prst="wedgeRoundRectCallout">
            <a:avLst>
              <a:gd name="adj1" fmla="val -26292"/>
              <a:gd name="adj2" fmla="val -6361"/>
              <a:gd name="adj3" fmla="val 16667"/>
            </a:avLst>
          </a:prstGeom>
          <a:solidFill>
            <a:schemeClr val="bg1"/>
          </a:solidFill>
          <a:ln w="25400">
            <a:solidFill>
              <a:srgbClr val="FFFFFF"/>
            </a:solidFill>
          </a:ln>
        </p:spPr>
        <p:txBody>
          <a:bodyPr>
            <a:noAutofit/>
          </a:bodyPr>
          <a:lstStyle/>
          <a:p>
            <a:pPr eaLnBrk="0" hangingPunct="0">
              <a:buNone/>
            </a:pPr>
            <a:r>
              <a:rPr kumimoji="1" lang="en-US" altLang="zh-CN" sz="2000" b="1" dirty="0" smtClean="0">
                <a:solidFill>
                  <a:srgbClr val="FF0000"/>
                </a:solidFill>
                <a:latin typeface="华文新魏" pitchFamily="2" charset="-122"/>
                <a:ea typeface="华文新魏" pitchFamily="2" charset="-122"/>
              </a:rPr>
              <a:t>□</a:t>
            </a:r>
            <a:r>
              <a:rPr kumimoji="1" lang="zh-CN" altLang="en-US" sz="2000" b="1" dirty="0" smtClean="0">
                <a:latin typeface="华文新魏" pitchFamily="2" charset="-122"/>
                <a:ea typeface="华文新魏" pitchFamily="2" charset="-122"/>
              </a:rPr>
              <a:t>必读文献</a:t>
            </a:r>
            <a:endParaRPr kumimoji="1" lang="en-US" altLang="zh-CN" sz="2000" b="1" dirty="0" smtClean="0">
              <a:latin typeface="华文新魏" pitchFamily="2" charset="-122"/>
              <a:ea typeface="华文新魏" pitchFamily="2" charset="-122"/>
            </a:endParaRPr>
          </a:p>
          <a:p>
            <a:pPr eaLnBrk="0" hangingPunct="0"/>
            <a:r>
              <a:rPr kumimoji="1" lang="en-US" altLang="zh-CN" sz="2000" b="1" dirty="0" smtClean="0">
                <a:latin typeface="华文新魏" pitchFamily="2" charset="-122"/>
                <a:ea typeface="华文新魏" pitchFamily="2" charset="-122"/>
              </a:rPr>
              <a:t>1.</a:t>
            </a:r>
            <a:r>
              <a:rPr kumimoji="1" lang="zh-CN" altLang="en-US" sz="2000" b="1" dirty="0" smtClean="0">
                <a:latin typeface="华文新魏" pitchFamily="2" charset="-122"/>
                <a:ea typeface="华文新魏" pitchFamily="2" charset="-122"/>
              </a:rPr>
              <a:t> 毛泽东：</a:t>
            </a:r>
            <a:r>
              <a:rPr kumimoji="1" lang="en-US" altLang="zh-CN" sz="2000" b="1" dirty="0" smtClean="0">
                <a:latin typeface="华文新魏" pitchFamily="2" charset="-122"/>
                <a:ea typeface="华文新魏" pitchFamily="2" charset="-122"/>
              </a:rPr>
              <a:t>《</a:t>
            </a:r>
            <a:r>
              <a:rPr kumimoji="1" lang="zh-CN" altLang="en-US" sz="2000" b="1" dirty="0" smtClean="0">
                <a:latin typeface="华文新魏" pitchFamily="2" charset="-122"/>
                <a:ea typeface="华文新魏" pitchFamily="2" charset="-122"/>
              </a:rPr>
              <a:t>论人民民主专政</a:t>
            </a:r>
            <a:r>
              <a:rPr kumimoji="1" lang="en-US" altLang="zh-CN" sz="2000" b="1" dirty="0" smtClean="0">
                <a:latin typeface="华文新魏" pitchFamily="2" charset="-122"/>
                <a:ea typeface="华文新魏" pitchFamily="2" charset="-122"/>
              </a:rPr>
              <a:t>》</a:t>
            </a:r>
            <a:r>
              <a:rPr kumimoji="1" lang="zh-CN" altLang="en-US" sz="2000" b="1" dirty="0" smtClean="0">
                <a:latin typeface="华文新魏" pitchFamily="2" charset="-122"/>
                <a:ea typeface="华文新魏" pitchFamily="2" charset="-122"/>
              </a:rPr>
              <a:t>（ </a:t>
            </a:r>
            <a:r>
              <a:rPr kumimoji="1" lang="en-US" altLang="zh-CN" sz="2000" b="1" dirty="0" smtClean="0">
                <a:latin typeface="华文新魏" pitchFamily="2" charset="-122"/>
                <a:ea typeface="华文新魏" pitchFamily="2" charset="-122"/>
              </a:rPr>
              <a:t>1949</a:t>
            </a:r>
            <a:r>
              <a:rPr kumimoji="1" lang="zh-CN" altLang="en-US" sz="2000" b="1" dirty="0" smtClean="0">
                <a:latin typeface="华文新魏" pitchFamily="2" charset="-122"/>
                <a:ea typeface="华文新魏" pitchFamily="2" charset="-122"/>
              </a:rPr>
              <a:t>年</a:t>
            </a:r>
            <a:r>
              <a:rPr kumimoji="1" lang="en-US" altLang="zh-CN" sz="2000" b="1" dirty="0" smtClean="0">
                <a:latin typeface="华文新魏" pitchFamily="2" charset="-122"/>
                <a:ea typeface="华文新魏" pitchFamily="2" charset="-122"/>
              </a:rPr>
              <a:t>6</a:t>
            </a:r>
            <a:r>
              <a:rPr kumimoji="1" lang="zh-CN" altLang="en-US" sz="2000" b="1" dirty="0" smtClean="0">
                <a:latin typeface="华文新魏" pitchFamily="2" charset="-122"/>
                <a:ea typeface="华文新魏" pitchFamily="2" charset="-122"/>
              </a:rPr>
              <a:t>月</a:t>
            </a:r>
            <a:r>
              <a:rPr kumimoji="1" lang="en-US" altLang="zh-CN" sz="2000" b="1" dirty="0" smtClean="0">
                <a:latin typeface="华文新魏" pitchFamily="2" charset="-122"/>
                <a:ea typeface="华文新魏" pitchFamily="2" charset="-122"/>
              </a:rPr>
              <a:t>30</a:t>
            </a:r>
            <a:r>
              <a:rPr kumimoji="1" lang="zh-CN" altLang="en-US" sz="2000" b="1" dirty="0" smtClean="0">
                <a:latin typeface="华文新魏" pitchFamily="2" charset="-122"/>
                <a:ea typeface="华文新魏" pitchFamily="2" charset="-122"/>
              </a:rPr>
              <a:t>日）</a:t>
            </a:r>
          </a:p>
          <a:p>
            <a:pPr eaLnBrk="0" hangingPunct="0"/>
            <a:r>
              <a:rPr kumimoji="1" lang="en-US" altLang="zh-CN" sz="2000" b="1" dirty="0" smtClean="0">
                <a:latin typeface="华文新魏" pitchFamily="2" charset="-122"/>
                <a:ea typeface="华文新魏" pitchFamily="2" charset="-122"/>
              </a:rPr>
              <a:t>2.《</a:t>
            </a:r>
            <a:r>
              <a:rPr kumimoji="1" lang="zh-CN" altLang="en-US" sz="2000" b="1" dirty="0" smtClean="0">
                <a:latin typeface="华文新魏" pitchFamily="2" charset="-122"/>
                <a:ea typeface="华文新魏" pitchFamily="2" charset="-122"/>
              </a:rPr>
              <a:t>中国人民政治协商会议共同纲领</a:t>
            </a:r>
            <a:r>
              <a:rPr kumimoji="1" lang="en-US" altLang="zh-CN" sz="2000" b="1" dirty="0" smtClean="0">
                <a:latin typeface="华文新魏" pitchFamily="2" charset="-122"/>
                <a:ea typeface="华文新魏" pitchFamily="2" charset="-122"/>
              </a:rPr>
              <a:t>》(1949</a:t>
            </a:r>
            <a:r>
              <a:rPr kumimoji="1" lang="zh-CN" altLang="en-US" sz="2000" b="1" dirty="0" smtClean="0">
                <a:latin typeface="华文新魏" pitchFamily="2" charset="-122"/>
                <a:ea typeface="华文新魏" pitchFamily="2" charset="-122"/>
              </a:rPr>
              <a:t>年</a:t>
            </a:r>
            <a:r>
              <a:rPr kumimoji="1" lang="en-US" altLang="zh-CN" sz="2000" b="1" dirty="0" smtClean="0">
                <a:latin typeface="华文新魏" pitchFamily="2" charset="-122"/>
                <a:ea typeface="华文新魏" pitchFamily="2" charset="-122"/>
              </a:rPr>
              <a:t>9</a:t>
            </a:r>
            <a:r>
              <a:rPr kumimoji="1" lang="zh-CN" altLang="en-US" sz="2000" b="1" dirty="0" smtClean="0">
                <a:latin typeface="华文新魏" pitchFamily="2" charset="-122"/>
                <a:ea typeface="华文新魏" pitchFamily="2" charset="-122"/>
              </a:rPr>
              <a:t>月</a:t>
            </a:r>
            <a:r>
              <a:rPr kumimoji="1" lang="en-US" altLang="zh-CN" sz="2000" b="1" dirty="0" smtClean="0">
                <a:latin typeface="华文新魏" pitchFamily="2" charset="-122"/>
                <a:ea typeface="华文新魏" pitchFamily="2" charset="-122"/>
              </a:rPr>
              <a:t>29</a:t>
            </a:r>
            <a:r>
              <a:rPr kumimoji="1" lang="zh-CN" altLang="en-US" sz="2000" b="1" dirty="0" smtClean="0">
                <a:latin typeface="华文新魏" pitchFamily="2" charset="-122"/>
                <a:ea typeface="华文新魏" pitchFamily="2" charset="-122"/>
              </a:rPr>
              <a:t>日通过</a:t>
            </a:r>
            <a:r>
              <a:rPr kumimoji="1" lang="en-US" altLang="zh-CN" sz="2000" b="1" dirty="0" smtClean="0">
                <a:latin typeface="华文新魏" pitchFamily="2" charset="-122"/>
                <a:ea typeface="华文新魏" pitchFamily="2" charset="-122"/>
              </a:rPr>
              <a:t>)</a:t>
            </a:r>
          </a:p>
          <a:p>
            <a:pPr eaLnBrk="0" hangingPunct="0">
              <a:buNone/>
            </a:pPr>
            <a:r>
              <a:rPr kumimoji="1" lang="en-US" altLang="zh-CN" sz="2000" b="1" dirty="0" smtClean="0">
                <a:solidFill>
                  <a:srgbClr val="FF0000"/>
                </a:solidFill>
                <a:latin typeface="华文新魏" pitchFamily="2" charset="-122"/>
                <a:ea typeface="华文新魏" pitchFamily="2" charset="-122"/>
              </a:rPr>
              <a:t>□</a:t>
            </a:r>
            <a:r>
              <a:rPr kumimoji="1" lang="zh-CN" altLang="en-US" sz="2000" b="1" dirty="0" smtClean="0">
                <a:latin typeface="华文新魏" pitchFamily="2" charset="-122"/>
                <a:ea typeface="华文新魏" pitchFamily="2" charset="-122"/>
              </a:rPr>
              <a:t>延伸阅读文献</a:t>
            </a:r>
            <a:endParaRPr kumimoji="1" lang="en-US" altLang="zh-CN" sz="2000" b="1" dirty="0" smtClean="0">
              <a:latin typeface="华文新魏" pitchFamily="2" charset="-122"/>
              <a:ea typeface="华文新魏" pitchFamily="2" charset="-122"/>
            </a:endParaRPr>
          </a:p>
          <a:p>
            <a:pPr eaLnBrk="0" hangingPunct="0"/>
            <a:r>
              <a:rPr kumimoji="1" lang="en-US" altLang="zh-CN" sz="2000" b="1" dirty="0" smtClean="0">
                <a:latin typeface="华文新魏" pitchFamily="2" charset="-122"/>
                <a:ea typeface="华文新魏" pitchFamily="2" charset="-122"/>
              </a:rPr>
              <a:t>1.《</a:t>
            </a:r>
            <a:r>
              <a:rPr kumimoji="1" lang="zh-CN" altLang="en-US" sz="2000" b="1" dirty="0" smtClean="0">
                <a:latin typeface="华文新魏" pitchFamily="2" charset="-122"/>
                <a:ea typeface="华文新魏" pitchFamily="2" charset="-122"/>
              </a:rPr>
              <a:t>中国土地法大纲</a:t>
            </a:r>
            <a:r>
              <a:rPr kumimoji="1" lang="en-US" altLang="zh-CN" sz="2000" b="1" dirty="0" smtClean="0">
                <a:latin typeface="华文新魏" pitchFamily="2" charset="-122"/>
                <a:ea typeface="华文新魏" pitchFamily="2" charset="-122"/>
              </a:rPr>
              <a:t>》</a:t>
            </a:r>
            <a:r>
              <a:rPr kumimoji="1" lang="zh-CN" altLang="en-US" sz="2000" b="1" dirty="0" smtClean="0">
                <a:latin typeface="华文新魏" pitchFamily="2" charset="-122"/>
                <a:ea typeface="华文新魏" pitchFamily="2" charset="-122"/>
              </a:rPr>
              <a:t>（</a:t>
            </a:r>
            <a:r>
              <a:rPr kumimoji="1" lang="en-US" altLang="zh-CN" sz="2000" b="1" dirty="0" smtClean="0">
                <a:latin typeface="华文新魏" pitchFamily="2" charset="-122"/>
                <a:ea typeface="华文新魏" pitchFamily="2" charset="-122"/>
              </a:rPr>
              <a:t>1947</a:t>
            </a:r>
            <a:r>
              <a:rPr kumimoji="1" lang="zh-CN" altLang="en-US" sz="2000" b="1" dirty="0" smtClean="0">
                <a:latin typeface="华文新魏" pitchFamily="2" charset="-122"/>
                <a:ea typeface="华文新魏" pitchFamily="2" charset="-122"/>
              </a:rPr>
              <a:t>年</a:t>
            </a:r>
            <a:r>
              <a:rPr kumimoji="1" lang="en-US" altLang="zh-CN" sz="2000" b="1" dirty="0" smtClean="0">
                <a:latin typeface="华文新魏" pitchFamily="2" charset="-122"/>
                <a:ea typeface="华文新魏" pitchFamily="2" charset="-122"/>
              </a:rPr>
              <a:t>9</a:t>
            </a:r>
            <a:r>
              <a:rPr kumimoji="1" lang="zh-CN" altLang="en-US" sz="2000" b="1" dirty="0" smtClean="0">
                <a:latin typeface="华文新魏" pitchFamily="2" charset="-122"/>
                <a:ea typeface="华文新魏" pitchFamily="2" charset="-122"/>
              </a:rPr>
              <a:t>月</a:t>
            </a:r>
            <a:r>
              <a:rPr kumimoji="1" lang="en-US" altLang="zh-CN" sz="2000" b="1" dirty="0" smtClean="0">
                <a:latin typeface="华文新魏" pitchFamily="2" charset="-122"/>
                <a:ea typeface="华文新魏" pitchFamily="2" charset="-122"/>
              </a:rPr>
              <a:t>13</a:t>
            </a:r>
            <a:r>
              <a:rPr kumimoji="1" lang="zh-CN" altLang="en-US" sz="2000" b="1" dirty="0" smtClean="0">
                <a:latin typeface="华文新魏" pitchFamily="2" charset="-122"/>
                <a:ea typeface="华文新魏" pitchFamily="2" charset="-122"/>
              </a:rPr>
              <a:t>日）</a:t>
            </a:r>
            <a:endParaRPr kumimoji="1" lang="en-US" altLang="zh-CN" sz="2000" b="1" dirty="0" smtClean="0">
              <a:latin typeface="华文新魏" pitchFamily="2" charset="-122"/>
              <a:ea typeface="华文新魏" pitchFamily="2" charset="-122"/>
            </a:endParaRPr>
          </a:p>
          <a:p>
            <a:pPr eaLnBrk="0" hangingPunct="0"/>
            <a:r>
              <a:rPr kumimoji="1" lang="en-US" altLang="zh-CN" sz="2000" b="1" dirty="0" smtClean="0">
                <a:latin typeface="华文新魏" pitchFamily="2" charset="-122"/>
                <a:ea typeface="华文新魏" pitchFamily="2" charset="-122"/>
              </a:rPr>
              <a:t>2.《</a:t>
            </a:r>
            <a:r>
              <a:rPr kumimoji="1" lang="zh-CN" altLang="en-US" sz="2000" b="1" dirty="0" smtClean="0">
                <a:latin typeface="华文新魏" pitchFamily="2" charset="-122"/>
                <a:ea typeface="华文新魏" pitchFamily="2" charset="-122"/>
              </a:rPr>
              <a:t>中国民主同盟一届三中全会宣言</a:t>
            </a:r>
            <a:r>
              <a:rPr kumimoji="1" lang="en-US" altLang="zh-CN" sz="2000" b="1" dirty="0" smtClean="0">
                <a:latin typeface="华文新魏" pitchFamily="2" charset="-122"/>
                <a:ea typeface="华文新魏" pitchFamily="2" charset="-122"/>
              </a:rPr>
              <a:t>》</a:t>
            </a:r>
            <a:r>
              <a:rPr kumimoji="1" lang="zh-CN" altLang="en-US" sz="2000" b="1" dirty="0" smtClean="0">
                <a:latin typeface="华文新魏" pitchFamily="2" charset="-122"/>
                <a:ea typeface="华文新魏" pitchFamily="2" charset="-122"/>
              </a:rPr>
              <a:t>（</a:t>
            </a:r>
            <a:r>
              <a:rPr kumimoji="1" lang="en-US" altLang="zh-CN" sz="2000" b="1" dirty="0" smtClean="0">
                <a:latin typeface="华文新魏" pitchFamily="2" charset="-122"/>
                <a:ea typeface="华文新魏" pitchFamily="2" charset="-122"/>
              </a:rPr>
              <a:t>1948</a:t>
            </a:r>
            <a:r>
              <a:rPr kumimoji="1" lang="zh-CN" altLang="en-US" sz="2000" b="1" dirty="0" smtClean="0">
                <a:latin typeface="华文新魏" pitchFamily="2" charset="-122"/>
                <a:ea typeface="华文新魏" pitchFamily="2" charset="-122"/>
              </a:rPr>
              <a:t>年</a:t>
            </a:r>
            <a:r>
              <a:rPr kumimoji="1" lang="en-US" altLang="zh-CN" sz="2000" b="1" dirty="0" smtClean="0">
                <a:latin typeface="华文新魏" pitchFamily="2" charset="-122"/>
                <a:ea typeface="华文新魏" pitchFamily="2" charset="-122"/>
              </a:rPr>
              <a:t>1</a:t>
            </a:r>
            <a:r>
              <a:rPr kumimoji="1" lang="zh-CN" altLang="en-US" sz="2000" b="1" dirty="0" smtClean="0">
                <a:latin typeface="华文新魏" pitchFamily="2" charset="-122"/>
                <a:ea typeface="华文新魏" pitchFamily="2" charset="-122"/>
              </a:rPr>
              <a:t>月</a:t>
            </a:r>
            <a:r>
              <a:rPr kumimoji="1" lang="en-US" altLang="zh-CN" sz="2000" b="1" dirty="0" smtClean="0">
                <a:latin typeface="华文新魏" pitchFamily="2" charset="-122"/>
                <a:ea typeface="华文新魏" pitchFamily="2" charset="-122"/>
              </a:rPr>
              <a:t>19</a:t>
            </a:r>
            <a:r>
              <a:rPr kumimoji="1" lang="zh-CN" altLang="en-US" sz="2000" b="1" smtClean="0">
                <a:latin typeface="华文新魏" pitchFamily="2" charset="-122"/>
                <a:ea typeface="华文新魏" pitchFamily="2" charset="-122"/>
              </a:rPr>
              <a:t>日）</a:t>
            </a:r>
            <a:endParaRPr kumimoji="1" lang="en-US" altLang="zh-CN" sz="2000" b="1" dirty="0" smtClean="0">
              <a:latin typeface="华文新魏" pitchFamily="2" charset="-122"/>
              <a:ea typeface="华文新魏" pitchFamily="2" charset="-122"/>
            </a:endParaRPr>
          </a:p>
          <a:p>
            <a:pPr eaLnBrk="0" hangingPunct="0">
              <a:lnSpc>
                <a:spcPct val="90000"/>
              </a:lnSpc>
              <a:spcBef>
                <a:spcPct val="0"/>
              </a:spcBef>
              <a:buClrTx/>
              <a:buSzTx/>
              <a:buFont typeface="Wingdings" pitchFamily="2" charset="2"/>
              <a:buNone/>
            </a:pPr>
            <a:endParaRPr kumimoji="1" lang="en-US" altLang="zh-CN" sz="2000" b="1" dirty="0">
              <a:latin typeface="华文新魏" pitchFamily="2" charset="-122"/>
              <a:ea typeface="华文新魏"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123910"/>
                                        </p:tgtEl>
                                        <p:attrNameLst>
                                          <p:attrName>style.visibility</p:attrName>
                                        </p:attrNameLst>
                                      </p:cBhvr>
                                      <p:to>
                                        <p:strVal val="visible"/>
                                      </p:to>
                                    </p:set>
                                    <p:animEffect transition="in" filter="slide(fromBottom)">
                                      <p:cBhvr>
                                        <p:cTn id="7" dur="500"/>
                                        <p:tgtEl>
                                          <p:spTgt spid="1239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910" grpId="0" animBg="1" autoUpdateAnimBg="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339752" y="548680"/>
            <a:ext cx="2304256" cy="782960"/>
          </a:xfrm>
        </p:spPr>
        <p:txBody>
          <a:bodyPr/>
          <a:lstStyle/>
          <a:p>
            <a:r>
              <a:rPr lang="zh-CN" altLang="en-US" b="1" dirty="0" smtClean="0">
                <a:latin typeface="华文新魏" pitchFamily="2" charset="-122"/>
                <a:ea typeface="华文新魏" pitchFamily="2" charset="-122"/>
              </a:rPr>
              <a:t>推荐书目</a:t>
            </a:r>
            <a:endParaRPr lang="zh-CN" altLang="en-US" b="1" dirty="0">
              <a:latin typeface="华文新魏" pitchFamily="2" charset="-122"/>
              <a:ea typeface="华文新魏" pitchFamily="2" charset="-122"/>
            </a:endParaRPr>
          </a:p>
        </p:txBody>
      </p:sp>
      <p:sp>
        <p:nvSpPr>
          <p:cNvPr id="3" name="内容占位符 2"/>
          <p:cNvSpPr>
            <a:spLocks noGrp="1"/>
          </p:cNvSpPr>
          <p:nvPr>
            <p:ph sz="quarter" idx="1"/>
          </p:nvPr>
        </p:nvSpPr>
        <p:spPr>
          <a:xfrm>
            <a:off x="467544" y="2276872"/>
            <a:ext cx="8074144" cy="2808312"/>
          </a:xfrm>
        </p:spPr>
        <p:txBody>
          <a:bodyPr>
            <a:normAutofit lnSpcReduction="10000"/>
          </a:bodyPr>
          <a:lstStyle/>
          <a:p>
            <a:r>
              <a:rPr lang="en-US" altLang="zh-CN" sz="2400" b="1" dirty="0" smtClean="0">
                <a:latin typeface="华文新魏" pitchFamily="2" charset="-122"/>
                <a:ea typeface="华文新魏" pitchFamily="2" charset="-122"/>
              </a:rPr>
              <a:t>1.</a:t>
            </a:r>
            <a:r>
              <a:rPr lang="zh-CN" altLang="en-US" sz="2400" b="1" dirty="0" smtClean="0">
                <a:latin typeface="华文新魏" pitchFamily="2" charset="-122"/>
                <a:ea typeface="华文新魏" pitchFamily="2" charset="-122"/>
              </a:rPr>
              <a:t>袁浩：</a:t>
            </a:r>
            <a:r>
              <a:rPr lang="en-US" altLang="zh-CN" sz="2400" b="1" dirty="0" smtClean="0">
                <a:latin typeface="华文新魏" pitchFamily="2" charset="-122"/>
                <a:ea typeface="华文新魏" pitchFamily="2" charset="-122"/>
              </a:rPr>
              <a:t>《</a:t>
            </a:r>
            <a:r>
              <a:rPr lang="zh-CN" altLang="en-US" sz="2400" b="1" dirty="0" smtClean="0">
                <a:latin typeface="华文新魏" pitchFamily="2" charset="-122"/>
                <a:ea typeface="华文新魏" pitchFamily="2" charset="-122"/>
              </a:rPr>
              <a:t>蒋介石为什么会失去大陆？</a:t>
            </a:r>
            <a:r>
              <a:rPr lang="en-US" altLang="zh-CN" sz="2400" b="1" dirty="0" smtClean="0">
                <a:latin typeface="华文新魏" pitchFamily="2" charset="-122"/>
                <a:ea typeface="华文新魏" pitchFamily="2" charset="-122"/>
              </a:rPr>
              <a:t>》</a:t>
            </a:r>
            <a:r>
              <a:rPr lang="zh-CN" altLang="en-US" sz="2400" b="1" dirty="0" smtClean="0">
                <a:latin typeface="华文新魏" pitchFamily="2" charset="-122"/>
                <a:ea typeface="华文新魏" pitchFamily="2" charset="-122"/>
              </a:rPr>
              <a:t>，中国</a:t>
            </a:r>
            <a:r>
              <a:rPr lang="zh-CN" altLang="en-US" sz="2400" b="1" smtClean="0">
                <a:latin typeface="华文新魏" pitchFamily="2" charset="-122"/>
                <a:ea typeface="华文新魏" pitchFamily="2" charset="-122"/>
              </a:rPr>
              <a:t>发展出版社，</a:t>
            </a:r>
            <a:r>
              <a:rPr lang="en-US" altLang="zh-CN" sz="2400" b="1" smtClean="0">
                <a:latin typeface="华文新魏" pitchFamily="2" charset="-122"/>
                <a:ea typeface="华文新魏" pitchFamily="2" charset="-122"/>
              </a:rPr>
              <a:t>2015</a:t>
            </a:r>
            <a:r>
              <a:rPr lang="zh-CN" altLang="en-US" sz="2400" b="1" dirty="0" smtClean="0">
                <a:latin typeface="华文新魏" pitchFamily="2" charset="-122"/>
                <a:ea typeface="华文新魏" pitchFamily="2" charset="-122"/>
              </a:rPr>
              <a:t>年版</a:t>
            </a:r>
            <a:endParaRPr lang="en-US" altLang="zh-CN" sz="2400" b="1" dirty="0" smtClean="0">
              <a:latin typeface="华文新魏" pitchFamily="2" charset="-122"/>
              <a:ea typeface="华文新魏" pitchFamily="2" charset="-122"/>
            </a:endParaRPr>
          </a:p>
          <a:p>
            <a:r>
              <a:rPr lang="en-US" altLang="zh-CN" sz="2400" b="1" dirty="0" smtClean="0">
                <a:latin typeface="华文新魏" pitchFamily="2" charset="-122"/>
                <a:ea typeface="华文新魏" pitchFamily="2" charset="-122"/>
              </a:rPr>
              <a:t>2.</a:t>
            </a:r>
            <a:r>
              <a:rPr lang="zh-CN" altLang="en-US" sz="2400" b="1" dirty="0" smtClean="0">
                <a:latin typeface="华文新魏" pitchFamily="2" charset="-122"/>
                <a:ea typeface="华文新魏" pitchFamily="2" charset="-122"/>
              </a:rPr>
              <a:t>李建强：</a:t>
            </a:r>
            <a:r>
              <a:rPr lang="en-US" altLang="zh-CN" sz="2400" b="1" dirty="0" smtClean="0">
                <a:latin typeface="华文新魏" pitchFamily="2" charset="-122"/>
                <a:ea typeface="华文新魏" pitchFamily="2" charset="-122"/>
              </a:rPr>
              <a:t>《</a:t>
            </a:r>
            <a:r>
              <a:rPr lang="zh-CN" altLang="en-US" sz="2400" b="1" dirty="0" smtClean="0">
                <a:latin typeface="华文新魏" pitchFamily="2" charset="-122"/>
                <a:ea typeface="华文新魏" pitchFamily="2" charset="-122"/>
              </a:rPr>
              <a:t>西柏坡精神</a:t>
            </a:r>
            <a:r>
              <a:rPr lang="en-US" altLang="zh-CN" sz="2400" b="1" dirty="0" smtClean="0">
                <a:latin typeface="华文新魏" pitchFamily="2" charset="-122"/>
                <a:ea typeface="华文新魏" pitchFamily="2" charset="-122"/>
              </a:rPr>
              <a:t>》</a:t>
            </a:r>
            <a:r>
              <a:rPr lang="zh-CN" altLang="en-US" sz="2400" b="1" dirty="0" smtClean="0">
                <a:latin typeface="华文新魏" pitchFamily="2" charset="-122"/>
                <a:ea typeface="华文新魏" pitchFamily="2" charset="-122"/>
              </a:rPr>
              <a:t>，中共党史出版社，</a:t>
            </a:r>
            <a:r>
              <a:rPr lang="en-US" altLang="zh-CN" sz="2400" b="1" dirty="0" smtClean="0">
                <a:latin typeface="华文新魏" pitchFamily="2" charset="-122"/>
                <a:ea typeface="华文新魏" pitchFamily="2" charset="-122"/>
              </a:rPr>
              <a:t>2016</a:t>
            </a:r>
            <a:r>
              <a:rPr lang="zh-CN" altLang="en-US" sz="2400" b="1" dirty="0" smtClean="0">
                <a:latin typeface="华文新魏" pitchFamily="2" charset="-122"/>
                <a:ea typeface="华文新魏" pitchFamily="2" charset="-122"/>
              </a:rPr>
              <a:t>年版</a:t>
            </a:r>
            <a:endParaRPr lang="en-US" altLang="zh-CN" sz="2400" b="1" dirty="0" smtClean="0">
              <a:latin typeface="华文新魏" pitchFamily="2" charset="-122"/>
              <a:ea typeface="华文新魏" pitchFamily="2" charset="-122"/>
            </a:endParaRPr>
          </a:p>
          <a:p>
            <a:r>
              <a:rPr lang="en-US" altLang="zh-CN" sz="2400" b="1" dirty="0" smtClean="0">
                <a:latin typeface="华文新魏" pitchFamily="2" charset="-122"/>
                <a:ea typeface="华文新魏" pitchFamily="2" charset="-122"/>
              </a:rPr>
              <a:t>3.</a:t>
            </a:r>
            <a:r>
              <a:rPr lang="zh-CN" altLang="en-US" sz="2400" b="1" dirty="0" smtClean="0">
                <a:latin typeface="华文新魏" pitchFamily="2" charset="-122"/>
                <a:ea typeface="华文新魏" pitchFamily="2" charset="-122"/>
              </a:rPr>
              <a:t>王树增：</a:t>
            </a:r>
            <a:r>
              <a:rPr lang="en-US" altLang="zh-CN" sz="2400" b="1" dirty="0" smtClean="0">
                <a:latin typeface="华文新魏" pitchFamily="2" charset="-122"/>
                <a:ea typeface="华文新魏" pitchFamily="2" charset="-122"/>
              </a:rPr>
              <a:t>《</a:t>
            </a:r>
            <a:r>
              <a:rPr lang="zh-CN" altLang="en-US" sz="2400" b="1" dirty="0" smtClean="0">
                <a:latin typeface="华文新魏" pitchFamily="2" charset="-122"/>
                <a:ea typeface="华文新魏" pitchFamily="2" charset="-122"/>
              </a:rPr>
              <a:t>解放战争</a:t>
            </a:r>
            <a:r>
              <a:rPr lang="en-US" altLang="zh-CN" sz="2400" b="1" dirty="0" smtClean="0">
                <a:latin typeface="华文新魏" pitchFamily="2" charset="-122"/>
                <a:ea typeface="华文新魏" pitchFamily="2" charset="-122"/>
              </a:rPr>
              <a:t>》</a:t>
            </a:r>
            <a:r>
              <a:rPr lang="zh-CN" altLang="en-US" sz="2400" b="1" dirty="0" smtClean="0">
                <a:latin typeface="华文新魏" pitchFamily="2" charset="-122"/>
                <a:ea typeface="华文新魏" pitchFamily="2" charset="-122"/>
              </a:rPr>
              <a:t>（上、下册），人民文学出版社，</a:t>
            </a:r>
            <a:r>
              <a:rPr lang="en-US" altLang="zh-CN" sz="2400" b="1" dirty="0" smtClean="0">
                <a:latin typeface="华文新魏" pitchFamily="2" charset="-122"/>
                <a:ea typeface="华文新魏" pitchFamily="2" charset="-122"/>
              </a:rPr>
              <a:t>2009</a:t>
            </a:r>
            <a:r>
              <a:rPr lang="zh-CN" altLang="en-US" sz="2400" b="1" dirty="0" smtClean="0">
                <a:latin typeface="华文新魏" pitchFamily="2" charset="-122"/>
                <a:ea typeface="华文新魏" pitchFamily="2" charset="-122"/>
              </a:rPr>
              <a:t>年版</a:t>
            </a:r>
            <a:endParaRPr lang="en-US" altLang="zh-CN" sz="2400" b="1" dirty="0" smtClean="0">
              <a:latin typeface="华文新魏" pitchFamily="2" charset="-122"/>
              <a:ea typeface="华文新魏" pitchFamily="2" charset="-122"/>
            </a:endParaRPr>
          </a:p>
          <a:p>
            <a:r>
              <a:rPr lang="en-US" altLang="zh-CN" sz="2400" b="1" dirty="0" smtClean="0">
                <a:latin typeface="华文新魏" pitchFamily="2" charset="-122"/>
                <a:ea typeface="华文新魏" pitchFamily="2" charset="-122"/>
              </a:rPr>
              <a:t>4.</a:t>
            </a:r>
            <a:r>
              <a:rPr lang="zh-CN" altLang="en-US" sz="2400" b="1" dirty="0" smtClean="0">
                <a:latin typeface="华文新魏" pitchFamily="2" charset="-122"/>
                <a:ea typeface="华文新魏" pitchFamily="2" charset="-122"/>
              </a:rPr>
              <a:t>王建朗 黄克武主编</a:t>
            </a:r>
            <a:r>
              <a:rPr lang="en-US" altLang="zh-CN" sz="2400" b="1" dirty="0" smtClean="0">
                <a:latin typeface="华文新魏" pitchFamily="2" charset="-122"/>
                <a:ea typeface="华文新魏" pitchFamily="2" charset="-122"/>
              </a:rPr>
              <a:t>《</a:t>
            </a:r>
            <a:r>
              <a:rPr lang="zh-CN" altLang="en-US" sz="2400" b="1" dirty="0" smtClean="0">
                <a:latin typeface="华文新魏" pitchFamily="2" charset="-122"/>
                <a:ea typeface="华文新魏" pitchFamily="2" charset="-122"/>
              </a:rPr>
              <a:t>两岸新编中国近代史</a:t>
            </a:r>
            <a:r>
              <a:rPr lang="en-US" altLang="zh-CN" sz="2400" b="1" dirty="0" smtClean="0">
                <a:latin typeface="华文新魏" pitchFamily="2" charset="-122"/>
                <a:ea typeface="华文新魏" pitchFamily="2" charset="-122"/>
              </a:rPr>
              <a:t>》</a:t>
            </a:r>
            <a:r>
              <a:rPr lang="zh-CN" altLang="en-US" sz="2400" b="1" dirty="0" smtClean="0">
                <a:latin typeface="华文新魏" pitchFamily="2" charset="-122"/>
                <a:ea typeface="华文新魏" pitchFamily="2" charset="-122"/>
              </a:rPr>
              <a:t>（民国篇）社会科学文献出版社，</a:t>
            </a:r>
            <a:r>
              <a:rPr lang="en-US" altLang="zh-CN" sz="2400" b="1" dirty="0" smtClean="0">
                <a:latin typeface="华文新魏" pitchFamily="2" charset="-122"/>
                <a:ea typeface="华文新魏" pitchFamily="2" charset="-122"/>
              </a:rPr>
              <a:t>2016</a:t>
            </a:r>
            <a:r>
              <a:rPr lang="zh-CN" altLang="en-US" sz="2400" b="1" dirty="0" smtClean="0">
                <a:latin typeface="华文新魏" pitchFamily="2" charset="-122"/>
                <a:ea typeface="华文新魏" pitchFamily="2" charset="-122"/>
              </a:rPr>
              <a:t>年版</a:t>
            </a:r>
          </a:p>
        </p:txBody>
      </p:sp>
      <p:pic>
        <p:nvPicPr>
          <p:cNvPr id="5" name="Picture 2" descr="http://p0.so.qhmsg.com/bdr/_240_/t01cf60048967160d75.jpg"/>
          <p:cNvPicPr>
            <a:picLocks noChangeAspect="1" noChangeArrowheads="1"/>
          </p:cNvPicPr>
          <p:nvPr/>
        </p:nvPicPr>
        <p:blipFill>
          <a:blip r:embed="rId2" cstate="print"/>
          <a:srcRect/>
          <a:stretch>
            <a:fillRect/>
          </a:stretch>
        </p:blipFill>
        <p:spPr bwMode="auto">
          <a:xfrm>
            <a:off x="251520" y="188640"/>
            <a:ext cx="2079231" cy="1512168"/>
          </a:xfrm>
          <a:prstGeom prst="rect">
            <a:avLst/>
          </a:prstGeom>
          <a:noFill/>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txBox="1">
            <a:spLocks/>
          </p:cNvSpPr>
          <p:nvPr/>
        </p:nvSpPr>
        <p:spPr>
          <a:xfrm>
            <a:off x="251520" y="188640"/>
            <a:ext cx="2880320" cy="792088"/>
          </a:xfrm>
          <a:prstGeom prst="rect">
            <a:avLst/>
          </a:prstGeom>
        </p:spPr>
        <p:txBody>
          <a:bodyPr>
            <a:norm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zh-CN" altLang="en-US" sz="4000" b="1" i="0" u="none" strike="noStrike" kern="1200" cap="none" spc="0" normalizeH="0" baseline="0" noProof="0" dirty="0" smtClean="0">
                <a:ln>
                  <a:noFill/>
                </a:ln>
                <a:solidFill>
                  <a:schemeClr val="tx2"/>
                </a:solidFill>
                <a:effectLst/>
                <a:uLnTx/>
                <a:uFillTx/>
                <a:latin typeface="+mj-lt"/>
                <a:ea typeface="+mj-ea"/>
                <a:cs typeface="+mj-cs"/>
              </a:rPr>
              <a:t>推荐视频</a:t>
            </a:r>
            <a:endParaRPr kumimoji="0" lang="zh-CN" altLang="en-US" sz="4000" b="1" i="0" u="none" strike="noStrike" kern="1200" cap="none" spc="0" normalizeH="0" baseline="0" noProof="0" dirty="0">
              <a:ln>
                <a:noFill/>
              </a:ln>
              <a:solidFill>
                <a:schemeClr val="tx2"/>
              </a:solidFill>
              <a:effectLst/>
              <a:uLnTx/>
              <a:uFillTx/>
              <a:latin typeface="+mj-lt"/>
              <a:ea typeface="+mj-ea"/>
              <a:cs typeface="+mj-cs"/>
            </a:endParaRPr>
          </a:p>
        </p:txBody>
      </p:sp>
      <p:pic>
        <p:nvPicPr>
          <p:cNvPr id="124930" name="Picture 2" descr="建国大业">
            <a:hlinkClick r:id="rId2"/>
          </p:cNvPr>
          <p:cNvPicPr>
            <a:picLocks noChangeAspect="1" noChangeArrowheads="1"/>
          </p:cNvPicPr>
          <p:nvPr/>
        </p:nvPicPr>
        <p:blipFill>
          <a:blip r:embed="rId3" cstate="print"/>
          <a:srcRect/>
          <a:stretch>
            <a:fillRect/>
          </a:stretch>
        </p:blipFill>
        <p:spPr bwMode="auto">
          <a:xfrm>
            <a:off x="3059832" y="3501008"/>
            <a:ext cx="2567842" cy="3213540"/>
          </a:xfrm>
          <a:prstGeom prst="rect">
            <a:avLst/>
          </a:prstGeom>
          <a:noFill/>
        </p:spPr>
      </p:pic>
      <p:pic>
        <p:nvPicPr>
          <p:cNvPr id="124932" name="Picture 4" descr="https://gss1.bdstatic.com/9vo3dSag_xI4khGkpoWK1HF6hhy/baike/w%3D268%3Bg%3D0/sign=d86936a15666d0167e19992eaf10b33a/5243fbf2b211931351cc4adc61380cd790238dcb.jpg">
            <a:hlinkClick r:id="rId4"/>
          </p:cNvPr>
          <p:cNvPicPr>
            <a:picLocks noChangeAspect="1" noChangeArrowheads="1"/>
          </p:cNvPicPr>
          <p:nvPr/>
        </p:nvPicPr>
        <p:blipFill>
          <a:blip r:embed="rId5" cstate="print"/>
          <a:srcRect/>
          <a:stretch>
            <a:fillRect/>
          </a:stretch>
        </p:blipFill>
        <p:spPr bwMode="auto">
          <a:xfrm>
            <a:off x="323528" y="2492896"/>
            <a:ext cx="2609736" cy="3240360"/>
          </a:xfrm>
          <a:prstGeom prst="rect">
            <a:avLst/>
          </a:prstGeom>
          <a:noFill/>
        </p:spPr>
      </p:pic>
      <p:pic>
        <p:nvPicPr>
          <p:cNvPr id="124934" name="Picture 6" descr="http://image11.m1905.cn/uploadfile/2013/0109/thumb_1_208_286_20130109051921247.jpg">
            <a:hlinkClick r:id="rId6"/>
          </p:cNvPr>
          <p:cNvPicPr>
            <a:picLocks noChangeAspect="1" noChangeArrowheads="1"/>
          </p:cNvPicPr>
          <p:nvPr/>
        </p:nvPicPr>
        <p:blipFill>
          <a:blip r:embed="rId7" cstate="print"/>
          <a:srcRect/>
          <a:stretch>
            <a:fillRect/>
          </a:stretch>
        </p:blipFill>
        <p:spPr bwMode="auto">
          <a:xfrm>
            <a:off x="3635896" y="404664"/>
            <a:ext cx="2500641" cy="3024336"/>
          </a:xfrm>
          <a:prstGeom prst="rect">
            <a:avLst/>
          </a:prstGeom>
          <a:noFill/>
        </p:spPr>
      </p:pic>
      <p:pic>
        <p:nvPicPr>
          <p:cNvPr id="124936" name="Picture 8" descr="https://gss1.bdstatic.com/-vo3dSag_xI4khGkpoWK1HF6hhy/baike/w%3D268%3Bg%3D0/sign=0371da9ff9faaf5184e386b9b46ff3d3/86d6277f9e2f0708e55258b9ed24b899a901f230.jpg">
            <a:hlinkClick r:id="rId8"/>
          </p:cNvPr>
          <p:cNvPicPr>
            <a:picLocks noChangeAspect="1" noChangeArrowheads="1"/>
          </p:cNvPicPr>
          <p:nvPr/>
        </p:nvPicPr>
        <p:blipFill>
          <a:blip r:embed="rId9" cstate="print"/>
          <a:srcRect/>
          <a:stretch>
            <a:fillRect/>
          </a:stretch>
        </p:blipFill>
        <p:spPr bwMode="auto">
          <a:xfrm>
            <a:off x="5940152" y="3501008"/>
            <a:ext cx="2552700" cy="3088010"/>
          </a:xfrm>
          <a:prstGeom prst="rect">
            <a:avLst/>
          </a:prstGeom>
          <a:noFill/>
        </p:spPr>
      </p:pic>
      <p:pic>
        <p:nvPicPr>
          <p:cNvPr id="124938" name="Picture 10" descr="https://gss1.bdstatic.com/9vo3dSag_xI4khGkpoWK1HF6hhy/baike/w%3D268%3Bg%3D0/sign=46a6aa650b082838680ddb1280a2ce3c/8cb1cb1349540923bc8d62049e58d109b2de49e7.jpg">
            <a:hlinkClick r:id="rId10"/>
          </p:cNvPr>
          <p:cNvPicPr>
            <a:picLocks noChangeAspect="1" noChangeArrowheads="1"/>
          </p:cNvPicPr>
          <p:nvPr/>
        </p:nvPicPr>
        <p:blipFill>
          <a:blip r:embed="rId11" cstate="print"/>
          <a:srcRect/>
          <a:stretch>
            <a:fillRect/>
          </a:stretch>
        </p:blipFill>
        <p:spPr bwMode="auto">
          <a:xfrm>
            <a:off x="6457038" y="476672"/>
            <a:ext cx="2426320" cy="2952328"/>
          </a:xfrm>
          <a:prstGeom prst="rect">
            <a:avLst/>
          </a:prstGeom>
          <a:noFill/>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5365" name="Picture 5" descr="2b4a4a3c9a922d478c2895e646632c00"/>
          <p:cNvPicPr>
            <a:picLocks noChangeAspect="1" noChangeArrowheads="1"/>
          </p:cNvPicPr>
          <p:nvPr/>
        </p:nvPicPr>
        <p:blipFill>
          <a:blip r:embed="rId2" cstate="print"/>
          <a:srcRect/>
          <a:stretch>
            <a:fillRect/>
          </a:stretch>
        </p:blipFill>
        <p:spPr bwMode="auto">
          <a:xfrm>
            <a:off x="6660232" y="260648"/>
            <a:ext cx="2305050" cy="2889250"/>
          </a:xfrm>
          <a:prstGeom prst="rect">
            <a:avLst/>
          </a:prstGeom>
          <a:noFill/>
        </p:spPr>
      </p:pic>
      <p:sp>
        <p:nvSpPr>
          <p:cNvPr id="4" name="云形标注 3"/>
          <p:cNvSpPr/>
          <p:nvPr/>
        </p:nvSpPr>
        <p:spPr>
          <a:xfrm>
            <a:off x="971600" y="2564904"/>
            <a:ext cx="4248472" cy="3960440"/>
          </a:xfrm>
          <a:prstGeom prst="cloudCallout">
            <a:avLst>
              <a:gd name="adj1" fmla="val 104913"/>
              <a:gd name="adj2" fmla="val -66639"/>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6732240" y="3212976"/>
            <a:ext cx="2286000" cy="338554"/>
          </a:xfrm>
          <a:prstGeom prst="rect">
            <a:avLst/>
          </a:prstGeom>
        </p:spPr>
        <p:txBody>
          <a:bodyPr>
            <a:spAutoFit/>
          </a:bodyPr>
          <a:lstStyle/>
          <a:p>
            <a:r>
              <a:rPr lang="zh-CN" altLang="en-US" sz="1600" b="1" dirty="0" smtClean="0">
                <a:solidFill>
                  <a:srgbClr val="663300"/>
                </a:solidFill>
                <a:latin typeface="华文新魏" pitchFamily="2" charset="-122"/>
                <a:ea typeface="华文新魏" pitchFamily="2" charset="-122"/>
              </a:rPr>
              <a:t>马斯洛（</a:t>
            </a:r>
            <a:r>
              <a:rPr lang="en-US" altLang="zh-CN" sz="1600" b="1" dirty="0" smtClean="0">
                <a:solidFill>
                  <a:srgbClr val="663300"/>
                </a:solidFill>
                <a:latin typeface="华文新魏" pitchFamily="2" charset="-122"/>
                <a:ea typeface="华文新魏" pitchFamily="2" charset="-122"/>
              </a:rPr>
              <a:t>1908--1970</a:t>
            </a:r>
            <a:r>
              <a:rPr lang="zh-CN" altLang="en-US" sz="1600" b="1" dirty="0" smtClean="0">
                <a:solidFill>
                  <a:srgbClr val="663300"/>
                </a:solidFill>
                <a:latin typeface="华文新魏" pitchFamily="2" charset="-122"/>
                <a:ea typeface="华文新魏" pitchFamily="2" charset="-122"/>
              </a:rPr>
              <a:t>）</a:t>
            </a:r>
            <a:endParaRPr lang="zh-CN" altLang="en-US" sz="1600" dirty="0">
              <a:latin typeface="华文新魏" pitchFamily="2" charset="-122"/>
              <a:ea typeface="华文新魏" pitchFamily="2" charset="-122"/>
            </a:endParaRPr>
          </a:p>
        </p:txBody>
      </p:sp>
      <p:sp>
        <p:nvSpPr>
          <p:cNvPr id="7" name="矩形 6"/>
          <p:cNvSpPr/>
          <p:nvPr/>
        </p:nvSpPr>
        <p:spPr>
          <a:xfrm>
            <a:off x="971600" y="3429000"/>
            <a:ext cx="3960440" cy="1938992"/>
          </a:xfrm>
          <a:prstGeom prst="rect">
            <a:avLst/>
          </a:prstGeom>
        </p:spPr>
        <p:txBody>
          <a:bodyPr wrap="square">
            <a:spAutoFit/>
          </a:bodyPr>
          <a:lstStyle/>
          <a:p>
            <a:pPr marL="365760" lvl="0" indent="-283464">
              <a:spcBef>
                <a:spcPts val="600"/>
              </a:spcBef>
              <a:buClr>
                <a:srgbClr val="3891A7"/>
              </a:buClr>
              <a:buSzPct val="80000"/>
              <a:buFont typeface="Wingdings 2"/>
              <a:buChar char=""/>
            </a:pPr>
            <a:r>
              <a:rPr lang="zh-CN" altLang="en-US" sz="2400" b="1" dirty="0" smtClean="0">
                <a:ea typeface="华文新魏" pitchFamily="2" charset="-122"/>
              </a:rPr>
              <a:t>心若改变，你的态度跟着改变；态度改变，你的习惯跟着改变；习惯改变，你的性格跟着改变；性格改变，你的命运跟着改变。</a:t>
            </a:r>
          </a:p>
        </p:txBody>
      </p:sp>
    </p:spTree>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68" name="Picture 16" descr="http://p2.so.qhmsg.com/bdr/_240_/t01e677200896edc8fc.jpg"/>
          <p:cNvPicPr>
            <a:picLocks noChangeAspect="1" noChangeArrowheads="1"/>
          </p:cNvPicPr>
          <p:nvPr/>
        </p:nvPicPr>
        <p:blipFill>
          <a:blip r:embed="rId2" cstate="print"/>
          <a:srcRect/>
          <a:stretch>
            <a:fillRect/>
          </a:stretch>
        </p:blipFill>
        <p:spPr bwMode="auto">
          <a:xfrm>
            <a:off x="3275856" y="4149080"/>
            <a:ext cx="1927786" cy="2141984"/>
          </a:xfrm>
          <a:prstGeom prst="rect">
            <a:avLst/>
          </a:prstGeom>
          <a:noFill/>
        </p:spPr>
      </p:pic>
      <p:pic>
        <p:nvPicPr>
          <p:cNvPr id="49156" name="Picture 4" descr="http://p1.so.qhmsg.com/bdr/_240_/t015eabff6bf657b606.jpg"/>
          <p:cNvPicPr>
            <a:picLocks noChangeAspect="1" noChangeArrowheads="1"/>
          </p:cNvPicPr>
          <p:nvPr/>
        </p:nvPicPr>
        <p:blipFill>
          <a:blip r:embed="rId3" cstate="print"/>
          <a:srcRect/>
          <a:stretch>
            <a:fillRect/>
          </a:stretch>
        </p:blipFill>
        <p:spPr bwMode="auto">
          <a:xfrm>
            <a:off x="1043608" y="3140968"/>
            <a:ext cx="1866900" cy="2286000"/>
          </a:xfrm>
          <a:prstGeom prst="rect">
            <a:avLst/>
          </a:prstGeom>
          <a:noFill/>
        </p:spPr>
      </p:pic>
      <p:sp>
        <p:nvSpPr>
          <p:cNvPr id="14338" name="AutoShape 2"/>
          <p:cNvSpPr>
            <a:spLocks noChangeArrowheads="1"/>
          </p:cNvSpPr>
          <p:nvPr/>
        </p:nvSpPr>
        <p:spPr bwMode="auto">
          <a:xfrm>
            <a:off x="1908175" y="549275"/>
            <a:ext cx="4248150" cy="2259013"/>
          </a:xfrm>
          <a:prstGeom prst="cloudCallout">
            <a:avLst>
              <a:gd name="adj1" fmla="val -44768"/>
              <a:gd name="adj2" fmla="val 105751"/>
            </a:avLst>
          </a:prstGeom>
          <a:solidFill>
            <a:srgbClr val="FFFFFF"/>
          </a:solidFill>
          <a:ln w="9525">
            <a:solidFill>
              <a:schemeClr val="tx1"/>
            </a:solidFill>
            <a:round/>
            <a:headEnd/>
            <a:tailEnd/>
          </a:ln>
        </p:spPr>
        <p:txBody>
          <a:bodyPr anchor="ctr" anchorCtr="1"/>
          <a:lstStyle/>
          <a:p>
            <a:pPr algn="l" eaLnBrk="0" hangingPunct="0"/>
            <a:r>
              <a:rPr lang="zh-CN" altLang="en-US" sz="3600" b="1" dirty="0">
                <a:solidFill>
                  <a:srgbClr val="7030A0"/>
                </a:solidFill>
              </a:rPr>
              <a:t>休息一下吧</a:t>
            </a:r>
          </a:p>
        </p:txBody>
      </p:sp>
      <p:sp>
        <p:nvSpPr>
          <p:cNvPr id="14342" name="Line 6"/>
          <p:cNvSpPr>
            <a:spLocks noChangeShapeType="1"/>
          </p:cNvSpPr>
          <p:nvPr/>
        </p:nvSpPr>
        <p:spPr bwMode="auto">
          <a:xfrm>
            <a:off x="2627313" y="4076700"/>
            <a:ext cx="4032250" cy="0"/>
          </a:xfrm>
          <a:prstGeom prst="line">
            <a:avLst/>
          </a:prstGeom>
          <a:noFill/>
          <a:ln w="9525">
            <a:solidFill>
              <a:schemeClr val="tx1"/>
            </a:solidFill>
            <a:round/>
            <a:headEnd/>
            <a:tailEnd type="triangle" w="med" len="med"/>
          </a:ln>
        </p:spPr>
        <p:txBody>
          <a:bodyPr wrap="none"/>
          <a:lstStyle/>
          <a:p>
            <a:endParaRPr lang="zh-CN" altLang="en-US"/>
          </a:p>
        </p:txBody>
      </p:sp>
      <p:sp>
        <p:nvSpPr>
          <p:cNvPr id="14343" name="Line 7"/>
          <p:cNvSpPr>
            <a:spLocks noChangeShapeType="1"/>
          </p:cNvSpPr>
          <p:nvPr/>
        </p:nvSpPr>
        <p:spPr bwMode="auto">
          <a:xfrm>
            <a:off x="3492500" y="4076700"/>
            <a:ext cx="431800" cy="504825"/>
          </a:xfrm>
          <a:prstGeom prst="line">
            <a:avLst/>
          </a:prstGeom>
          <a:noFill/>
          <a:ln w="9525">
            <a:solidFill>
              <a:schemeClr val="tx1"/>
            </a:solidFill>
            <a:round/>
            <a:headEnd/>
            <a:tailEnd type="triangle" w="med" len="med"/>
          </a:ln>
        </p:spPr>
        <p:txBody>
          <a:bodyPr wrap="none"/>
          <a:lstStyle/>
          <a:p>
            <a:endParaRPr lang="zh-CN" altLang="en-US"/>
          </a:p>
        </p:txBody>
      </p:sp>
      <p:sp>
        <p:nvSpPr>
          <p:cNvPr id="14344" name="Line 8"/>
          <p:cNvSpPr>
            <a:spLocks noChangeShapeType="1"/>
          </p:cNvSpPr>
          <p:nvPr/>
        </p:nvSpPr>
        <p:spPr bwMode="auto">
          <a:xfrm flipV="1">
            <a:off x="4067175" y="3500438"/>
            <a:ext cx="792163" cy="576262"/>
          </a:xfrm>
          <a:prstGeom prst="line">
            <a:avLst/>
          </a:prstGeom>
          <a:noFill/>
          <a:ln w="9525">
            <a:solidFill>
              <a:schemeClr val="tx1"/>
            </a:solidFill>
            <a:round/>
            <a:headEnd/>
            <a:tailEnd type="triangle" w="med" len="med"/>
          </a:ln>
        </p:spPr>
        <p:txBody>
          <a:bodyPr wrap="none"/>
          <a:lstStyle/>
          <a:p>
            <a:endParaRPr lang="zh-CN" altLang="en-US"/>
          </a:p>
        </p:txBody>
      </p:sp>
      <p:pic>
        <p:nvPicPr>
          <p:cNvPr id="49160" name="Picture 8" descr="http://p0.so.qhmsg.com/bdr/_240_/t0141268f7388c7aecf.jpg"/>
          <p:cNvPicPr>
            <a:picLocks noChangeAspect="1" noChangeArrowheads="1"/>
          </p:cNvPicPr>
          <p:nvPr/>
        </p:nvPicPr>
        <p:blipFill>
          <a:blip r:embed="rId4" cstate="print"/>
          <a:srcRect/>
          <a:stretch>
            <a:fillRect/>
          </a:stretch>
        </p:blipFill>
        <p:spPr bwMode="auto">
          <a:xfrm>
            <a:off x="5220072" y="2420888"/>
            <a:ext cx="1565920" cy="1565920"/>
          </a:xfrm>
          <a:prstGeom prst="rect">
            <a:avLst/>
          </a:prstGeom>
          <a:noFill/>
        </p:spPr>
      </p:pic>
      <p:pic>
        <p:nvPicPr>
          <p:cNvPr id="49170" name="Picture 18" descr="http://p4.so.qhmsg.com/bdr/_240_/t018db276987f45ba39.jpg"/>
          <p:cNvPicPr>
            <a:picLocks noChangeAspect="1" noChangeArrowheads="1"/>
          </p:cNvPicPr>
          <p:nvPr/>
        </p:nvPicPr>
        <p:blipFill>
          <a:blip r:embed="rId5" cstate="print"/>
          <a:srcRect/>
          <a:stretch>
            <a:fillRect/>
          </a:stretch>
        </p:blipFill>
        <p:spPr bwMode="auto">
          <a:xfrm>
            <a:off x="6876256" y="3717032"/>
            <a:ext cx="1962150" cy="2286000"/>
          </a:xfrm>
          <a:prstGeom prst="rect">
            <a:avLst/>
          </a:prstGeom>
          <a:noFill/>
        </p:spPr>
      </p:pic>
    </p:spTree>
    <p:extLst>
      <p:ext uri="{BB962C8B-B14F-4D97-AF65-F5344CB8AC3E}">
        <p14:creationId xmlns="" xmlns:p14="http://schemas.microsoft.com/office/powerpoint/2010/main" val="141586387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3" presetClass="entr" presetSubtype="0" fill="hold" grpId="0" nodeType="clickEffect">
                                  <p:stCondLst>
                                    <p:cond delay="0"/>
                                  </p:stCondLst>
                                  <p:childTnLst>
                                    <p:set>
                                      <p:cBhvr>
                                        <p:cTn id="6" dur="1" fill="hold">
                                          <p:stCondLst>
                                            <p:cond delay="0"/>
                                          </p:stCondLst>
                                        </p:cTn>
                                        <p:tgtEl>
                                          <p:spTgt spid="14338"/>
                                        </p:tgtEl>
                                        <p:attrNameLst>
                                          <p:attrName>style.visibility</p:attrName>
                                        </p:attrNameLst>
                                      </p:cBhvr>
                                      <p:to>
                                        <p:strVal val="visible"/>
                                      </p:to>
                                    </p:set>
                                    <p:animEffect transition="in" filter="fade">
                                      <p:cBhvr>
                                        <p:cTn id="7" dur="100"/>
                                        <p:tgtEl>
                                          <p:spTgt spid="14338"/>
                                        </p:tgtEl>
                                      </p:cBhvr>
                                    </p:animEffect>
                                    <p:anim calcmode="lin" valueType="num">
                                      <p:cBhvr>
                                        <p:cTn id="8" dur="400" fill="hold"/>
                                        <p:tgtEl>
                                          <p:spTgt spid="14338"/>
                                        </p:tgtEl>
                                        <p:attrNameLst>
                                          <p:attrName>ppt_x</p:attrName>
                                        </p:attrNameLst>
                                      </p:cBhvr>
                                      <p:tavLst>
                                        <p:tav tm="0">
                                          <p:val>
                                            <p:strVal val="#ppt_x"/>
                                          </p:val>
                                        </p:tav>
                                        <p:tav tm="100000">
                                          <p:val>
                                            <p:strVal val="#ppt_x"/>
                                          </p:val>
                                        </p:tav>
                                      </p:tavLst>
                                    </p:anim>
                                    <p:anim calcmode="lin" valueType="num">
                                      <p:cBhvr>
                                        <p:cTn id="9" dur="400" fill="hold"/>
                                        <p:tgtEl>
                                          <p:spTgt spid="14338"/>
                                        </p:tgtEl>
                                        <p:attrNameLst>
                                          <p:attrName>ppt_y</p:attrName>
                                        </p:attrNameLst>
                                      </p:cBhvr>
                                      <p:tavLst>
                                        <p:tav tm="0">
                                          <p:val>
                                            <p:strVal val="#ppt_y+0.31"/>
                                          </p:val>
                                        </p:tav>
                                        <p:tav tm="100000">
                                          <p:val>
                                            <p:strVal val="#ppt_y+0.31"/>
                                          </p:val>
                                        </p:tav>
                                      </p:tavLst>
                                    </p:anim>
                                    <p:anim calcmode="lin" valueType="num">
                                      <p:cBhvr>
                                        <p:cTn id="10" dur="600" decel="50000" fill="hold">
                                          <p:stCondLst>
                                            <p:cond delay="400"/>
                                          </p:stCondLst>
                                        </p:cTn>
                                        <p:tgtEl>
                                          <p:spTgt spid="14338"/>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11" dur="600" decel="50000" fill="hold">
                                          <p:stCondLst>
                                            <p:cond delay="400"/>
                                          </p:stCondLst>
                                        </p:cTn>
                                        <p:tgtEl>
                                          <p:spTgt spid="14338"/>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par>
                          <p:cTn id="12" fill="hold">
                            <p:stCondLst>
                              <p:cond delay="1000"/>
                            </p:stCondLst>
                            <p:childTnLst>
                              <p:par>
                                <p:cTn id="13" presetID="42" presetClass="entr" presetSubtype="0" fill="hold" grpId="0" nodeType="afterEffect">
                                  <p:stCondLst>
                                    <p:cond delay="0"/>
                                  </p:stCondLst>
                                  <p:childTnLst>
                                    <p:set>
                                      <p:cBhvr>
                                        <p:cTn id="14" dur="1" fill="hold">
                                          <p:stCondLst>
                                            <p:cond delay="0"/>
                                          </p:stCondLst>
                                        </p:cTn>
                                        <p:tgtEl>
                                          <p:spTgt spid="14342"/>
                                        </p:tgtEl>
                                        <p:attrNameLst>
                                          <p:attrName>style.visibility</p:attrName>
                                        </p:attrNameLst>
                                      </p:cBhvr>
                                      <p:to>
                                        <p:strVal val="visible"/>
                                      </p:to>
                                    </p:set>
                                    <p:animEffect transition="in" filter="fade">
                                      <p:cBhvr>
                                        <p:cTn id="15" dur="500"/>
                                        <p:tgtEl>
                                          <p:spTgt spid="14342"/>
                                        </p:tgtEl>
                                      </p:cBhvr>
                                    </p:animEffect>
                                    <p:anim calcmode="lin" valueType="num">
                                      <p:cBhvr>
                                        <p:cTn id="16" dur="500" fill="hold"/>
                                        <p:tgtEl>
                                          <p:spTgt spid="14342"/>
                                        </p:tgtEl>
                                        <p:attrNameLst>
                                          <p:attrName>ppt_x</p:attrName>
                                        </p:attrNameLst>
                                      </p:cBhvr>
                                      <p:tavLst>
                                        <p:tav tm="0">
                                          <p:val>
                                            <p:strVal val="#ppt_x"/>
                                          </p:val>
                                        </p:tav>
                                        <p:tav tm="100000">
                                          <p:val>
                                            <p:strVal val="#ppt_x"/>
                                          </p:val>
                                        </p:tav>
                                      </p:tavLst>
                                    </p:anim>
                                    <p:anim calcmode="lin" valueType="num">
                                      <p:cBhvr>
                                        <p:cTn id="17" dur="500" fill="hold"/>
                                        <p:tgtEl>
                                          <p:spTgt spid="14342"/>
                                        </p:tgtEl>
                                        <p:attrNameLst>
                                          <p:attrName>ppt_y</p:attrName>
                                        </p:attrNameLst>
                                      </p:cBhvr>
                                      <p:tavLst>
                                        <p:tav tm="0">
                                          <p:val>
                                            <p:strVal val="#ppt_y+.1"/>
                                          </p:val>
                                        </p:tav>
                                        <p:tav tm="100000">
                                          <p:val>
                                            <p:strVal val="#ppt_y"/>
                                          </p:val>
                                        </p:tav>
                                      </p:tavLst>
                                    </p:anim>
                                  </p:childTnLst>
                                </p:cTn>
                              </p:par>
                            </p:childTnLst>
                          </p:cTn>
                        </p:par>
                        <p:par>
                          <p:cTn id="18" fill="hold">
                            <p:stCondLst>
                              <p:cond delay="1500"/>
                            </p:stCondLst>
                            <p:childTnLst>
                              <p:par>
                                <p:cTn id="19" presetID="42" presetClass="entr" presetSubtype="0" fill="hold" grpId="0" nodeType="afterEffect">
                                  <p:stCondLst>
                                    <p:cond delay="0"/>
                                  </p:stCondLst>
                                  <p:childTnLst>
                                    <p:set>
                                      <p:cBhvr>
                                        <p:cTn id="20" dur="1" fill="hold">
                                          <p:stCondLst>
                                            <p:cond delay="0"/>
                                          </p:stCondLst>
                                        </p:cTn>
                                        <p:tgtEl>
                                          <p:spTgt spid="14344"/>
                                        </p:tgtEl>
                                        <p:attrNameLst>
                                          <p:attrName>style.visibility</p:attrName>
                                        </p:attrNameLst>
                                      </p:cBhvr>
                                      <p:to>
                                        <p:strVal val="visible"/>
                                      </p:to>
                                    </p:set>
                                    <p:animEffect transition="in" filter="fade">
                                      <p:cBhvr>
                                        <p:cTn id="21" dur="500"/>
                                        <p:tgtEl>
                                          <p:spTgt spid="14344"/>
                                        </p:tgtEl>
                                      </p:cBhvr>
                                    </p:animEffect>
                                    <p:anim calcmode="lin" valueType="num">
                                      <p:cBhvr>
                                        <p:cTn id="22" dur="500" fill="hold"/>
                                        <p:tgtEl>
                                          <p:spTgt spid="14344"/>
                                        </p:tgtEl>
                                        <p:attrNameLst>
                                          <p:attrName>ppt_x</p:attrName>
                                        </p:attrNameLst>
                                      </p:cBhvr>
                                      <p:tavLst>
                                        <p:tav tm="0">
                                          <p:val>
                                            <p:strVal val="#ppt_x"/>
                                          </p:val>
                                        </p:tav>
                                        <p:tav tm="100000">
                                          <p:val>
                                            <p:strVal val="#ppt_x"/>
                                          </p:val>
                                        </p:tav>
                                      </p:tavLst>
                                    </p:anim>
                                    <p:anim calcmode="lin" valueType="num">
                                      <p:cBhvr>
                                        <p:cTn id="23" dur="500" fill="hold"/>
                                        <p:tgtEl>
                                          <p:spTgt spid="14344"/>
                                        </p:tgtEl>
                                        <p:attrNameLst>
                                          <p:attrName>ppt_y</p:attrName>
                                        </p:attrNameLst>
                                      </p:cBhvr>
                                      <p:tavLst>
                                        <p:tav tm="0">
                                          <p:val>
                                            <p:strVal val="#ppt_y+.1"/>
                                          </p:val>
                                        </p:tav>
                                        <p:tav tm="100000">
                                          <p:val>
                                            <p:strVal val="#ppt_y"/>
                                          </p:val>
                                        </p:tav>
                                      </p:tavLst>
                                    </p:anim>
                                  </p:childTnLst>
                                </p:cTn>
                              </p:par>
                            </p:childTnLst>
                          </p:cTn>
                        </p:par>
                        <p:par>
                          <p:cTn id="24" fill="hold">
                            <p:stCondLst>
                              <p:cond delay="2000"/>
                            </p:stCondLst>
                            <p:childTnLst>
                              <p:par>
                                <p:cTn id="25" presetID="1" presetClass="entr" presetSubtype="0" fill="hold" grpId="0" nodeType="afterEffect">
                                  <p:stCondLst>
                                    <p:cond delay="0"/>
                                  </p:stCondLst>
                                  <p:childTnLst>
                                    <p:set>
                                      <p:cBhvr>
                                        <p:cTn id="26" dur="1" fill="hold">
                                          <p:stCondLst>
                                            <p:cond delay="0"/>
                                          </p:stCondLst>
                                        </p:cTn>
                                        <p:tgtEl>
                                          <p:spTgt spid="1434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1" nodeType="clickEffect">
                                  <p:stCondLst>
                                    <p:cond delay="0"/>
                                  </p:stCondLst>
                                  <p:childTnLst>
                                    <p:set>
                                      <p:cBhvr>
                                        <p:cTn id="30" dur="1" fill="hold">
                                          <p:stCondLst>
                                            <p:cond delay="0"/>
                                          </p:stCondLst>
                                        </p:cTn>
                                        <p:tgtEl>
                                          <p:spTgt spid="1434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1" nodeType="clickEffect">
                                  <p:stCondLst>
                                    <p:cond delay="0"/>
                                  </p:stCondLst>
                                  <p:childTnLst>
                                    <p:set>
                                      <p:cBhvr>
                                        <p:cTn id="34" dur="1" fill="hold">
                                          <p:stCondLst>
                                            <p:cond delay="0"/>
                                          </p:stCondLst>
                                        </p:cTn>
                                        <p:tgtEl>
                                          <p:spTgt spid="143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8" grpId="0" animBg="1" autoUpdateAnimBg="0"/>
      <p:bldP spid="14342" grpId="0" animBg="1"/>
      <p:bldP spid="14342" grpId="1" animBg="1"/>
      <p:bldP spid="14343" grpId="0" animBg="1"/>
      <p:bldP spid="14344" grpId="0" animBg="1"/>
      <p:bldP spid="14344" grpId="1"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4226" name="Rectangle 2"/>
          <p:cNvSpPr>
            <a:spLocks noGrp="1" noChangeArrowheads="1"/>
          </p:cNvSpPr>
          <p:nvPr>
            <p:ph type="title"/>
          </p:nvPr>
        </p:nvSpPr>
        <p:spPr>
          <a:xfrm>
            <a:off x="467544" y="260648"/>
            <a:ext cx="7890080" cy="1143000"/>
          </a:xfrm>
        </p:spPr>
        <p:txBody>
          <a:bodyPr>
            <a:normAutofit/>
          </a:bodyPr>
          <a:lstStyle/>
          <a:p>
            <a:r>
              <a:rPr lang="zh-CN" altLang="en-US" sz="4000" b="1" dirty="0">
                <a:solidFill>
                  <a:schemeClr val="tx1"/>
                </a:solidFill>
                <a:effectLst/>
                <a:latin typeface="华文新魏" pitchFamily="2" charset="-122"/>
                <a:ea typeface="华文新魏" pitchFamily="2" charset="-122"/>
              </a:rPr>
              <a:t>美国的扶蒋反共政策的目的</a:t>
            </a:r>
          </a:p>
        </p:txBody>
      </p:sp>
      <p:sp>
        <p:nvSpPr>
          <p:cNvPr id="564227" name="Rectangle 3"/>
          <p:cNvSpPr>
            <a:spLocks noGrp="1" noChangeArrowheads="1"/>
          </p:cNvSpPr>
          <p:nvPr>
            <p:ph sz="quarter" idx="1"/>
          </p:nvPr>
        </p:nvSpPr>
        <p:spPr>
          <a:xfrm>
            <a:off x="611561" y="1773238"/>
            <a:ext cx="8208912" cy="3268662"/>
          </a:xfrm>
          <a:noFill/>
        </p:spPr>
        <p:txBody>
          <a:bodyPr/>
          <a:lstStyle/>
          <a:p>
            <a:r>
              <a:rPr lang="zh-CN" altLang="en-US" sz="2400" b="1" dirty="0">
                <a:solidFill>
                  <a:srgbClr val="FF0000"/>
                </a:solidFill>
                <a:ea typeface="华文新魏" pitchFamily="2" charset="-122"/>
              </a:rPr>
              <a:t>一</a:t>
            </a:r>
            <a:r>
              <a:rPr lang="zh-CN" altLang="en-US" sz="2400" b="1" dirty="0">
                <a:ea typeface="华文新魏" pitchFamily="2" charset="-122"/>
              </a:rPr>
              <a:t>是为了让蒋介石政府成为它在亚洲的主要支持者，以此稳定它的亚洲战线；</a:t>
            </a:r>
          </a:p>
          <a:p>
            <a:r>
              <a:rPr lang="zh-CN" altLang="en-US" sz="2400" b="1" dirty="0">
                <a:solidFill>
                  <a:srgbClr val="FF0000"/>
                </a:solidFill>
                <a:ea typeface="华文新魏" pitchFamily="2" charset="-122"/>
              </a:rPr>
              <a:t>二</a:t>
            </a:r>
            <a:r>
              <a:rPr lang="zh-CN" altLang="en-US" sz="2400" b="1" dirty="0">
                <a:ea typeface="华文新魏" pitchFamily="2" charset="-122"/>
              </a:rPr>
              <a:t>是从“遏制苏联”这个总的战略考虑和反对人民革命的一贯立场出发，担心中国和苏联结成联盟，担心中国革命的胜利会对整个亚洲发生深刻的影响；</a:t>
            </a:r>
          </a:p>
          <a:p>
            <a:r>
              <a:rPr lang="zh-CN" altLang="en-US" sz="2400" b="1" dirty="0">
                <a:solidFill>
                  <a:srgbClr val="FF0000"/>
                </a:solidFill>
                <a:ea typeface="华文新魏" pitchFamily="2" charset="-122"/>
              </a:rPr>
              <a:t>三</a:t>
            </a:r>
            <a:r>
              <a:rPr lang="zh-CN" altLang="en-US" sz="2400" b="1" dirty="0">
                <a:ea typeface="华文新魏" pitchFamily="2" charset="-122"/>
              </a:rPr>
              <a:t>是为了维护美国在中国的殖民主义利益，即为了便于使战后的中国成为它倾销商品、获取廉价原料和进行自由投资的场所。</a:t>
            </a:r>
          </a:p>
        </p:txBody>
      </p:sp>
    </p:spTree>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平衡">
  <a:themeElements>
    <a:clrScheme name="自定义 61">
      <a:dk1>
        <a:srgbClr val="002060"/>
      </a:dk1>
      <a:lt1>
        <a:sysClr val="window" lastClr="FFFFFF"/>
      </a:lt1>
      <a:dk2>
        <a:srgbClr val="002060"/>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自定义 7">
      <a:majorFont>
        <a:latin typeface="Franklin Gothic Book"/>
        <a:ea typeface="华文新魏"/>
        <a:cs typeface=""/>
      </a:majorFont>
      <a:minorFont>
        <a:latin typeface="Perpetua"/>
        <a:ea typeface="华文新魏"/>
        <a:cs typeface=""/>
      </a:minorFont>
    </a:fontScheme>
    <a:fmtScheme name="平衡">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Equity</Template>
  <TotalTime>1199</TotalTime>
  <Words>5893</Words>
  <Application>Microsoft Office PowerPoint</Application>
  <PresentationFormat>全屏显示(4:3)</PresentationFormat>
  <Paragraphs>563</Paragraphs>
  <Slides>88</Slides>
  <Notes>2</Notes>
  <HiddenSlides>0</HiddenSlides>
  <MMClips>0</MMClips>
  <ScaleCrop>false</ScaleCrop>
  <HeadingPairs>
    <vt:vector size="6" baseType="variant">
      <vt:variant>
        <vt:lpstr>主题</vt:lpstr>
      </vt:variant>
      <vt:variant>
        <vt:i4>1</vt:i4>
      </vt:variant>
      <vt:variant>
        <vt:lpstr>嵌入 OLE 服务器</vt:lpstr>
      </vt:variant>
      <vt:variant>
        <vt:i4>1</vt:i4>
      </vt:variant>
      <vt:variant>
        <vt:lpstr>幻灯片标题</vt:lpstr>
      </vt:variant>
      <vt:variant>
        <vt:i4>88</vt:i4>
      </vt:variant>
    </vt:vector>
  </HeadingPairs>
  <TitlesOfParts>
    <vt:vector size="90" baseType="lpstr">
      <vt:lpstr>平衡</vt:lpstr>
      <vt:lpstr>BMP 图象</vt:lpstr>
      <vt:lpstr>幻灯片 1</vt:lpstr>
      <vt:lpstr>教学目的与要求：</vt:lpstr>
      <vt:lpstr>要论提示 ：</vt:lpstr>
      <vt:lpstr>幻灯片 4</vt:lpstr>
      <vt:lpstr>（3）通向新中国的道路仍然是崎岖、曲折的</vt:lpstr>
      <vt:lpstr>①国民党的反共独裁方针</vt:lpstr>
      <vt:lpstr>材料：</vt:lpstr>
      <vt:lpstr>幻灯片 8</vt:lpstr>
      <vt:lpstr>美国的扶蒋反共政策的目的</vt:lpstr>
      <vt:lpstr>美国采取的主要方法</vt:lpstr>
      <vt:lpstr>幻灯片 11</vt:lpstr>
      <vt:lpstr>2、中国共产党争取和平民主的方针</vt:lpstr>
      <vt:lpstr>3、重庆谈判和政治协商会议</vt:lpstr>
      <vt:lpstr>幻灯片 14</vt:lpstr>
      <vt:lpstr>幻灯片 15</vt:lpstr>
      <vt:lpstr>沁园春·次韵和毛主席吟雪之作 柳亚子 1945年9月</vt:lpstr>
      <vt:lpstr>沁园春·雪 毛泽东 1936年2月</vt:lpstr>
      <vt:lpstr>幻灯片 18</vt:lpstr>
      <vt:lpstr>幻灯片 19</vt:lpstr>
      <vt:lpstr>幻灯片 20</vt:lpstr>
      <vt:lpstr>4、维护和破坏政协协议的较量</vt:lpstr>
      <vt:lpstr>幻灯片 22</vt:lpstr>
      <vt:lpstr>幻灯片 23</vt:lpstr>
      <vt:lpstr>幻灯片 24</vt:lpstr>
      <vt:lpstr>幻灯片 25</vt:lpstr>
      <vt:lpstr>幻灯片 26</vt:lpstr>
      <vt:lpstr>幻灯片 27</vt:lpstr>
      <vt:lpstr>幻灯片 28</vt:lpstr>
      <vt:lpstr>幻灯片 29</vt:lpstr>
      <vt:lpstr>二、国民党政府处在全民的包围中</vt:lpstr>
      <vt:lpstr>幻灯片 31</vt:lpstr>
      <vt:lpstr>幻灯片 32</vt:lpstr>
      <vt:lpstr>幻灯片 33</vt:lpstr>
      <vt:lpstr>幻灯片 34</vt:lpstr>
      <vt:lpstr>幻灯片 35</vt:lpstr>
      <vt:lpstr>2、提出“打倒蒋介石，解放全中国”的口号</vt:lpstr>
      <vt:lpstr>3、1947年12月，中共中央在陕北米脂县杨家沟召开会议，制定了夺取全国胜利的行动纲领。</vt:lpstr>
      <vt:lpstr>4、新民主主义革命阶段的总路线和总政策</vt:lpstr>
      <vt:lpstr>幻灯片 39</vt:lpstr>
      <vt:lpstr>幻灯片 40</vt:lpstr>
      <vt:lpstr>（3）中国共产党的土地改革总路线</vt:lpstr>
      <vt:lpstr>幻灯片 42</vt:lpstr>
      <vt:lpstr>（三）第二条战线的形成和发展</vt:lpstr>
      <vt:lpstr>幻灯片 44</vt:lpstr>
      <vt:lpstr>幻灯片 45</vt:lpstr>
      <vt:lpstr>幻灯片 46</vt:lpstr>
      <vt:lpstr>幻灯片 47</vt:lpstr>
      <vt:lpstr>幻灯片 48</vt:lpstr>
      <vt:lpstr>幻灯片 49</vt:lpstr>
      <vt:lpstr>2、学生运动的高涨</vt:lpstr>
      <vt:lpstr>3、人民民主运动的发展</vt:lpstr>
      <vt:lpstr>幻灯片 52</vt:lpstr>
      <vt:lpstr>幻灯片 53</vt:lpstr>
      <vt:lpstr>2、民主党派在中国政治舞台上的作用</vt:lpstr>
      <vt:lpstr>3、中国共产党对各民主党派采取了积极的争取和团结政策。</vt:lpstr>
      <vt:lpstr>（三）第三条道路的幻灭 </vt:lpstr>
      <vt:lpstr>幻灯片 57</vt:lpstr>
      <vt:lpstr>幻灯片 58</vt:lpstr>
      <vt:lpstr>幻灯片 59</vt:lpstr>
      <vt:lpstr>幻灯片 60</vt:lpstr>
      <vt:lpstr>幻灯片 61</vt:lpstr>
      <vt:lpstr>2、辽沈、淮海、平津三大战役</vt:lpstr>
      <vt:lpstr>幻灯片 63</vt:lpstr>
      <vt:lpstr>幻灯片 64</vt:lpstr>
      <vt:lpstr>幻灯片 65</vt:lpstr>
      <vt:lpstr>幻灯片 66</vt:lpstr>
      <vt:lpstr>幻灯片 67</vt:lpstr>
      <vt:lpstr>2、人民解放军向全国进军 </vt:lpstr>
      <vt:lpstr>幻灯片 69</vt:lpstr>
      <vt:lpstr>幻灯片 70</vt:lpstr>
      <vt:lpstr>幻灯片 71</vt:lpstr>
      <vt:lpstr>（2）毛泽东发表《论人民民主专政》 </vt:lpstr>
      <vt:lpstr>幻灯片 73</vt:lpstr>
      <vt:lpstr>幻灯片 74</vt:lpstr>
      <vt:lpstr>幻灯片 75</vt:lpstr>
      <vt:lpstr>幻灯片 76</vt:lpstr>
      <vt:lpstr>幻灯片 77</vt:lpstr>
      <vt:lpstr>2、中国革命胜利的基本经验</vt:lpstr>
      <vt:lpstr>小结：</vt:lpstr>
      <vt:lpstr>新民主主义革命的内容</vt:lpstr>
      <vt:lpstr>幻灯片 81</vt:lpstr>
      <vt:lpstr>《时间开始了》（胡风）</vt:lpstr>
      <vt:lpstr>学习思考</vt:lpstr>
      <vt:lpstr>幻灯片 84</vt:lpstr>
      <vt:lpstr>推荐书目</vt:lpstr>
      <vt:lpstr>幻灯片 86</vt:lpstr>
      <vt:lpstr>幻灯片 87</vt:lpstr>
      <vt:lpstr>幻灯片 88</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教学目的与要求：</dc:title>
  <dc:creator>Lenovo</dc:creator>
  <cp:lastModifiedBy>Windows 用户</cp:lastModifiedBy>
  <cp:revision>292</cp:revision>
  <dcterms:created xsi:type="dcterms:W3CDTF">2017-02-17T11:37:20Z</dcterms:created>
  <dcterms:modified xsi:type="dcterms:W3CDTF">2018-11-02T04:48:16Z</dcterms:modified>
</cp:coreProperties>
</file>